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heme/themeOverride6.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67" r:id="rId6"/>
    <p:sldMasterId id="2147483678" r:id="rId7"/>
    <p:sldMasterId id="2147483690" r:id="rId8"/>
  </p:sldMasterIdLst>
  <p:notesMasterIdLst>
    <p:notesMasterId r:id="rId43"/>
  </p:notesMasterIdLst>
  <p:sldIdLst>
    <p:sldId id="2147384290" r:id="rId9"/>
    <p:sldId id="2147470558" r:id="rId10"/>
    <p:sldId id="2147476336" r:id="rId11"/>
    <p:sldId id="2147473171" r:id="rId12"/>
    <p:sldId id="2147476328" r:id="rId13"/>
    <p:sldId id="2147470587" r:id="rId14"/>
    <p:sldId id="2147470590" r:id="rId15"/>
    <p:sldId id="2967" r:id="rId16"/>
    <p:sldId id="2147476330" r:id="rId17"/>
    <p:sldId id="3189" r:id="rId18"/>
    <p:sldId id="2147476329" r:id="rId19"/>
    <p:sldId id="2147476331" r:id="rId20"/>
    <p:sldId id="2147476335" r:id="rId21"/>
    <p:sldId id="2147476333" r:id="rId22"/>
    <p:sldId id="2147476332" r:id="rId23"/>
    <p:sldId id="2147476334" r:id="rId24"/>
    <p:sldId id="2147473168" r:id="rId25"/>
    <p:sldId id="370" r:id="rId26"/>
    <p:sldId id="2147470610" r:id="rId27"/>
    <p:sldId id="2147470611" r:id="rId28"/>
    <p:sldId id="2147470592" r:id="rId29"/>
    <p:sldId id="3050" r:id="rId30"/>
    <p:sldId id="2147473197" r:id="rId31"/>
    <p:sldId id="469" r:id="rId32"/>
    <p:sldId id="2093" r:id="rId33"/>
    <p:sldId id="2147470583" r:id="rId34"/>
    <p:sldId id="2147384284" r:id="rId35"/>
    <p:sldId id="2147473241" r:id="rId36"/>
    <p:sldId id="2147384312" r:id="rId37"/>
    <p:sldId id="2147384313" r:id="rId38"/>
    <p:sldId id="2147384314" r:id="rId39"/>
    <p:sldId id="3037" r:id="rId40"/>
    <p:sldId id="2147470648" r:id="rId41"/>
    <p:sldId id="2147470649" r:id="rId42"/>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2748"/>
    <a:srgbClr val="FBFB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E0E04B-2AAD-4B82-BC51-389319D4263A}" v="1" dt="2026-04-27T14:57:04.9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microsoft.com/office/2015/10/relationships/revisionInfo" Target="revisionInfo.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k Steblenko" userId="f0b0f368-9344-45f1-96ce-ce26f944fcb3" providerId="ADAL" clId="{1FD1251C-F720-4DB9-9D14-F6BFC759F69A}"/>
    <pc:docChg chg="undo custSel addSld delSld modSld sldOrd">
      <pc:chgData name="Nick Steblenko" userId="f0b0f368-9344-45f1-96ce-ce26f944fcb3" providerId="ADAL" clId="{1FD1251C-F720-4DB9-9D14-F6BFC759F69A}" dt="2026-04-27T16:51:24.094" v="216" actId="20577"/>
      <pc:docMkLst>
        <pc:docMk/>
      </pc:docMkLst>
      <pc:sldChg chg="ord">
        <pc:chgData name="Nick Steblenko" userId="f0b0f368-9344-45f1-96ce-ce26f944fcb3" providerId="ADAL" clId="{1FD1251C-F720-4DB9-9D14-F6BFC759F69A}" dt="2026-04-27T14:37:20.521" v="122"/>
        <pc:sldMkLst>
          <pc:docMk/>
          <pc:sldMk cId="0" sldId="370"/>
        </pc:sldMkLst>
      </pc:sldChg>
      <pc:sldChg chg="addSp delSp modSp add mod modClrScheme chgLayout">
        <pc:chgData name="Nick Steblenko" userId="f0b0f368-9344-45f1-96ce-ce26f944fcb3" providerId="ADAL" clId="{1FD1251C-F720-4DB9-9D14-F6BFC759F69A}" dt="2026-04-27T14:57:48.359" v="187" actId="700"/>
        <pc:sldMkLst>
          <pc:docMk/>
          <pc:sldMk cId="0" sldId="3189"/>
        </pc:sldMkLst>
        <pc:spChg chg="add mod ord">
          <ac:chgData name="Nick Steblenko" userId="f0b0f368-9344-45f1-96ce-ce26f944fcb3" providerId="ADAL" clId="{1FD1251C-F720-4DB9-9D14-F6BFC759F69A}" dt="2026-04-27T14:57:48.359" v="187" actId="700"/>
          <ac:spMkLst>
            <pc:docMk/>
            <pc:sldMk cId="0" sldId="3189"/>
            <ac:spMk id="4" creationId="{23A9F94D-8C0E-C9BD-1F8E-4A7CE9E68E1F}"/>
          </ac:spMkLst>
        </pc:spChg>
        <pc:spChg chg="del">
          <ac:chgData name="Nick Steblenko" userId="f0b0f368-9344-45f1-96ce-ce26f944fcb3" providerId="ADAL" clId="{1FD1251C-F720-4DB9-9D14-F6BFC759F69A}" dt="2026-04-27T14:57:32.593" v="185" actId="478"/>
          <ac:spMkLst>
            <pc:docMk/>
            <pc:sldMk cId="0" sldId="3189"/>
            <ac:spMk id="5" creationId="{88068008-8A3D-8559-6D50-5C5696050EBA}"/>
          </ac:spMkLst>
        </pc:spChg>
      </pc:sldChg>
      <pc:sldChg chg="ord">
        <pc:chgData name="Nick Steblenko" userId="f0b0f368-9344-45f1-96ce-ce26f944fcb3" providerId="ADAL" clId="{1FD1251C-F720-4DB9-9D14-F6BFC759F69A}" dt="2026-04-27T14:37:38.216" v="124"/>
        <pc:sldMkLst>
          <pc:docMk/>
          <pc:sldMk cId="1573976378" sldId="2147384284"/>
        </pc:sldMkLst>
      </pc:sldChg>
      <pc:sldChg chg="modSp mod">
        <pc:chgData name="Nick Steblenko" userId="f0b0f368-9344-45f1-96ce-ce26f944fcb3" providerId="ADAL" clId="{1FD1251C-F720-4DB9-9D14-F6BFC759F69A}" dt="2026-04-27T14:35:46.952" v="92" actId="20577"/>
        <pc:sldMkLst>
          <pc:docMk/>
          <pc:sldMk cId="3224209445" sldId="2147384290"/>
        </pc:sldMkLst>
        <pc:spChg chg="mod">
          <ac:chgData name="Nick Steblenko" userId="f0b0f368-9344-45f1-96ce-ce26f944fcb3" providerId="ADAL" clId="{1FD1251C-F720-4DB9-9D14-F6BFC759F69A}" dt="2026-04-27T14:35:44.480" v="90" actId="20577"/>
          <ac:spMkLst>
            <pc:docMk/>
            <pc:sldMk cId="3224209445" sldId="2147384290"/>
            <ac:spMk id="11" creationId="{52FBE6AA-C714-40A3-A75E-075A50B2B9CB}"/>
          </ac:spMkLst>
        </pc:spChg>
        <pc:spChg chg="mod">
          <ac:chgData name="Nick Steblenko" userId="f0b0f368-9344-45f1-96ce-ce26f944fcb3" providerId="ADAL" clId="{1FD1251C-F720-4DB9-9D14-F6BFC759F69A}" dt="2026-04-27T14:35:46.952" v="92" actId="20577"/>
          <ac:spMkLst>
            <pc:docMk/>
            <pc:sldMk cId="3224209445" sldId="2147384290"/>
            <ac:spMk id="18" creationId="{D4722037-1EF9-484C-8E22-7E7048344216}"/>
          </ac:spMkLst>
        </pc:spChg>
      </pc:sldChg>
      <pc:sldChg chg="delSp modSp mod">
        <pc:chgData name="Nick Steblenko" userId="f0b0f368-9344-45f1-96ce-ce26f944fcb3" providerId="ADAL" clId="{1FD1251C-F720-4DB9-9D14-F6BFC759F69A}" dt="2026-04-27T14:38:38.365" v="152" actId="478"/>
        <pc:sldMkLst>
          <pc:docMk/>
          <pc:sldMk cId="3328833225" sldId="2147470558"/>
        </pc:sldMkLst>
        <pc:spChg chg="mod">
          <ac:chgData name="Nick Steblenko" userId="f0b0f368-9344-45f1-96ce-ce26f944fcb3" providerId="ADAL" clId="{1FD1251C-F720-4DB9-9D14-F6BFC759F69A}" dt="2026-04-27T14:38:35.513" v="151" actId="20577"/>
          <ac:spMkLst>
            <pc:docMk/>
            <pc:sldMk cId="3328833225" sldId="2147470558"/>
            <ac:spMk id="2" creationId="{A6A79F4A-AD93-8014-6523-4842372C4915}"/>
          </ac:spMkLst>
        </pc:spChg>
        <pc:spChg chg="del">
          <ac:chgData name="Nick Steblenko" userId="f0b0f368-9344-45f1-96ce-ce26f944fcb3" providerId="ADAL" clId="{1FD1251C-F720-4DB9-9D14-F6BFC759F69A}" dt="2026-04-27T14:38:38.365" v="152" actId="478"/>
          <ac:spMkLst>
            <pc:docMk/>
            <pc:sldMk cId="3328833225" sldId="2147470558"/>
            <ac:spMk id="3" creationId="{8E9A358C-8312-A2F4-69A5-A35843BFAD2E}"/>
          </ac:spMkLst>
        </pc:spChg>
        <pc:spChg chg="del">
          <ac:chgData name="Nick Steblenko" userId="f0b0f368-9344-45f1-96ce-ce26f944fcb3" providerId="ADAL" clId="{1FD1251C-F720-4DB9-9D14-F6BFC759F69A}" dt="2026-04-27T14:38:38.365" v="152" actId="478"/>
          <ac:spMkLst>
            <pc:docMk/>
            <pc:sldMk cId="3328833225" sldId="2147470558"/>
            <ac:spMk id="5" creationId="{1993C72F-17C5-3149-BDD3-2A4859A64B0A}"/>
          </ac:spMkLst>
        </pc:spChg>
        <pc:spChg chg="mod">
          <ac:chgData name="Nick Steblenko" userId="f0b0f368-9344-45f1-96ce-ce26f944fcb3" providerId="ADAL" clId="{1FD1251C-F720-4DB9-9D14-F6BFC759F69A}" dt="2026-04-27T14:38:14" v="131" actId="1076"/>
          <ac:spMkLst>
            <pc:docMk/>
            <pc:sldMk cId="3328833225" sldId="2147470558"/>
            <ac:spMk id="22" creationId="{B607E95F-8B21-6BE2-E7B7-96057FE3E01C}"/>
          </ac:spMkLst>
        </pc:spChg>
        <pc:spChg chg="mod">
          <ac:chgData name="Nick Steblenko" userId="f0b0f368-9344-45f1-96ce-ce26f944fcb3" providerId="ADAL" clId="{1FD1251C-F720-4DB9-9D14-F6BFC759F69A}" dt="2026-04-27T14:38:31.333" v="140" actId="20577"/>
          <ac:spMkLst>
            <pc:docMk/>
            <pc:sldMk cId="3328833225" sldId="2147470558"/>
            <ac:spMk id="24" creationId="{BF82CEE2-58B8-9EE7-4126-05733BE412AA}"/>
          </ac:spMkLst>
        </pc:spChg>
        <pc:spChg chg="mod">
          <ac:chgData name="Nick Steblenko" userId="f0b0f368-9344-45f1-96ce-ce26f944fcb3" providerId="ADAL" clId="{1FD1251C-F720-4DB9-9D14-F6BFC759F69A}" dt="2026-04-27T14:38:18.758" v="132" actId="1076"/>
          <ac:spMkLst>
            <pc:docMk/>
            <pc:sldMk cId="3328833225" sldId="2147470558"/>
            <ac:spMk id="26" creationId="{565BB376-5B1B-F0B7-592E-C6E91EC9A11E}"/>
          </ac:spMkLst>
        </pc:spChg>
      </pc:sldChg>
      <pc:sldChg chg="ord">
        <pc:chgData name="Nick Steblenko" userId="f0b0f368-9344-45f1-96ce-ce26f944fcb3" providerId="ADAL" clId="{1FD1251C-F720-4DB9-9D14-F6BFC759F69A}" dt="2026-04-27T14:37:38.216" v="124"/>
        <pc:sldMkLst>
          <pc:docMk/>
          <pc:sldMk cId="2132996677" sldId="2147470583"/>
        </pc:sldMkLst>
      </pc:sldChg>
      <pc:sldChg chg="ord">
        <pc:chgData name="Nick Steblenko" userId="f0b0f368-9344-45f1-96ce-ce26f944fcb3" providerId="ADAL" clId="{1FD1251C-F720-4DB9-9D14-F6BFC759F69A}" dt="2026-04-27T14:38:02.108" v="129"/>
        <pc:sldMkLst>
          <pc:docMk/>
          <pc:sldMk cId="2922565634" sldId="2147470587"/>
        </pc:sldMkLst>
      </pc:sldChg>
      <pc:sldChg chg="modSp mod ord">
        <pc:chgData name="Nick Steblenko" userId="f0b0f368-9344-45f1-96ce-ce26f944fcb3" providerId="ADAL" clId="{1FD1251C-F720-4DB9-9D14-F6BFC759F69A}" dt="2026-04-27T16:51:24.094" v="216" actId="20577"/>
        <pc:sldMkLst>
          <pc:docMk/>
          <pc:sldMk cId="3636574998" sldId="2147470590"/>
        </pc:sldMkLst>
        <pc:spChg chg="mod">
          <ac:chgData name="Nick Steblenko" userId="f0b0f368-9344-45f1-96ce-ce26f944fcb3" providerId="ADAL" clId="{1FD1251C-F720-4DB9-9D14-F6BFC759F69A}" dt="2026-04-27T16:51:24.094" v="216" actId="20577"/>
          <ac:spMkLst>
            <pc:docMk/>
            <pc:sldMk cId="3636574998" sldId="2147470590"/>
            <ac:spMk id="7" creationId="{3722CD0C-DB8B-59F3-ED5E-166351FF1F33}"/>
          </ac:spMkLst>
        </pc:spChg>
      </pc:sldChg>
      <pc:sldChg chg="ord">
        <pc:chgData name="Nick Steblenko" userId="f0b0f368-9344-45f1-96ce-ce26f944fcb3" providerId="ADAL" clId="{1FD1251C-F720-4DB9-9D14-F6BFC759F69A}" dt="2026-04-27T14:37:20.521" v="122"/>
        <pc:sldMkLst>
          <pc:docMk/>
          <pc:sldMk cId="3142037400" sldId="2147470592"/>
        </pc:sldMkLst>
      </pc:sldChg>
      <pc:sldChg chg="ord">
        <pc:chgData name="Nick Steblenko" userId="f0b0f368-9344-45f1-96ce-ce26f944fcb3" providerId="ADAL" clId="{1FD1251C-F720-4DB9-9D14-F6BFC759F69A}" dt="2026-04-27T14:37:20.521" v="122"/>
        <pc:sldMkLst>
          <pc:docMk/>
          <pc:sldMk cId="2043447220" sldId="2147470610"/>
        </pc:sldMkLst>
      </pc:sldChg>
      <pc:sldChg chg="ord">
        <pc:chgData name="Nick Steblenko" userId="f0b0f368-9344-45f1-96ce-ce26f944fcb3" providerId="ADAL" clId="{1FD1251C-F720-4DB9-9D14-F6BFC759F69A}" dt="2026-04-27T14:37:20.521" v="122"/>
        <pc:sldMkLst>
          <pc:docMk/>
          <pc:sldMk cId="0" sldId="2147470611"/>
        </pc:sldMkLst>
      </pc:sldChg>
      <pc:sldChg chg="ord">
        <pc:chgData name="Nick Steblenko" userId="f0b0f368-9344-45f1-96ce-ce26f944fcb3" providerId="ADAL" clId="{1FD1251C-F720-4DB9-9D14-F6BFC759F69A}" dt="2026-04-27T14:37:20.521" v="122"/>
        <pc:sldMkLst>
          <pc:docMk/>
          <pc:sldMk cId="0" sldId="2147473168"/>
        </pc:sldMkLst>
      </pc:sldChg>
      <pc:sldChg chg="modSp mod ord">
        <pc:chgData name="Nick Steblenko" userId="f0b0f368-9344-45f1-96ce-ce26f944fcb3" providerId="ADAL" clId="{1FD1251C-F720-4DB9-9D14-F6BFC759F69A}" dt="2026-04-27T14:38:02.108" v="129"/>
        <pc:sldMkLst>
          <pc:docMk/>
          <pc:sldMk cId="0" sldId="2147473171"/>
        </pc:sldMkLst>
        <pc:graphicFrameChg chg="modGraphic">
          <ac:chgData name="Nick Steblenko" userId="f0b0f368-9344-45f1-96ce-ce26f944fcb3" providerId="ADAL" clId="{1FD1251C-F720-4DB9-9D14-F6BFC759F69A}" dt="2026-04-27T14:36:50.810" v="118" actId="20577"/>
          <ac:graphicFrameMkLst>
            <pc:docMk/>
            <pc:sldMk cId="0" sldId="2147473171"/>
            <ac:graphicFrameMk id="10" creationId="{2EEFFE76-1EBC-4CDF-CC62-542E45A54B1F}"/>
          </ac:graphicFrameMkLst>
        </pc:graphicFrameChg>
      </pc:sldChg>
      <pc:sldChg chg="ord">
        <pc:chgData name="Nick Steblenko" userId="f0b0f368-9344-45f1-96ce-ce26f944fcb3" providerId="ADAL" clId="{1FD1251C-F720-4DB9-9D14-F6BFC759F69A}" dt="2026-04-27T14:37:38.216" v="124"/>
        <pc:sldMkLst>
          <pc:docMk/>
          <pc:sldMk cId="2347760614" sldId="2147473241"/>
        </pc:sldMkLst>
      </pc:sldChg>
      <pc:sldChg chg="del">
        <pc:chgData name="Nick Steblenko" userId="f0b0f368-9344-45f1-96ce-ce26f944fcb3" providerId="ADAL" clId="{1FD1251C-F720-4DB9-9D14-F6BFC759F69A}" dt="2026-04-27T14:37:45.741" v="125" actId="47"/>
        <pc:sldMkLst>
          <pc:docMk/>
          <pc:sldMk cId="810556426" sldId="2147476324"/>
        </pc:sldMkLst>
      </pc:sldChg>
      <pc:sldChg chg="ord">
        <pc:chgData name="Nick Steblenko" userId="f0b0f368-9344-45f1-96ce-ce26f944fcb3" providerId="ADAL" clId="{1FD1251C-F720-4DB9-9D14-F6BFC759F69A}" dt="2026-04-27T14:38:02.108" v="129"/>
        <pc:sldMkLst>
          <pc:docMk/>
          <pc:sldMk cId="2552248073" sldId="2147476328"/>
        </pc:sldMkLst>
      </pc:sldChg>
      <pc:sldChg chg="ord">
        <pc:chgData name="Nick Steblenko" userId="f0b0f368-9344-45f1-96ce-ce26f944fcb3" providerId="ADAL" clId="{1FD1251C-F720-4DB9-9D14-F6BFC759F69A}" dt="2026-04-27T14:36:22.841" v="95" actId="20578"/>
        <pc:sldMkLst>
          <pc:docMk/>
          <pc:sldMk cId="847839667" sldId="2147476330"/>
        </pc:sldMkLst>
      </pc:sldChg>
      <pc:sldChg chg="ord">
        <pc:chgData name="Nick Steblenko" userId="f0b0f368-9344-45f1-96ce-ce26f944fcb3" providerId="ADAL" clId="{1FD1251C-F720-4DB9-9D14-F6BFC759F69A}" dt="2026-04-27T14:42:47.988" v="154"/>
        <pc:sldMkLst>
          <pc:docMk/>
          <pc:sldMk cId="1054511572" sldId="2147476332"/>
        </pc:sldMkLst>
      </pc:sldChg>
      <pc:sldChg chg="ord">
        <pc:chgData name="Nick Steblenko" userId="f0b0f368-9344-45f1-96ce-ce26f944fcb3" providerId="ADAL" clId="{1FD1251C-F720-4DB9-9D14-F6BFC759F69A}" dt="2026-04-27T14:43:02.678" v="156"/>
        <pc:sldMkLst>
          <pc:docMk/>
          <pc:sldMk cId="2142054309" sldId="2147476334"/>
        </pc:sldMkLst>
      </pc:sldChg>
      <pc:sldChg chg="ord">
        <pc:chgData name="Nick Steblenko" userId="f0b0f368-9344-45f1-96ce-ce26f944fcb3" providerId="ADAL" clId="{1FD1251C-F720-4DB9-9D14-F6BFC759F69A}" dt="2026-04-27T14:38:02.108" v="129"/>
        <pc:sldMkLst>
          <pc:docMk/>
          <pc:sldMk cId="3551677910" sldId="2147476336"/>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Percent of Groups offering FLMHIT Medical Plans</a:t>
            </a:r>
            <a:r>
              <a:rPr lang="en-US" b="1" baseline="0"/>
              <a:t> by Type</a:t>
            </a:r>
            <a:endParaRPr lang="en-US" b="1"/>
          </a:p>
        </c:rich>
      </c:tx>
      <c:layout>
        <c:manualLayout>
          <c:xMode val="edge"/>
          <c:yMode val="edge"/>
          <c:x val="0.12208755788098964"/>
          <c:y val="3.4038326616679923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8882229802246379"/>
          <c:y val="0.23621356540958696"/>
          <c:w val="0.63292541557305337"/>
          <c:h val="0.64176727909011377"/>
        </c:manualLayout>
      </c:layout>
      <c:barChart>
        <c:barDir val="bar"/>
        <c:grouping val="clustered"/>
        <c:varyColors val="0"/>
        <c:ser>
          <c:idx val="0"/>
          <c:order val="0"/>
          <c:spPr>
            <a:solidFill>
              <a:srgbClr val="0070C0"/>
            </a:solidFill>
            <a:ln>
              <a:noFill/>
            </a:ln>
            <a:effectLst/>
          </c:spPr>
          <c:invertIfNegative val="0"/>
          <c:dPt>
            <c:idx val="0"/>
            <c:invertIfNegative val="0"/>
            <c:bubble3D val="0"/>
            <c:spPr>
              <a:solidFill>
                <a:srgbClr val="0070C0"/>
              </a:solidFill>
              <a:ln>
                <a:noFill/>
              </a:ln>
              <a:effectLst/>
            </c:spPr>
            <c:extLst>
              <c:ext xmlns:c16="http://schemas.microsoft.com/office/drawing/2014/chart" uri="{C3380CC4-5D6E-409C-BE32-E72D297353CC}">
                <c16:uniqueId val="{00000001-8DE2-485C-A65A-A3D73D87ACAC}"/>
              </c:ext>
            </c:extLst>
          </c:dPt>
          <c:dPt>
            <c:idx val="1"/>
            <c:invertIfNegative val="0"/>
            <c:bubble3D val="0"/>
            <c:spPr>
              <a:solidFill>
                <a:srgbClr val="0070C0"/>
              </a:solidFill>
              <a:ln>
                <a:noFill/>
              </a:ln>
              <a:effectLst/>
            </c:spPr>
            <c:extLst>
              <c:ext xmlns:c16="http://schemas.microsoft.com/office/drawing/2014/chart" uri="{C3380CC4-5D6E-409C-BE32-E72D297353CC}">
                <c16:uniqueId val="{00000003-8DE2-485C-A65A-A3D73D87ACAC}"/>
              </c:ext>
            </c:extLst>
          </c:dPt>
          <c:dPt>
            <c:idx val="2"/>
            <c:invertIfNegative val="0"/>
            <c:bubble3D val="0"/>
            <c:spPr>
              <a:solidFill>
                <a:srgbClr val="0070C0"/>
              </a:solidFill>
              <a:ln>
                <a:noFill/>
              </a:ln>
              <a:effectLst/>
            </c:spPr>
            <c:extLst>
              <c:ext xmlns:c16="http://schemas.microsoft.com/office/drawing/2014/chart" uri="{C3380CC4-5D6E-409C-BE32-E72D297353CC}">
                <c16:uniqueId val="{00000005-8DE2-485C-A65A-A3D73D87ACAC}"/>
              </c:ext>
            </c:extLst>
          </c:dPt>
          <c:dPt>
            <c:idx val="3"/>
            <c:invertIfNegative val="0"/>
            <c:bubble3D val="0"/>
            <c:spPr>
              <a:solidFill>
                <a:srgbClr val="0070C0"/>
              </a:solidFill>
              <a:ln>
                <a:noFill/>
              </a:ln>
              <a:effectLst/>
            </c:spPr>
            <c:extLst>
              <c:ext xmlns:c16="http://schemas.microsoft.com/office/drawing/2014/chart" uri="{C3380CC4-5D6E-409C-BE32-E72D297353CC}">
                <c16:uniqueId val="{00000007-8DE2-485C-A65A-A3D73D87ACAC}"/>
              </c:ext>
            </c:extLst>
          </c:dPt>
          <c:dPt>
            <c:idx val="4"/>
            <c:invertIfNegative val="0"/>
            <c:bubble3D val="0"/>
            <c:spPr>
              <a:solidFill>
                <a:srgbClr val="0070C0"/>
              </a:solidFill>
              <a:ln>
                <a:noFill/>
              </a:ln>
              <a:effectLst/>
            </c:spPr>
            <c:extLst>
              <c:ext xmlns:c16="http://schemas.microsoft.com/office/drawing/2014/chart" uri="{C3380CC4-5D6E-409C-BE32-E72D297353CC}">
                <c16:uniqueId val="{00000009-8DE2-485C-A65A-A3D73D87ACAC}"/>
              </c:ext>
            </c:extLst>
          </c:dPt>
          <c:dPt>
            <c:idx val="6"/>
            <c:invertIfNegative val="0"/>
            <c:bubble3D val="0"/>
            <c:spPr>
              <a:solidFill>
                <a:srgbClr val="0070C0"/>
              </a:solidFill>
              <a:ln>
                <a:noFill/>
              </a:ln>
              <a:effectLst/>
            </c:spPr>
            <c:extLst>
              <c:ext xmlns:c16="http://schemas.microsoft.com/office/drawing/2014/chart" uri="{C3380CC4-5D6E-409C-BE32-E72D297353CC}">
                <c16:uniqueId val="{0000000B-8DE2-485C-A65A-A3D73D87ACAC}"/>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Graphs!$A$4:$A$11</c:f>
              <c:strCache>
                <c:ptCount val="8"/>
                <c:pt idx="0">
                  <c:v>High Copay Plan</c:v>
                </c:pt>
                <c:pt idx="1">
                  <c:v>Mid Copay Plan </c:v>
                </c:pt>
                <c:pt idx="2">
                  <c:v>Core Copay Plan </c:v>
                </c:pt>
                <c:pt idx="3">
                  <c:v>Hybrid Plan</c:v>
                </c:pt>
                <c:pt idx="4">
                  <c:v>HDHP 1600 Plan</c:v>
                </c:pt>
                <c:pt idx="5">
                  <c:v>HDHP 1800 Plan</c:v>
                </c:pt>
                <c:pt idx="6">
                  <c:v>HDHP 3000 Plan </c:v>
                </c:pt>
                <c:pt idx="7">
                  <c:v>HDHP 6000 Plan</c:v>
                </c:pt>
              </c:strCache>
            </c:strRef>
          </c:cat>
          <c:val>
            <c:numRef>
              <c:f>Graphs!$D$4:$D$11</c:f>
              <c:numCache>
                <c:formatCode>0%</c:formatCode>
                <c:ptCount val="8"/>
                <c:pt idx="0">
                  <c:v>5.8823529411764705E-2</c:v>
                </c:pt>
                <c:pt idx="1">
                  <c:v>0.58823529411764708</c:v>
                </c:pt>
                <c:pt idx="2">
                  <c:v>1</c:v>
                </c:pt>
                <c:pt idx="3">
                  <c:v>0.52941176470588236</c:v>
                </c:pt>
                <c:pt idx="4">
                  <c:v>0.23529411764705882</c:v>
                </c:pt>
                <c:pt idx="5">
                  <c:v>0.52941176470588236</c:v>
                </c:pt>
                <c:pt idx="6">
                  <c:v>0.41176470588235292</c:v>
                </c:pt>
                <c:pt idx="7">
                  <c:v>0.11764705882352941</c:v>
                </c:pt>
              </c:numCache>
            </c:numRef>
          </c:val>
          <c:extLst>
            <c:ext xmlns:c16="http://schemas.microsoft.com/office/drawing/2014/chart" uri="{C3380CC4-5D6E-409C-BE32-E72D297353CC}">
              <c16:uniqueId val="{0000000C-8DE2-485C-A65A-A3D73D87ACAC}"/>
            </c:ext>
          </c:extLst>
        </c:ser>
        <c:dLbls>
          <c:dLblPos val="outEnd"/>
          <c:showLegendKey val="0"/>
          <c:showVal val="1"/>
          <c:showCatName val="0"/>
          <c:showSerName val="0"/>
          <c:showPercent val="0"/>
          <c:showBubbleSize val="0"/>
        </c:dLbls>
        <c:gapWidth val="182"/>
        <c:axId val="381478824"/>
        <c:axId val="381472944"/>
      </c:barChart>
      <c:catAx>
        <c:axId val="3814788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81472944"/>
        <c:crosses val="autoZero"/>
        <c:auto val="1"/>
        <c:lblAlgn val="ctr"/>
        <c:lblOffset val="100"/>
        <c:noMultiLvlLbl val="0"/>
      </c:catAx>
      <c:valAx>
        <c:axId val="38147294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81478824"/>
        <c:crosses val="autoZero"/>
        <c:crossBetween val="between"/>
      </c:valAx>
      <c:spPr>
        <a:noFill/>
        <a:ln>
          <a:noFill/>
        </a:ln>
        <a:effectLst/>
      </c:spPr>
    </c:plotArea>
    <c:plotVisOnly val="1"/>
    <c:dispBlanksAs val="gap"/>
    <c:showDLblsOverMax val="0"/>
  </c:chart>
  <c:spPr>
    <a:noFill/>
    <a:ln>
      <a:solidFill>
        <a:srgbClr val="FFFFFF">
          <a:lumMod val="85000"/>
        </a:srgbClr>
      </a:solid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a:t>Percent of FLMHIT</a:t>
            </a:r>
            <a:r>
              <a:rPr lang="en-US" b="1" baseline="0" dirty="0"/>
              <a:t> MEMBER ENROLLMENT</a:t>
            </a:r>
            <a:endParaRPr lang="en-US" b="1" dirty="0"/>
          </a:p>
        </c:rich>
      </c:tx>
      <c:layout>
        <c:manualLayout>
          <c:xMode val="edge"/>
          <c:yMode val="edge"/>
          <c:x val="0.24450897451132592"/>
          <c:y val="3.4038521192761066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8882229802246379"/>
          <c:y val="0.23621356540958696"/>
          <c:w val="0.63292541557305337"/>
          <c:h val="0.64176727909011377"/>
        </c:manualLayout>
      </c:layout>
      <c:barChart>
        <c:barDir val="bar"/>
        <c:grouping val="clustered"/>
        <c:varyColors val="0"/>
        <c:ser>
          <c:idx val="0"/>
          <c:order val="0"/>
          <c:spPr>
            <a:solidFill>
              <a:srgbClr val="0070C0"/>
            </a:solidFill>
            <a:ln>
              <a:noFill/>
            </a:ln>
            <a:effectLst/>
          </c:spPr>
          <c:invertIfNegative val="0"/>
          <c:dPt>
            <c:idx val="0"/>
            <c:invertIfNegative val="0"/>
            <c:bubble3D val="0"/>
            <c:spPr>
              <a:solidFill>
                <a:srgbClr val="0070C0"/>
              </a:solidFill>
              <a:ln>
                <a:noFill/>
              </a:ln>
              <a:effectLst/>
            </c:spPr>
            <c:extLst>
              <c:ext xmlns:c16="http://schemas.microsoft.com/office/drawing/2014/chart" uri="{C3380CC4-5D6E-409C-BE32-E72D297353CC}">
                <c16:uniqueId val="{00000001-07A3-47FD-A948-F90813D5AF86}"/>
              </c:ext>
            </c:extLst>
          </c:dPt>
          <c:dPt>
            <c:idx val="1"/>
            <c:invertIfNegative val="0"/>
            <c:bubble3D val="0"/>
            <c:spPr>
              <a:solidFill>
                <a:srgbClr val="0070C0"/>
              </a:solidFill>
              <a:ln>
                <a:noFill/>
              </a:ln>
              <a:effectLst/>
            </c:spPr>
            <c:extLst>
              <c:ext xmlns:c16="http://schemas.microsoft.com/office/drawing/2014/chart" uri="{C3380CC4-5D6E-409C-BE32-E72D297353CC}">
                <c16:uniqueId val="{00000003-07A3-47FD-A948-F90813D5AF86}"/>
              </c:ext>
            </c:extLst>
          </c:dPt>
          <c:dPt>
            <c:idx val="2"/>
            <c:invertIfNegative val="0"/>
            <c:bubble3D val="0"/>
            <c:spPr>
              <a:solidFill>
                <a:srgbClr val="0070C0"/>
              </a:solidFill>
              <a:ln>
                <a:noFill/>
              </a:ln>
              <a:effectLst/>
            </c:spPr>
            <c:extLst>
              <c:ext xmlns:c16="http://schemas.microsoft.com/office/drawing/2014/chart" uri="{C3380CC4-5D6E-409C-BE32-E72D297353CC}">
                <c16:uniqueId val="{00000005-07A3-47FD-A948-F90813D5AF86}"/>
              </c:ext>
            </c:extLst>
          </c:dPt>
          <c:dPt>
            <c:idx val="3"/>
            <c:invertIfNegative val="0"/>
            <c:bubble3D val="0"/>
            <c:spPr>
              <a:solidFill>
                <a:srgbClr val="0070C0"/>
              </a:solidFill>
              <a:ln>
                <a:noFill/>
              </a:ln>
              <a:effectLst/>
            </c:spPr>
            <c:extLst>
              <c:ext xmlns:c16="http://schemas.microsoft.com/office/drawing/2014/chart" uri="{C3380CC4-5D6E-409C-BE32-E72D297353CC}">
                <c16:uniqueId val="{00000007-07A3-47FD-A948-F90813D5AF86}"/>
              </c:ext>
            </c:extLst>
          </c:dPt>
          <c:dPt>
            <c:idx val="4"/>
            <c:invertIfNegative val="0"/>
            <c:bubble3D val="0"/>
            <c:spPr>
              <a:solidFill>
                <a:srgbClr val="0070C0"/>
              </a:solidFill>
              <a:ln>
                <a:noFill/>
              </a:ln>
              <a:effectLst/>
            </c:spPr>
            <c:extLst>
              <c:ext xmlns:c16="http://schemas.microsoft.com/office/drawing/2014/chart" uri="{C3380CC4-5D6E-409C-BE32-E72D297353CC}">
                <c16:uniqueId val="{00000009-07A3-47FD-A948-F90813D5AF86}"/>
              </c:ext>
            </c:extLst>
          </c:dPt>
          <c:dPt>
            <c:idx val="6"/>
            <c:invertIfNegative val="0"/>
            <c:bubble3D val="0"/>
            <c:spPr>
              <a:solidFill>
                <a:srgbClr val="0070C0"/>
              </a:solidFill>
              <a:ln>
                <a:noFill/>
              </a:ln>
              <a:effectLst/>
            </c:spPr>
            <c:extLst>
              <c:ext xmlns:c16="http://schemas.microsoft.com/office/drawing/2014/chart" uri="{C3380CC4-5D6E-409C-BE32-E72D297353CC}">
                <c16:uniqueId val="{0000000B-07A3-47FD-A948-F90813D5AF86}"/>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Graphs!$A$4:$A$11</c:f>
              <c:strCache>
                <c:ptCount val="8"/>
                <c:pt idx="0">
                  <c:v>High Copay Plan</c:v>
                </c:pt>
                <c:pt idx="1">
                  <c:v>Mid Copay Plan </c:v>
                </c:pt>
                <c:pt idx="2">
                  <c:v>Core Copay Plan </c:v>
                </c:pt>
                <c:pt idx="3">
                  <c:v>Hybrid Plan</c:v>
                </c:pt>
                <c:pt idx="4">
                  <c:v>HDHP 1600 Plan</c:v>
                </c:pt>
                <c:pt idx="5">
                  <c:v>HDHP 1800 Plan</c:v>
                </c:pt>
                <c:pt idx="6">
                  <c:v>HDHP 3000 Plan </c:v>
                </c:pt>
                <c:pt idx="7">
                  <c:v>HDHP 6000 Plan</c:v>
                </c:pt>
              </c:strCache>
            </c:strRef>
          </c:cat>
          <c:val>
            <c:numRef>
              <c:f>Graphs!$D$4:$D$11</c:f>
              <c:numCache>
                <c:formatCode>0%</c:formatCode>
                <c:ptCount val="8"/>
                <c:pt idx="0">
                  <c:v>5.0000000000000001E-3</c:v>
                </c:pt>
                <c:pt idx="1">
                  <c:v>5.5E-2</c:v>
                </c:pt>
                <c:pt idx="2">
                  <c:v>0.26900000000000002</c:v>
                </c:pt>
                <c:pt idx="3">
                  <c:v>8.7599999999999997E-2</c:v>
                </c:pt>
                <c:pt idx="4">
                  <c:v>8.9999999999999993E-3</c:v>
                </c:pt>
                <c:pt idx="5">
                  <c:v>0.29399999999999998</c:v>
                </c:pt>
                <c:pt idx="6">
                  <c:v>0.27800000000000002</c:v>
                </c:pt>
                <c:pt idx="7">
                  <c:v>3.0000000000000001E-3</c:v>
                </c:pt>
              </c:numCache>
            </c:numRef>
          </c:val>
          <c:extLst>
            <c:ext xmlns:c16="http://schemas.microsoft.com/office/drawing/2014/chart" uri="{C3380CC4-5D6E-409C-BE32-E72D297353CC}">
              <c16:uniqueId val="{0000000C-07A3-47FD-A948-F90813D5AF86}"/>
            </c:ext>
          </c:extLst>
        </c:ser>
        <c:dLbls>
          <c:dLblPos val="outEnd"/>
          <c:showLegendKey val="0"/>
          <c:showVal val="1"/>
          <c:showCatName val="0"/>
          <c:showSerName val="0"/>
          <c:showPercent val="0"/>
          <c:showBubbleSize val="0"/>
        </c:dLbls>
        <c:gapWidth val="182"/>
        <c:axId val="381478824"/>
        <c:axId val="381472944"/>
      </c:barChart>
      <c:catAx>
        <c:axId val="3814788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81472944"/>
        <c:crosses val="autoZero"/>
        <c:auto val="1"/>
        <c:lblAlgn val="ctr"/>
        <c:lblOffset val="100"/>
        <c:noMultiLvlLbl val="0"/>
      </c:catAx>
      <c:valAx>
        <c:axId val="38147294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381478824"/>
        <c:crosses val="autoZero"/>
        <c:crossBetween val="between"/>
      </c:valAx>
      <c:spPr>
        <a:noFill/>
        <a:ln>
          <a:noFill/>
        </a:ln>
        <a:effectLst/>
      </c:spPr>
    </c:plotArea>
    <c:plotVisOnly val="1"/>
    <c:dispBlanksAs val="gap"/>
    <c:showDLblsOverMax val="0"/>
  </c:chart>
  <c:spPr>
    <a:noFill/>
    <a:ln>
      <a:solidFill>
        <a:srgbClr val="FFFFFF">
          <a:lumMod val="85000"/>
        </a:srgbClr>
      </a:solid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b="1"/>
              <a:t>Average Employer Premium Contribution % by Tier</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'2026'!$E$37:$E$39</c:f>
              <c:strCache>
                <c:ptCount val="3"/>
                <c:pt idx="0">
                  <c:v>EE</c:v>
                </c:pt>
                <c:pt idx="1">
                  <c:v>2-Person</c:v>
                </c:pt>
                <c:pt idx="2">
                  <c:v>Fam</c:v>
                </c:pt>
              </c:strCache>
            </c:strRef>
          </c:cat>
          <c:val>
            <c:numRef>
              <c:f>'2026'!$H$37:$H$39</c:f>
              <c:numCache>
                <c:formatCode>0%</c:formatCode>
                <c:ptCount val="3"/>
                <c:pt idx="0">
                  <c:v>0.74147474940755675</c:v>
                </c:pt>
                <c:pt idx="1">
                  <c:v>0.73919695160841925</c:v>
                </c:pt>
                <c:pt idx="2">
                  <c:v>0.73919690022181217</c:v>
                </c:pt>
              </c:numCache>
            </c:numRef>
          </c:val>
          <c:extLst>
            <c:ext xmlns:c16="http://schemas.microsoft.com/office/drawing/2014/chart" uri="{C3380CC4-5D6E-409C-BE32-E72D297353CC}">
              <c16:uniqueId val="{00000000-F454-4415-A6FE-38E908E23CDC}"/>
            </c:ext>
          </c:extLst>
        </c:ser>
        <c:dLbls>
          <c:dLblPos val="inBase"/>
          <c:showLegendKey val="0"/>
          <c:showVal val="1"/>
          <c:showCatName val="0"/>
          <c:showSerName val="0"/>
          <c:showPercent val="0"/>
          <c:showBubbleSize val="0"/>
        </c:dLbls>
        <c:gapWidth val="219"/>
        <c:overlap val="100"/>
        <c:axId val="1176854952"/>
        <c:axId val="1176857472"/>
      </c:barChart>
      <c:catAx>
        <c:axId val="1176854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6857472"/>
        <c:crosses val="autoZero"/>
        <c:auto val="1"/>
        <c:lblAlgn val="ctr"/>
        <c:lblOffset val="100"/>
        <c:noMultiLvlLbl val="0"/>
      </c:catAx>
      <c:valAx>
        <c:axId val="117685747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685495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rgbClr val="FFFFFF">
          <a:lumMod val="85000"/>
        </a:srgbClr>
      </a:solid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b="1"/>
              <a:t>Average Employer Premium Contribution % by Tier</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'2026'!$E$37:$E$39</c:f>
              <c:strCache>
                <c:ptCount val="3"/>
                <c:pt idx="0">
                  <c:v>EE</c:v>
                </c:pt>
                <c:pt idx="1">
                  <c:v>2-Person</c:v>
                </c:pt>
                <c:pt idx="2">
                  <c:v>Fam</c:v>
                </c:pt>
              </c:strCache>
            </c:strRef>
          </c:cat>
          <c:val>
            <c:numRef>
              <c:f>'2026'!$L$37:$L$39</c:f>
              <c:numCache>
                <c:formatCode>0%</c:formatCode>
                <c:ptCount val="3"/>
                <c:pt idx="0">
                  <c:v>0.85300089323597061</c:v>
                </c:pt>
                <c:pt idx="1">
                  <c:v>0.85300019849047981</c:v>
                </c:pt>
                <c:pt idx="2">
                  <c:v>0.85300016967414094</c:v>
                </c:pt>
              </c:numCache>
            </c:numRef>
          </c:val>
          <c:extLst>
            <c:ext xmlns:c16="http://schemas.microsoft.com/office/drawing/2014/chart" uri="{C3380CC4-5D6E-409C-BE32-E72D297353CC}">
              <c16:uniqueId val="{00000000-AE68-4C6B-B2B8-C895EC329ED1}"/>
            </c:ext>
          </c:extLst>
        </c:ser>
        <c:dLbls>
          <c:dLblPos val="inBase"/>
          <c:showLegendKey val="0"/>
          <c:showVal val="1"/>
          <c:showCatName val="0"/>
          <c:showSerName val="0"/>
          <c:showPercent val="0"/>
          <c:showBubbleSize val="0"/>
        </c:dLbls>
        <c:gapWidth val="100"/>
        <c:overlap val="80"/>
        <c:axId val="1176854952"/>
        <c:axId val="1176857472"/>
      </c:barChart>
      <c:catAx>
        <c:axId val="1176854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6857472"/>
        <c:crosses val="autoZero"/>
        <c:auto val="1"/>
        <c:lblAlgn val="ctr"/>
        <c:lblOffset val="100"/>
        <c:noMultiLvlLbl val="0"/>
      </c:catAx>
      <c:valAx>
        <c:axId val="117685747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685495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rgbClr val="FFFFFF">
          <a:lumMod val="85000"/>
        </a:srgbClr>
      </a:solid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b="1"/>
              <a:t>Average Employer Premium Contribution % by Tier</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0070C0"/>
            </a:solidFill>
            <a:ln>
              <a:noFill/>
            </a:ln>
            <a:effectLst/>
          </c:spPr>
          <c:invertIfNegative val="0"/>
          <c:dLbls>
            <c:dLbl>
              <c:idx val="0"/>
              <c:tx>
                <c:rich>
                  <a:bodyPr/>
                  <a:lstStyle/>
                  <a:p>
                    <a:r>
                      <a:rPr lang="en-US" dirty="0">
                        <a:solidFill>
                          <a:schemeClr val="bg1"/>
                        </a:solidFill>
                      </a:rPr>
                      <a:t>78%</a:t>
                    </a:r>
                    <a:endParaRPr lang="en-US" dirty="0"/>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65AE-487F-A4D3-0A6623FD6C90}"/>
                </c:ext>
              </c:extLst>
            </c:dLbl>
            <c:dLbl>
              <c:idx val="1"/>
              <c:tx>
                <c:rich>
                  <a:bodyPr/>
                  <a:lstStyle/>
                  <a:p>
                    <a:r>
                      <a:rPr lang="en-US" b="1" dirty="0">
                        <a:solidFill>
                          <a:schemeClr val="bg1"/>
                        </a:solidFill>
                      </a:rPr>
                      <a:t>76%</a:t>
                    </a:r>
                    <a:endParaRPr lang="en-US" dirty="0"/>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65AE-487F-A4D3-0A6623FD6C90}"/>
                </c:ext>
              </c:extLst>
            </c:dLbl>
            <c:dLbl>
              <c:idx val="2"/>
              <c:tx>
                <c:rich>
                  <a:bodyPr/>
                  <a:lstStyle/>
                  <a:p>
                    <a:r>
                      <a:rPr lang="en-US" dirty="0">
                        <a:solidFill>
                          <a:schemeClr val="bg1"/>
                        </a:solidFill>
                      </a:rPr>
                      <a:t>76%</a:t>
                    </a:r>
                    <a:endParaRPr lang="en-US" dirty="0"/>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65AE-487F-A4D3-0A6623FD6C90}"/>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'2026'!$E$37:$E$39</c:f>
              <c:strCache>
                <c:ptCount val="3"/>
                <c:pt idx="0">
                  <c:v>EE</c:v>
                </c:pt>
                <c:pt idx="1">
                  <c:v>2-Person</c:v>
                </c:pt>
                <c:pt idx="2">
                  <c:v>Fam</c:v>
                </c:pt>
              </c:strCache>
            </c:strRef>
          </c:cat>
          <c:val>
            <c:numRef>
              <c:f>'2026'!$I$37:$I$39</c:f>
              <c:numCache>
                <c:formatCode>0%</c:formatCode>
                <c:ptCount val="3"/>
                <c:pt idx="0">
                  <c:v>0.78</c:v>
                </c:pt>
                <c:pt idx="1">
                  <c:v>0.76</c:v>
                </c:pt>
                <c:pt idx="2">
                  <c:v>0.76</c:v>
                </c:pt>
              </c:numCache>
            </c:numRef>
          </c:val>
          <c:extLst>
            <c:ext xmlns:c16="http://schemas.microsoft.com/office/drawing/2014/chart" uri="{C3380CC4-5D6E-409C-BE32-E72D297353CC}">
              <c16:uniqueId val="{00000003-65AE-487F-A4D3-0A6623FD6C90}"/>
            </c:ext>
          </c:extLst>
        </c:ser>
        <c:dLbls>
          <c:dLblPos val="inBase"/>
          <c:showLegendKey val="0"/>
          <c:showVal val="1"/>
          <c:showCatName val="0"/>
          <c:showSerName val="0"/>
          <c:showPercent val="0"/>
          <c:showBubbleSize val="0"/>
        </c:dLbls>
        <c:gapWidth val="219"/>
        <c:axId val="1176854952"/>
        <c:axId val="1176857472"/>
      </c:barChart>
      <c:catAx>
        <c:axId val="1176854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6857472"/>
        <c:crosses val="autoZero"/>
        <c:auto val="1"/>
        <c:lblAlgn val="ctr"/>
        <c:lblOffset val="100"/>
        <c:noMultiLvlLbl val="0"/>
      </c:catAx>
      <c:valAx>
        <c:axId val="117685747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685495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rgbClr val="FFFFFF">
          <a:lumMod val="85000"/>
        </a:srgbClr>
      </a:solid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60D1D4-2829-4521-9248-552A942492EC}" type="doc">
      <dgm:prSet loTypeId="urn:microsoft.com/office/officeart/2005/8/layout/default" loCatId="list" qsTypeId="urn:microsoft.com/office/officeart/2005/8/quickstyle/simple2" qsCatId="simple" csTypeId="urn:microsoft.com/office/officeart/2005/8/colors/accent1_4" csCatId="accent1" phldr="1"/>
      <dgm:spPr/>
      <dgm:t>
        <a:bodyPr/>
        <a:lstStyle/>
        <a:p>
          <a:endParaRPr lang="en-US"/>
        </a:p>
      </dgm:t>
    </dgm:pt>
    <dgm:pt modelId="{632E33A4-CFDA-458E-A6F5-C50DFB7018E9}">
      <dgm:prSet/>
      <dgm:spPr/>
      <dgm:t>
        <a:bodyPr/>
        <a:lstStyle/>
        <a:p>
          <a:r>
            <a:rPr lang="en-US"/>
            <a:t>Bath Electric, Gas &amp; Water</a:t>
          </a:r>
        </a:p>
      </dgm:t>
    </dgm:pt>
    <dgm:pt modelId="{065E42A7-1EED-4409-8F70-0D97531DC996}" type="parTrans" cxnId="{2C818736-3393-497B-BA85-4F0EC11AAB84}">
      <dgm:prSet/>
      <dgm:spPr/>
      <dgm:t>
        <a:bodyPr/>
        <a:lstStyle/>
        <a:p>
          <a:endParaRPr lang="en-US"/>
        </a:p>
      </dgm:t>
    </dgm:pt>
    <dgm:pt modelId="{DC57B6F1-6EBF-4F80-B7C1-746234868A88}" type="sibTrans" cxnId="{2C818736-3393-497B-BA85-4F0EC11AAB84}">
      <dgm:prSet/>
      <dgm:spPr/>
      <dgm:t>
        <a:bodyPr/>
        <a:lstStyle/>
        <a:p>
          <a:endParaRPr lang="en-US"/>
        </a:p>
      </dgm:t>
    </dgm:pt>
    <dgm:pt modelId="{6C93004A-B48D-4EA3-9454-C5CDB7B0E5D7}">
      <dgm:prSet/>
      <dgm:spPr/>
      <dgm:t>
        <a:bodyPr/>
        <a:lstStyle/>
        <a:p>
          <a:r>
            <a:rPr lang="en-US"/>
            <a:t>Town of Brighton</a:t>
          </a:r>
        </a:p>
      </dgm:t>
    </dgm:pt>
    <dgm:pt modelId="{58B52DC0-88E8-4226-87E7-FC349835BF15}" type="parTrans" cxnId="{28FDBF75-9BB1-4260-B89B-1A0FB3ABEB1D}">
      <dgm:prSet/>
      <dgm:spPr/>
      <dgm:t>
        <a:bodyPr/>
        <a:lstStyle/>
        <a:p>
          <a:endParaRPr lang="en-US"/>
        </a:p>
      </dgm:t>
    </dgm:pt>
    <dgm:pt modelId="{33A57EE0-70F5-42AE-8B87-1DA174B1551C}" type="sibTrans" cxnId="{28FDBF75-9BB1-4260-B89B-1A0FB3ABEB1D}">
      <dgm:prSet/>
      <dgm:spPr/>
      <dgm:t>
        <a:bodyPr/>
        <a:lstStyle/>
        <a:p>
          <a:endParaRPr lang="en-US"/>
        </a:p>
      </dgm:t>
    </dgm:pt>
    <dgm:pt modelId="{4EBEAF61-1B4C-4566-B019-7E42BC9D4278}">
      <dgm:prSet/>
      <dgm:spPr/>
      <dgm:t>
        <a:bodyPr/>
        <a:lstStyle/>
        <a:p>
          <a:r>
            <a:rPr lang="en-US"/>
            <a:t>City of Geneva</a:t>
          </a:r>
        </a:p>
      </dgm:t>
    </dgm:pt>
    <dgm:pt modelId="{4EBA835B-B55D-4705-A995-D74D8F790FBE}" type="parTrans" cxnId="{6EEB27B4-330B-4C4F-B9BC-96372CE6D074}">
      <dgm:prSet/>
      <dgm:spPr/>
      <dgm:t>
        <a:bodyPr/>
        <a:lstStyle/>
        <a:p>
          <a:endParaRPr lang="en-US"/>
        </a:p>
      </dgm:t>
    </dgm:pt>
    <dgm:pt modelId="{9900A7C0-FBC2-4FE5-8C76-634ECAC43136}" type="sibTrans" cxnId="{6EEB27B4-330B-4C4F-B9BC-96372CE6D074}">
      <dgm:prSet/>
      <dgm:spPr/>
      <dgm:t>
        <a:bodyPr/>
        <a:lstStyle/>
        <a:p>
          <a:endParaRPr lang="en-US"/>
        </a:p>
      </dgm:t>
    </dgm:pt>
    <dgm:pt modelId="{C3C4027B-9CB1-4153-8510-DFBA4B18BFC8}">
      <dgm:prSet/>
      <dgm:spPr/>
      <dgm:t>
        <a:bodyPr/>
        <a:lstStyle/>
        <a:p>
          <a:r>
            <a:rPr lang="en-US"/>
            <a:t>City of Glens Falls</a:t>
          </a:r>
        </a:p>
      </dgm:t>
    </dgm:pt>
    <dgm:pt modelId="{BAD736FC-444A-4B07-8A2F-6B8ED3DAE770}" type="parTrans" cxnId="{15682EC3-5DFC-47FC-B7BF-048BAAE558B4}">
      <dgm:prSet/>
      <dgm:spPr/>
      <dgm:t>
        <a:bodyPr/>
        <a:lstStyle/>
        <a:p>
          <a:endParaRPr lang="en-US"/>
        </a:p>
      </dgm:t>
    </dgm:pt>
    <dgm:pt modelId="{D1A0D08F-AA70-49E2-BD93-6C0264903282}" type="sibTrans" cxnId="{15682EC3-5DFC-47FC-B7BF-048BAAE558B4}">
      <dgm:prSet/>
      <dgm:spPr/>
      <dgm:t>
        <a:bodyPr/>
        <a:lstStyle/>
        <a:p>
          <a:endParaRPr lang="en-US"/>
        </a:p>
      </dgm:t>
    </dgm:pt>
    <dgm:pt modelId="{9D8772CC-F1A5-4F91-B019-D6520934093F}">
      <dgm:prSet/>
      <dgm:spPr/>
      <dgm:t>
        <a:bodyPr/>
        <a:lstStyle/>
        <a:p>
          <a:r>
            <a:rPr lang="en-US"/>
            <a:t>Town of Greece</a:t>
          </a:r>
        </a:p>
      </dgm:t>
    </dgm:pt>
    <dgm:pt modelId="{07B8C19E-ADF8-4CF6-9A29-BF51D67834CD}" type="parTrans" cxnId="{86FB1183-8431-4BC3-9C66-F40DC630451E}">
      <dgm:prSet/>
      <dgm:spPr/>
      <dgm:t>
        <a:bodyPr/>
        <a:lstStyle/>
        <a:p>
          <a:endParaRPr lang="en-US"/>
        </a:p>
      </dgm:t>
    </dgm:pt>
    <dgm:pt modelId="{0E2B46EB-AD6D-4137-ADBE-64DAF012B715}" type="sibTrans" cxnId="{86FB1183-8431-4BC3-9C66-F40DC630451E}">
      <dgm:prSet/>
      <dgm:spPr/>
      <dgm:t>
        <a:bodyPr/>
        <a:lstStyle/>
        <a:p>
          <a:endParaRPr lang="en-US"/>
        </a:p>
      </dgm:t>
    </dgm:pt>
    <dgm:pt modelId="{0CD1B957-B455-43CB-B9A5-C13D7C39EB25}">
      <dgm:prSet/>
      <dgm:spPr/>
      <dgm:t>
        <a:bodyPr/>
        <a:lstStyle/>
        <a:p>
          <a:r>
            <a:rPr lang="en-US"/>
            <a:t>Town of Irondequoit</a:t>
          </a:r>
        </a:p>
      </dgm:t>
    </dgm:pt>
    <dgm:pt modelId="{D5751F3E-C08F-4C01-9A50-C28E814E0225}" type="parTrans" cxnId="{4649986D-D8EE-4B5B-984D-C7440B9A1ACE}">
      <dgm:prSet/>
      <dgm:spPr/>
      <dgm:t>
        <a:bodyPr/>
        <a:lstStyle/>
        <a:p>
          <a:endParaRPr lang="en-US"/>
        </a:p>
      </dgm:t>
    </dgm:pt>
    <dgm:pt modelId="{48AE9223-12CC-4B31-AA5D-33248739F6B8}" type="sibTrans" cxnId="{4649986D-D8EE-4B5B-984D-C7440B9A1ACE}">
      <dgm:prSet/>
      <dgm:spPr/>
      <dgm:t>
        <a:bodyPr/>
        <a:lstStyle/>
        <a:p>
          <a:endParaRPr lang="en-US"/>
        </a:p>
      </dgm:t>
    </dgm:pt>
    <dgm:pt modelId="{CC56A572-086F-4444-869B-2FE424446D5F}">
      <dgm:prSet/>
      <dgm:spPr/>
      <dgm:t>
        <a:bodyPr/>
        <a:lstStyle/>
        <a:p>
          <a:r>
            <a:rPr lang="en-US"/>
            <a:t>Town of Perinton</a:t>
          </a:r>
        </a:p>
      </dgm:t>
    </dgm:pt>
    <dgm:pt modelId="{A3D915B3-937F-4C6A-84B1-B4894B9686A3}" type="parTrans" cxnId="{1EB259AD-9193-4C92-A1A6-BA9E45642F29}">
      <dgm:prSet/>
      <dgm:spPr/>
      <dgm:t>
        <a:bodyPr/>
        <a:lstStyle/>
        <a:p>
          <a:endParaRPr lang="en-US"/>
        </a:p>
      </dgm:t>
    </dgm:pt>
    <dgm:pt modelId="{2D576BFE-98C2-473A-AD4F-4365577F886A}" type="sibTrans" cxnId="{1EB259AD-9193-4C92-A1A6-BA9E45642F29}">
      <dgm:prSet/>
      <dgm:spPr/>
      <dgm:t>
        <a:bodyPr/>
        <a:lstStyle/>
        <a:p>
          <a:endParaRPr lang="en-US"/>
        </a:p>
      </dgm:t>
    </dgm:pt>
    <dgm:pt modelId="{E59A703B-84FF-4504-8ECE-4A0D840C75F4}">
      <dgm:prSet/>
      <dgm:spPr/>
      <dgm:t>
        <a:bodyPr/>
        <a:lstStyle/>
        <a:p>
          <a:r>
            <a:rPr lang="en-US"/>
            <a:t>Town of Pittsford</a:t>
          </a:r>
        </a:p>
      </dgm:t>
    </dgm:pt>
    <dgm:pt modelId="{C8BE5C9E-B14E-43FA-9511-E4FB798A4053}" type="parTrans" cxnId="{26EDC3B1-A0A0-4F90-8C4D-D1148DDFECFD}">
      <dgm:prSet/>
      <dgm:spPr/>
      <dgm:t>
        <a:bodyPr/>
        <a:lstStyle/>
        <a:p>
          <a:endParaRPr lang="en-US"/>
        </a:p>
      </dgm:t>
    </dgm:pt>
    <dgm:pt modelId="{65FE0FC9-9337-4DE8-ADA2-0734597636D6}" type="sibTrans" cxnId="{26EDC3B1-A0A0-4F90-8C4D-D1148DDFECFD}">
      <dgm:prSet/>
      <dgm:spPr/>
      <dgm:t>
        <a:bodyPr/>
        <a:lstStyle/>
        <a:p>
          <a:endParaRPr lang="en-US"/>
        </a:p>
      </dgm:t>
    </dgm:pt>
    <dgm:pt modelId="{12B09F16-005D-44CB-9AD0-9108A39157A4}">
      <dgm:prSet/>
      <dgm:spPr/>
      <dgm:t>
        <a:bodyPr/>
        <a:lstStyle/>
        <a:p>
          <a:r>
            <a:rPr lang="en-US"/>
            <a:t>Town of Rush</a:t>
          </a:r>
        </a:p>
      </dgm:t>
    </dgm:pt>
    <dgm:pt modelId="{CB0BC9FD-BBB1-4031-99C6-A752C369BCC4}" type="parTrans" cxnId="{E473A996-B50D-4F67-8FEB-3FDAFC175597}">
      <dgm:prSet/>
      <dgm:spPr/>
      <dgm:t>
        <a:bodyPr/>
        <a:lstStyle/>
        <a:p>
          <a:endParaRPr lang="en-US"/>
        </a:p>
      </dgm:t>
    </dgm:pt>
    <dgm:pt modelId="{8A2DA000-6F6D-469F-9B7B-01CD78A66B02}" type="sibTrans" cxnId="{E473A996-B50D-4F67-8FEB-3FDAFC175597}">
      <dgm:prSet/>
      <dgm:spPr/>
      <dgm:t>
        <a:bodyPr/>
        <a:lstStyle/>
        <a:p>
          <a:endParaRPr lang="en-US"/>
        </a:p>
      </dgm:t>
    </dgm:pt>
    <dgm:pt modelId="{42E51A7A-3510-47B7-8F3B-7D24E2F2E41C}">
      <dgm:prSet/>
      <dgm:spPr/>
      <dgm:t>
        <a:bodyPr/>
        <a:lstStyle/>
        <a:p>
          <a:r>
            <a:rPr lang="en-US"/>
            <a:t>Town of Chili</a:t>
          </a:r>
        </a:p>
      </dgm:t>
    </dgm:pt>
    <dgm:pt modelId="{D728A3A5-0F22-439B-9D4F-6C5029A26B75}" type="parTrans" cxnId="{0C16F3AD-586F-4276-B418-C768AE692036}">
      <dgm:prSet/>
      <dgm:spPr/>
      <dgm:t>
        <a:bodyPr/>
        <a:lstStyle/>
        <a:p>
          <a:endParaRPr lang="en-US"/>
        </a:p>
      </dgm:t>
    </dgm:pt>
    <dgm:pt modelId="{6B93C38D-119B-4F2E-BA83-1D5253FFF96B}" type="sibTrans" cxnId="{0C16F3AD-586F-4276-B418-C768AE692036}">
      <dgm:prSet/>
      <dgm:spPr/>
      <dgm:t>
        <a:bodyPr/>
        <a:lstStyle/>
        <a:p>
          <a:endParaRPr lang="en-US"/>
        </a:p>
      </dgm:t>
    </dgm:pt>
    <dgm:pt modelId="{45DB81BD-9F14-49CA-8283-E48B44BE449C}">
      <dgm:prSet/>
      <dgm:spPr/>
      <dgm:t>
        <a:bodyPr/>
        <a:lstStyle/>
        <a:p>
          <a:r>
            <a:rPr lang="en-US"/>
            <a:t>Village of East Rochester</a:t>
          </a:r>
        </a:p>
      </dgm:t>
    </dgm:pt>
    <dgm:pt modelId="{D690F522-8EC8-4F1C-BBF7-EBF35BDD81F8}" type="parTrans" cxnId="{889DB477-3BFC-49DF-BEC8-792128204280}">
      <dgm:prSet/>
      <dgm:spPr/>
      <dgm:t>
        <a:bodyPr/>
        <a:lstStyle/>
        <a:p>
          <a:endParaRPr lang="en-US"/>
        </a:p>
      </dgm:t>
    </dgm:pt>
    <dgm:pt modelId="{BA0EF014-C563-4BD7-8BD7-2678A245BCD2}" type="sibTrans" cxnId="{889DB477-3BFC-49DF-BEC8-792128204280}">
      <dgm:prSet/>
      <dgm:spPr/>
      <dgm:t>
        <a:bodyPr/>
        <a:lstStyle/>
        <a:p>
          <a:endParaRPr lang="en-US"/>
        </a:p>
      </dgm:t>
    </dgm:pt>
    <dgm:pt modelId="{DDA6C4B2-9364-43FE-8858-CD8D530EBC80}">
      <dgm:prSet/>
      <dgm:spPr/>
      <dgm:t>
        <a:bodyPr/>
        <a:lstStyle/>
        <a:p>
          <a:r>
            <a:rPr lang="en-US"/>
            <a:t>Town of Penfield</a:t>
          </a:r>
        </a:p>
      </dgm:t>
    </dgm:pt>
    <dgm:pt modelId="{22F2610B-233F-485B-82B0-2D6EE5EB1A94}" type="parTrans" cxnId="{65E329CB-3594-4797-A1BE-5AAA549CC520}">
      <dgm:prSet/>
      <dgm:spPr/>
      <dgm:t>
        <a:bodyPr/>
        <a:lstStyle/>
        <a:p>
          <a:endParaRPr lang="en-US"/>
        </a:p>
      </dgm:t>
    </dgm:pt>
    <dgm:pt modelId="{87FB6E40-23BA-4F32-8D9E-91039B15D6CD}" type="sibTrans" cxnId="{65E329CB-3594-4797-A1BE-5AAA549CC520}">
      <dgm:prSet/>
      <dgm:spPr/>
      <dgm:t>
        <a:bodyPr/>
        <a:lstStyle/>
        <a:p>
          <a:endParaRPr lang="en-US"/>
        </a:p>
      </dgm:t>
    </dgm:pt>
    <dgm:pt modelId="{E1610BF7-A589-4044-8BF3-1B88490E86CA}">
      <dgm:prSet/>
      <dgm:spPr/>
      <dgm:t>
        <a:bodyPr/>
        <a:lstStyle/>
        <a:p>
          <a:r>
            <a:rPr lang="en-US"/>
            <a:t>Monroe County Water Authority</a:t>
          </a:r>
        </a:p>
      </dgm:t>
    </dgm:pt>
    <dgm:pt modelId="{EC037D02-FEE9-461F-BC28-13E993034280}" type="parTrans" cxnId="{71EEE588-290B-4B61-815F-9ADD3203D4D9}">
      <dgm:prSet/>
      <dgm:spPr/>
      <dgm:t>
        <a:bodyPr/>
        <a:lstStyle/>
        <a:p>
          <a:endParaRPr lang="en-US"/>
        </a:p>
      </dgm:t>
    </dgm:pt>
    <dgm:pt modelId="{B0FDB2B4-4494-45FF-AAB3-48DF36A31B30}" type="sibTrans" cxnId="{71EEE588-290B-4B61-815F-9ADD3203D4D9}">
      <dgm:prSet/>
      <dgm:spPr/>
      <dgm:t>
        <a:bodyPr/>
        <a:lstStyle/>
        <a:p>
          <a:endParaRPr lang="en-US"/>
        </a:p>
      </dgm:t>
    </dgm:pt>
    <dgm:pt modelId="{CD6A7361-7B54-4351-880A-6A4C78FF4389}">
      <dgm:prSet/>
      <dgm:spPr/>
      <dgm:t>
        <a:bodyPr/>
        <a:lstStyle/>
        <a:p>
          <a:r>
            <a:rPr lang="en-US" b="0" i="0" baseline="0"/>
            <a:t>Town of Farmington</a:t>
          </a:r>
          <a:endParaRPr lang="en-US"/>
        </a:p>
      </dgm:t>
    </dgm:pt>
    <dgm:pt modelId="{A1F366F3-B243-4735-A19B-CD35021AA30E}" type="parTrans" cxnId="{AFF330D1-E19F-4BB8-B391-828822D477BA}">
      <dgm:prSet/>
      <dgm:spPr/>
      <dgm:t>
        <a:bodyPr/>
        <a:lstStyle/>
        <a:p>
          <a:endParaRPr lang="en-US"/>
        </a:p>
      </dgm:t>
    </dgm:pt>
    <dgm:pt modelId="{40F43633-B8E1-498E-9E9C-93090321DDF5}" type="sibTrans" cxnId="{AFF330D1-E19F-4BB8-B391-828822D477BA}">
      <dgm:prSet/>
      <dgm:spPr/>
      <dgm:t>
        <a:bodyPr/>
        <a:lstStyle/>
        <a:p>
          <a:endParaRPr lang="en-US"/>
        </a:p>
      </dgm:t>
    </dgm:pt>
    <dgm:pt modelId="{C0698F1C-91A3-4DE9-81CF-FC1BAD9DE774}">
      <dgm:prSet/>
      <dgm:spPr/>
      <dgm:t>
        <a:bodyPr/>
        <a:lstStyle/>
        <a:p>
          <a:r>
            <a:rPr lang="en-US" dirty="0"/>
            <a:t>Town of Webster </a:t>
          </a:r>
        </a:p>
      </dgm:t>
    </dgm:pt>
    <dgm:pt modelId="{10E8F389-DCAC-4420-8F77-FA8A747FF7F4}" type="parTrans" cxnId="{F2794960-F3FD-4912-A734-F0F5639FE460}">
      <dgm:prSet/>
      <dgm:spPr/>
      <dgm:t>
        <a:bodyPr/>
        <a:lstStyle/>
        <a:p>
          <a:endParaRPr lang="en-US"/>
        </a:p>
      </dgm:t>
    </dgm:pt>
    <dgm:pt modelId="{203459F6-DF01-4222-8C02-1D964FCAC53E}" type="sibTrans" cxnId="{F2794960-F3FD-4912-A734-F0F5639FE460}">
      <dgm:prSet/>
      <dgm:spPr/>
      <dgm:t>
        <a:bodyPr/>
        <a:lstStyle/>
        <a:p>
          <a:endParaRPr lang="en-US"/>
        </a:p>
      </dgm:t>
    </dgm:pt>
    <dgm:pt modelId="{EBFE8DA6-AE17-4C49-93AF-D039F6680EFB}">
      <dgm:prSet/>
      <dgm:spPr/>
      <dgm:t>
        <a:bodyPr/>
        <a:lstStyle/>
        <a:p>
          <a:r>
            <a:rPr lang="en-US" b="0" i="0" baseline="0"/>
            <a:t>Rochester Housing Authority</a:t>
          </a:r>
          <a:endParaRPr lang="en-US"/>
        </a:p>
      </dgm:t>
    </dgm:pt>
    <dgm:pt modelId="{0D46F1F0-1D96-4961-AB19-B199BD289F0A}" type="parTrans" cxnId="{1F09DA8B-CED8-4E2B-A75E-6E2DAB4F8B14}">
      <dgm:prSet/>
      <dgm:spPr/>
      <dgm:t>
        <a:bodyPr/>
        <a:lstStyle/>
        <a:p>
          <a:endParaRPr lang="en-US"/>
        </a:p>
      </dgm:t>
    </dgm:pt>
    <dgm:pt modelId="{B873ABF8-543B-4D05-A6D9-80E37FBD0BC1}" type="sibTrans" cxnId="{1F09DA8B-CED8-4E2B-A75E-6E2DAB4F8B14}">
      <dgm:prSet/>
      <dgm:spPr/>
      <dgm:t>
        <a:bodyPr/>
        <a:lstStyle/>
        <a:p>
          <a:endParaRPr lang="en-US"/>
        </a:p>
      </dgm:t>
    </dgm:pt>
    <dgm:pt modelId="{FABF34DB-5782-47D4-9BE9-226E72DB0DCC}">
      <dgm:prSet/>
      <dgm:spPr/>
      <dgm:t>
        <a:bodyPr/>
        <a:lstStyle/>
        <a:p>
          <a:r>
            <a:rPr lang="en-US"/>
            <a:t>Town of Ogden</a:t>
          </a:r>
        </a:p>
      </dgm:t>
    </dgm:pt>
    <dgm:pt modelId="{57189C99-9E46-4536-96C4-071A0B22CC03}" type="parTrans" cxnId="{AF653775-AC8E-4038-9558-412EEAFAF1AC}">
      <dgm:prSet/>
      <dgm:spPr/>
      <dgm:t>
        <a:bodyPr/>
        <a:lstStyle/>
        <a:p>
          <a:endParaRPr lang="en-US"/>
        </a:p>
      </dgm:t>
    </dgm:pt>
    <dgm:pt modelId="{9AC55E75-401A-4144-B324-9B8CAB33523C}" type="sibTrans" cxnId="{AF653775-AC8E-4038-9558-412EEAFAF1AC}">
      <dgm:prSet/>
      <dgm:spPr/>
      <dgm:t>
        <a:bodyPr/>
        <a:lstStyle/>
        <a:p>
          <a:endParaRPr lang="en-US"/>
        </a:p>
      </dgm:t>
    </dgm:pt>
    <dgm:pt modelId="{19F63F9C-6AF9-4031-876D-36879CB671B3}">
      <dgm:prSet/>
      <dgm:spPr/>
      <dgm:t>
        <a:bodyPr/>
        <a:lstStyle/>
        <a:p>
          <a:r>
            <a:rPr lang="en-US"/>
            <a:t>Town of Victor</a:t>
          </a:r>
        </a:p>
      </dgm:t>
    </dgm:pt>
    <dgm:pt modelId="{3F98911E-B16C-421A-B315-9FFCC3F00B2F}" type="parTrans" cxnId="{C92A03E3-F7CC-4508-A65E-8B16CC25277B}">
      <dgm:prSet/>
      <dgm:spPr/>
      <dgm:t>
        <a:bodyPr/>
        <a:lstStyle/>
        <a:p>
          <a:endParaRPr lang="en-US"/>
        </a:p>
      </dgm:t>
    </dgm:pt>
    <dgm:pt modelId="{97A9C8D7-5F58-47F9-A457-6E6D0FF6EBBA}" type="sibTrans" cxnId="{C92A03E3-F7CC-4508-A65E-8B16CC25277B}">
      <dgm:prSet/>
      <dgm:spPr/>
      <dgm:t>
        <a:bodyPr/>
        <a:lstStyle/>
        <a:p>
          <a:endParaRPr lang="en-US"/>
        </a:p>
      </dgm:t>
    </dgm:pt>
    <dgm:pt modelId="{4E48F424-8BBF-4BC3-A2B6-FE24CE220046}">
      <dgm:prSet/>
      <dgm:spPr/>
      <dgm:t>
        <a:bodyPr/>
        <a:lstStyle/>
        <a:p>
          <a:r>
            <a:rPr lang="en-US"/>
            <a:t>Village of Bath</a:t>
          </a:r>
        </a:p>
      </dgm:t>
    </dgm:pt>
    <dgm:pt modelId="{063B8F6C-C8BC-4113-8940-157D4F314A9D}" type="parTrans" cxnId="{60C3823F-27FD-4C30-B998-2CB7F3E5C4DF}">
      <dgm:prSet/>
      <dgm:spPr/>
      <dgm:t>
        <a:bodyPr/>
        <a:lstStyle/>
        <a:p>
          <a:endParaRPr lang="en-US"/>
        </a:p>
      </dgm:t>
    </dgm:pt>
    <dgm:pt modelId="{1C57A584-4A69-4880-B745-657BA208F5BF}" type="sibTrans" cxnId="{60C3823F-27FD-4C30-B998-2CB7F3E5C4DF}">
      <dgm:prSet/>
      <dgm:spPr/>
      <dgm:t>
        <a:bodyPr/>
        <a:lstStyle/>
        <a:p>
          <a:endParaRPr lang="en-US"/>
        </a:p>
      </dgm:t>
    </dgm:pt>
    <dgm:pt modelId="{A65028D8-ECE7-429F-8EAE-13EF61ECDCD8}">
      <dgm:prSet/>
      <dgm:spPr/>
      <dgm:t>
        <a:bodyPr/>
        <a:lstStyle/>
        <a:p>
          <a:r>
            <a:rPr lang="en-US"/>
            <a:t>Village of Fairport</a:t>
          </a:r>
        </a:p>
      </dgm:t>
    </dgm:pt>
    <dgm:pt modelId="{964BB78E-CE01-4CE5-A7C0-C481BD9D160B}" type="parTrans" cxnId="{2D871506-2123-4652-B485-82F247AB1CC5}">
      <dgm:prSet/>
      <dgm:spPr/>
      <dgm:t>
        <a:bodyPr/>
        <a:lstStyle/>
        <a:p>
          <a:endParaRPr lang="en-US"/>
        </a:p>
      </dgm:t>
    </dgm:pt>
    <dgm:pt modelId="{860F70EB-4CE0-4503-9413-DB450A3AEC03}" type="sibTrans" cxnId="{2D871506-2123-4652-B485-82F247AB1CC5}">
      <dgm:prSet/>
      <dgm:spPr/>
      <dgm:t>
        <a:bodyPr/>
        <a:lstStyle/>
        <a:p>
          <a:endParaRPr lang="en-US"/>
        </a:p>
      </dgm:t>
    </dgm:pt>
    <dgm:pt modelId="{4CDFB61F-9E5A-4A74-9188-8B6E50753154}">
      <dgm:prSet/>
      <dgm:spPr/>
      <dgm:t>
        <a:bodyPr/>
        <a:lstStyle/>
        <a:p>
          <a:r>
            <a:rPr lang="en-US"/>
            <a:t>Town of Torrey</a:t>
          </a:r>
        </a:p>
      </dgm:t>
    </dgm:pt>
    <dgm:pt modelId="{1F92480E-75D3-44D3-A4B9-C069B6C26BC2}" type="parTrans" cxnId="{EA51EC66-F841-48C5-8B50-564294684A1B}">
      <dgm:prSet/>
      <dgm:spPr/>
      <dgm:t>
        <a:bodyPr/>
        <a:lstStyle/>
        <a:p>
          <a:endParaRPr lang="en-US"/>
        </a:p>
      </dgm:t>
    </dgm:pt>
    <dgm:pt modelId="{A7C3DC8D-F246-40C1-B702-98C269E52C44}" type="sibTrans" cxnId="{EA51EC66-F841-48C5-8B50-564294684A1B}">
      <dgm:prSet/>
      <dgm:spPr/>
      <dgm:t>
        <a:bodyPr/>
        <a:lstStyle/>
        <a:p>
          <a:endParaRPr lang="en-US"/>
        </a:p>
      </dgm:t>
    </dgm:pt>
    <dgm:pt modelId="{50D1DAFE-3CA0-4EFB-8DAD-40871B5336A8}">
      <dgm:prSet/>
      <dgm:spPr/>
      <dgm:t>
        <a:bodyPr/>
        <a:lstStyle/>
        <a:p>
          <a:r>
            <a:rPr lang="en-US"/>
            <a:t>Brighton Fire District</a:t>
          </a:r>
          <a:endParaRPr lang="en-US" dirty="0"/>
        </a:p>
      </dgm:t>
    </dgm:pt>
    <dgm:pt modelId="{49D8D96A-192F-4BD4-9FAF-2BE107D97F36}" type="parTrans" cxnId="{A7543CEA-FF63-489B-9F77-7AA0C7E02EBC}">
      <dgm:prSet/>
      <dgm:spPr/>
      <dgm:t>
        <a:bodyPr/>
        <a:lstStyle/>
        <a:p>
          <a:endParaRPr lang="en-US"/>
        </a:p>
      </dgm:t>
    </dgm:pt>
    <dgm:pt modelId="{8F8F0DE8-359E-4166-B086-E6ABEF73E4BF}" type="sibTrans" cxnId="{A7543CEA-FF63-489B-9F77-7AA0C7E02EBC}">
      <dgm:prSet/>
      <dgm:spPr/>
      <dgm:t>
        <a:bodyPr/>
        <a:lstStyle/>
        <a:p>
          <a:endParaRPr lang="en-US"/>
        </a:p>
      </dgm:t>
    </dgm:pt>
    <dgm:pt modelId="{9A0BFB86-5E1B-4021-8974-402E6C589A81}" type="pres">
      <dgm:prSet presAssocID="{8C60D1D4-2829-4521-9248-552A942492EC}" presName="diagram" presStyleCnt="0">
        <dgm:presLayoutVars>
          <dgm:dir/>
          <dgm:resizeHandles val="exact"/>
        </dgm:presLayoutVars>
      </dgm:prSet>
      <dgm:spPr/>
    </dgm:pt>
    <dgm:pt modelId="{36CE61D0-2EED-420B-87B9-7CF106B5D1B7}" type="pres">
      <dgm:prSet presAssocID="{4E48F424-8BBF-4BC3-A2B6-FE24CE220046}" presName="node" presStyleLbl="node1" presStyleIdx="0" presStyleCnt="22">
        <dgm:presLayoutVars>
          <dgm:bulletEnabled val="1"/>
        </dgm:presLayoutVars>
      </dgm:prSet>
      <dgm:spPr/>
    </dgm:pt>
    <dgm:pt modelId="{29D669D1-9BBD-4679-A42E-C7B29BF4DD58}" type="pres">
      <dgm:prSet presAssocID="{1C57A584-4A69-4880-B745-657BA208F5BF}" presName="sibTrans" presStyleCnt="0"/>
      <dgm:spPr/>
    </dgm:pt>
    <dgm:pt modelId="{7FB29C37-5F8E-46C4-80AF-2DB122864946}" type="pres">
      <dgm:prSet presAssocID="{632E33A4-CFDA-458E-A6F5-C50DFB7018E9}" presName="node" presStyleLbl="node1" presStyleIdx="1" presStyleCnt="22">
        <dgm:presLayoutVars>
          <dgm:bulletEnabled val="1"/>
        </dgm:presLayoutVars>
      </dgm:prSet>
      <dgm:spPr/>
    </dgm:pt>
    <dgm:pt modelId="{EA5ACCA0-7F3B-4E6B-AE35-252F98B2A9B6}" type="pres">
      <dgm:prSet presAssocID="{DC57B6F1-6EBF-4F80-B7C1-746234868A88}" presName="sibTrans" presStyleCnt="0"/>
      <dgm:spPr/>
    </dgm:pt>
    <dgm:pt modelId="{72DDA8BD-DE3A-47B7-9234-832FAFD2A45C}" type="pres">
      <dgm:prSet presAssocID="{6C93004A-B48D-4EA3-9454-C5CDB7B0E5D7}" presName="node" presStyleLbl="node1" presStyleIdx="2" presStyleCnt="22">
        <dgm:presLayoutVars>
          <dgm:bulletEnabled val="1"/>
        </dgm:presLayoutVars>
      </dgm:prSet>
      <dgm:spPr/>
    </dgm:pt>
    <dgm:pt modelId="{9B19FE56-DC29-4E38-B5BD-E2C0055FF810}" type="pres">
      <dgm:prSet presAssocID="{33A57EE0-70F5-42AE-8B87-1DA174B1551C}" presName="sibTrans" presStyleCnt="0"/>
      <dgm:spPr/>
    </dgm:pt>
    <dgm:pt modelId="{2B6A50EB-C114-45FC-8AD6-18E716A2D8D9}" type="pres">
      <dgm:prSet presAssocID="{42E51A7A-3510-47B7-8F3B-7D24E2F2E41C}" presName="node" presStyleLbl="node1" presStyleIdx="3" presStyleCnt="22">
        <dgm:presLayoutVars>
          <dgm:bulletEnabled val="1"/>
        </dgm:presLayoutVars>
      </dgm:prSet>
      <dgm:spPr/>
    </dgm:pt>
    <dgm:pt modelId="{3C36D055-F44F-44F2-8452-EE3DC63AE7BF}" type="pres">
      <dgm:prSet presAssocID="{6B93C38D-119B-4F2E-BA83-1D5253FFF96B}" presName="sibTrans" presStyleCnt="0"/>
      <dgm:spPr/>
    </dgm:pt>
    <dgm:pt modelId="{2B6CA67B-2C0F-415D-B3EA-8A5ADC720E19}" type="pres">
      <dgm:prSet presAssocID="{45DB81BD-9F14-49CA-8283-E48B44BE449C}" presName="node" presStyleLbl="node1" presStyleIdx="4" presStyleCnt="22">
        <dgm:presLayoutVars>
          <dgm:bulletEnabled val="1"/>
        </dgm:presLayoutVars>
      </dgm:prSet>
      <dgm:spPr/>
    </dgm:pt>
    <dgm:pt modelId="{6EA33519-6B2F-4EA9-937F-EA61B2E64BE3}" type="pres">
      <dgm:prSet presAssocID="{BA0EF014-C563-4BD7-8BD7-2678A245BCD2}" presName="sibTrans" presStyleCnt="0"/>
      <dgm:spPr/>
    </dgm:pt>
    <dgm:pt modelId="{1072BA71-F606-4A8B-9F34-AAEB014C7A45}" type="pres">
      <dgm:prSet presAssocID="{A65028D8-ECE7-429F-8EAE-13EF61ECDCD8}" presName="node" presStyleLbl="node1" presStyleIdx="5" presStyleCnt="22">
        <dgm:presLayoutVars>
          <dgm:bulletEnabled val="1"/>
        </dgm:presLayoutVars>
      </dgm:prSet>
      <dgm:spPr/>
    </dgm:pt>
    <dgm:pt modelId="{E673D614-B23E-4491-B4E7-4148344E4E1C}" type="pres">
      <dgm:prSet presAssocID="{860F70EB-4CE0-4503-9413-DB450A3AEC03}" presName="sibTrans" presStyleCnt="0"/>
      <dgm:spPr/>
    </dgm:pt>
    <dgm:pt modelId="{F92204BC-24CA-4B3D-B595-AD0D6F9FA8A2}" type="pres">
      <dgm:prSet presAssocID="{CD6A7361-7B54-4351-880A-6A4C78FF4389}" presName="node" presStyleLbl="node1" presStyleIdx="6" presStyleCnt="22">
        <dgm:presLayoutVars>
          <dgm:bulletEnabled val="1"/>
        </dgm:presLayoutVars>
      </dgm:prSet>
      <dgm:spPr/>
    </dgm:pt>
    <dgm:pt modelId="{8F2DDABD-9456-447C-A92F-7FE07173618E}" type="pres">
      <dgm:prSet presAssocID="{40F43633-B8E1-498E-9E9C-93090321DDF5}" presName="sibTrans" presStyleCnt="0"/>
      <dgm:spPr/>
    </dgm:pt>
    <dgm:pt modelId="{0DE001BD-3C0F-428C-A604-D77C7CA291FC}" type="pres">
      <dgm:prSet presAssocID="{4EBEAF61-1B4C-4566-B019-7E42BC9D4278}" presName="node" presStyleLbl="node1" presStyleIdx="7" presStyleCnt="22">
        <dgm:presLayoutVars>
          <dgm:bulletEnabled val="1"/>
        </dgm:presLayoutVars>
      </dgm:prSet>
      <dgm:spPr/>
    </dgm:pt>
    <dgm:pt modelId="{9A10BCE8-1DC3-45FD-B2B1-323B8274DC3F}" type="pres">
      <dgm:prSet presAssocID="{9900A7C0-FBC2-4FE5-8C76-634ECAC43136}" presName="sibTrans" presStyleCnt="0"/>
      <dgm:spPr/>
    </dgm:pt>
    <dgm:pt modelId="{FCF98539-BEBA-426A-8B02-94E0406B5699}" type="pres">
      <dgm:prSet presAssocID="{C3C4027B-9CB1-4153-8510-DFBA4B18BFC8}" presName="node" presStyleLbl="node1" presStyleIdx="8" presStyleCnt="22">
        <dgm:presLayoutVars>
          <dgm:bulletEnabled val="1"/>
        </dgm:presLayoutVars>
      </dgm:prSet>
      <dgm:spPr/>
    </dgm:pt>
    <dgm:pt modelId="{2C5A3811-43B1-4830-B863-BDA858501AF4}" type="pres">
      <dgm:prSet presAssocID="{D1A0D08F-AA70-49E2-BD93-6C0264903282}" presName="sibTrans" presStyleCnt="0"/>
      <dgm:spPr/>
    </dgm:pt>
    <dgm:pt modelId="{B9AD19FC-D774-4AC5-8D83-3784E23F73F7}" type="pres">
      <dgm:prSet presAssocID="{9D8772CC-F1A5-4F91-B019-D6520934093F}" presName="node" presStyleLbl="node1" presStyleIdx="9" presStyleCnt="22">
        <dgm:presLayoutVars>
          <dgm:bulletEnabled val="1"/>
        </dgm:presLayoutVars>
      </dgm:prSet>
      <dgm:spPr/>
    </dgm:pt>
    <dgm:pt modelId="{E6CD057C-90C2-4023-ABD6-0279E9B83066}" type="pres">
      <dgm:prSet presAssocID="{0E2B46EB-AD6D-4137-ADBE-64DAF012B715}" presName="sibTrans" presStyleCnt="0"/>
      <dgm:spPr/>
    </dgm:pt>
    <dgm:pt modelId="{5430AE7F-F9D2-49DE-875E-05D4D19032BA}" type="pres">
      <dgm:prSet presAssocID="{0CD1B957-B455-43CB-B9A5-C13D7C39EB25}" presName="node" presStyleLbl="node1" presStyleIdx="10" presStyleCnt="22">
        <dgm:presLayoutVars>
          <dgm:bulletEnabled val="1"/>
        </dgm:presLayoutVars>
      </dgm:prSet>
      <dgm:spPr/>
    </dgm:pt>
    <dgm:pt modelId="{6768CA37-9338-4C50-8223-7792B28332F5}" type="pres">
      <dgm:prSet presAssocID="{48AE9223-12CC-4B31-AA5D-33248739F6B8}" presName="sibTrans" presStyleCnt="0"/>
      <dgm:spPr/>
    </dgm:pt>
    <dgm:pt modelId="{124599E0-1BD6-4EB1-8C4E-E7570337AAB6}" type="pres">
      <dgm:prSet presAssocID="{E1610BF7-A589-4044-8BF3-1B88490E86CA}" presName="node" presStyleLbl="node1" presStyleIdx="11" presStyleCnt="22">
        <dgm:presLayoutVars>
          <dgm:bulletEnabled val="1"/>
        </dgm:presLayoutVars>
      </dgm:prSet>
      <dgm:spPr/>
    </dgm:pt>
    <dgm:pt modelId="{44F0278A-911C-4C70-85FD-4530DDE185B3}" type="pres">
      <dgm:prSet presAssocID="{B0FDB2B4-4494-45FF-AAB3-48DF36A31B30}" presName="sibTrans" presStyleCnt="0"/>
      <dgm:spPr/>
    </dgm:pt>
    <dgm:pt modelId="{1BF8F108-325D-49E3-9401-6290F5E8E97E}" type="pres">
      <dgm:prSet presAssocID="{FABF34DB-5782-47D4-9BE9-226E72DB0DCC}" presName="node" presStyleLbl="node1" presStyleIdx="12" presStyleCnt="22">
        <dgm:presLayoutVars>
          <dgm:bulletEnabled val="1"/>
        </dgm:presLayoutVars>
      </dgm:prSet>
      <dgm:spPr/>
    </dgm:pt>
    <dgm:pt modelId="{88D5FA66-689A-4A16-9FC6-1EF45405221D}" type="pres">
      <dgm:prSet presAssocID="{9AC55E75-401A-4144-B324-9B8CAB33523C}" presName="sibTrans" presStyleCnt="0"/>
      <dgm:spPr/>
    </dgm:pt>
    <dgm:pt modelId="{9886130C-0FCC-46B3-BEDB-01FD7034F2C3}" type="pres">
      <dgm:prSet presAssocID="{DDA6C4B2-9364-43FE-8858-CD8D530EBC80}" presName="node" presStyleLbl="node1" presStyleIdx="13" presStyleCnt="22">
        <dgm:presLayoutVars>
          <dgm:bulletEnabled val="1"/>
        </dgm:presLayoutVars>
      </dgm:prSet>
      <dgm:spPr/>
    </dgm:pt>
    <dgm:pt modelId="{77E93A2D-9C3C-4274-BBE1-CEEDF3A6D8FA}" type="pres">
      <dgm:prSet presAssocID="{87FB6E40-23BA-4F32-8D9E-91039B15D6CD}" presName="sibTrans" presStyleCnt="0"/>
      <dgm:spPr/>
    </dgm:pt>
    <dgm:pt modelId="{438CE282-E1B6-450D-9BD3-8670235FD15A}" type="pres">
      <dgm:prSet presAssocID="{CC56A572-086F-4444-869B-2FE424446D5F}" presName="node" presStyleLbl="node1" presStyleIdx="14" presStyleCnt="22">
        <dgm:presLayoutVars>
          <dgm:bulletEnabled val="1"/>
        </dgm:presLayoutVars>
      </dgm:prSet>
      <dgm:spPr/>
    </dgm:pt>
    <dgm:pt modelId="{7F70A7E0-B72E-4FF8-AB02-A89F2EFA1249}" type="pres">
      <dgm:prSet presAssocID="{2D576BFE-98C2-473A-AD4F-4365577F886A}" presName="sibTrans" presStyleCnt="0"/>
      <dgm:spPr/>
    </dgm:pt>
    <dgm:pt modelId="{33B84CF3-7EF1-47EB-AAD9-89EC92148F43}" type="pres">
      <dgm:prSet presAssocID="{E59A703B-84FF-4504-8ECE-4A0D840C75F4}" presName="node" presStyleLbl="node1" presStyleIdx="15" presStyleCnt="22">
        <dgm:presLayoutVars>
          <dgm:bulletEnabled val="1"/>
        </dgm:presLayoutVars>
      </dgm:prSet>
      <dgm:spPr/>
    </dgm:pt>
    <dgm:pt modelId="{28763ABA-A21A-4507-9C64-6CC2683731EB}" type="pres">
      <dgm:prSet presAssocID="{65FE0FC9-9337-4DE8-ADA2-0734597636D6}" presName="sibTrans" presStyleCnt="0"/>
      <dgm:spPr/>
    </dgm:pt>
    <dgm:pt modelId="{3DD860AD-D9B7-4A7D-85B5-2595890A85BD}" type="pres">
      <dgm:prSet presAssocID="{EBFE8DA6-AE17-4C49-93AF-D039F6680EFB}" presName="node" presStyleLbl="node1" presStyleIdx="16" presStyleCnt="22">
        <dgm:presLayoutVars>
          <dgm:bulletEnabled val="1"/>
        </dgm:presLayoutVars>
      </dgm:prSet>
      <dgm:spPr/>
    </dgm:pt>
    <dgm:pt modelId="{E4F3B868-EE19-4235-9825-81223C3959A7}" type="pres">
      <dgm:prSet presAssocID="{B873ABF8-543B-4D05-A6D9-80E37FBD0BC1}" presName="sibTrans" presStyleCnt="0"/>
      <dgm:spPr/>
    </dgm:pt>
    <dgm:pt modelId="{AF3FD52F-214E-4746-A380-2F63304A03B1}" type="pres">
      <dgm:prSet presAssocID="{12B09F16-005D-44CB-9AD0-9108A39157A4}" presName="node" presStyleLbl="node1" presStyleIdx="17" presStyleCnt="22">
        <dgm:presLayoutVars>
          <dgm:bulletEnabled val="1"/>
        </dgm:presLayoutVars>
      </dgm:prSet>
      <dgm:spPr/>
    </dgm:pt>
    <dgm:pt modelId="{F583C407-8AA7-4EA4-946D-4E92BD0D3C73}" type="pres">
      <dgm:prSet presAssocID="{8A2DA000-6F6D-469F-9B7B-01CD78A66B02}" presName="sibTrans" presStyleCnt="0"/>
      <dgm:spPr/>
    </dgm:pt>
    <dgm:pt modelId="{BFEC6557-E478-44DD-9098-00802883CC3E}" type="pres">
      <dgm:prSet presAssocID="{4CDFB61F-9E5A-4A74-9188-8B6E50753154}" presName="node" presStyleLbl="node1" presStyleIdx="18" presStyleCnt="22">
        <dgm:presLayoutVars>
          <dgm:bulletEnabled val="1"/>
        </dgm:presLayoutVars>
      </dgm:prSet>
      <dgm:spPr/>
    </dgm:pt>
    <dgm:pt modelId="{7A40A63B-E0AC-40DC-AC38-1DCA40D4CAA1}" type="pres">
      <dgm:prSet presAssocID="{A7C3DC8D-F246-40C1-B702-98C269E52C44}" presName="sibTrans" presStyleCnt="0"/>
      <dgm:spPr/>
    </dgm:pt>
    <dgm:pt modelId="{D1959A4A-3291-453C-80DF-1250E755CE0E}" type="pres">
      <dgm:prSet presAssocID="{19F63F9C-6AF9-4031-876D-36879CB671B3}" presName="node" presStyleLbl="node1" presStyleIdx="19" presStyleCnt="22">
        <dgm:presLayoutVars>
          <dgm:bulletEnabled val="1"/>
        </dgm:presLayoutVars>
      </dgm:prSet>
      <dgm:spPr/>
    </dgm:pt>
    <dgm:pt modelId="{0587ADCE-BCD7-4E41-B20D-444602D605E2}" type="pres">
      <dgm:prSet presAssocID="{97A9C8D7-5F58-47F9-A457-6E6D0FF6EBBA}" presName="sibTrans" presStyleCnt="0"/>
      <dgm:spPr/>
    </dgm:pt>
    <dgm:pt modelId="{A44FE473-88FB-4AD8-8FC0-649B1252B4FF}" type="pres">
      <dgm:prSet presAssocID="{C0698F1C-91A3-4DE9-81CF-FC1BAD9DE774}" presName="node" presStyleLbl="node1" presStyleIdx="20" presStyleCnt="22">
        <dgm:presLayoutVars>
          <dgm:bulletEnabled val="1"/>
        </dgm:presLayoutVars>
      </dgm:prSet>
      <dgm:spPr/>
    </dgm:pt>
    <dgm:pt modelId="{E0FE647B-7AD1-4637-83C9-BE8902BB8557}" type="pres">
      <dgm:prSet presAssocID="{203459F6-DF01-4222-8C02-1D964FCAC53E}" presName="sibTrans" presStyleCnt="0"/>
      <dgm:spPr/>
    </dgm:pt>
    <dgm:pt modelId="{82B8EE04-E030-456B-A68C-A35799453745}" type="pres">
      <dgm:prSet presAssocID="{50D1DAFE-3CA0-4EFB-8DAD-40871B5336A8}" presName="node" presStyleLbl="node1" presStyleIdx="21" presStyleCnt="22">
        <dgm:presLayoutVars>
          <dgm:bulletEnabled val="1"/>
        </dgm:presLayoutVars>
      </dgm:prSet>
      <dgm:spPr/>
    </dgm:pt>
  </dgm:ptLst>
  <dgm:cxnLst>
    <dgm:cxn modelId="{F68D9603-D0DB-4DFA-8868-4399DB8AAFD6}" type="presOf" srcId="{A65028D8-ECE7-429F-8EAE-13EF61ECDCD8}" destId="{1072BA71-F606-4A8B-9F34-AAEB014C7A45}" srcOrd="0" destOrd="0" presId="urn:microsoft.com/office/officeart/2005/8/layout/default"/>
    <dgm:cxn modelId="{B3927604-67A3-4517-92E5-B4894E31F7E4}" type="presOf" srcId="{CD6A7361-7B54-4351-880A-6A4C78FF4389}" destId="{F92204BC-24CA-4B3D-B595-AD0D6F9FA8A2}" srcOrd="0" destOrd="0" presId="urn:microsoft.com/office/officeart/2005/8/layout/default"/>
    <dgm:cxn modelId="{2D871506-2123-4652-B485-82F247AB1CC5}" srcId="{8C60D1D4-2829-4521-9248-552A942492EC}" destId="{A65028D8-ECE7-429F-8EAE-13EF61ECDCD8}" srcOrd="5" destOrd="0" parTransId="{964BB78E-CE01-4CE5-A7C0-C481BD9D160B}" sibTransId="{860F70EB-4CE0-4503-9413-DB450A3AEC03}"/>
    <dgm:cxn modelId="{D35BCA0B-D558-4611-9E64-1D36664AFFF3}" type="presOf" srcId="{632E33A4-CFDA-458E-A6F5-C50DFB7018E9}" destId="{7FB29C37-5F8E-46C4-80AF-2DB122864946}" srcOrd="0" destOrd="0" presId="urn:microsoft.com/office/officeart/2005/8/layout/default"/>
    <dgm:cxn modelId="{2E040911-0260-46DC-A829-C888C506F687}" type="presOf" srcId="{45DB81BD-9F14-49CA-8283-E48B44BE449C}" destId="{2B6CA67B-2C0F-415D-B3EA-8A5ADC720E19}" srcOrd="0" destOrd="0" presId="urn:microsoft.com/office/officeart/2005/8/layout/default"/>
    <dgm:cxn modelId="{2EFC341C-5F73-4185-AD5D-0DD392F32526}" type="presOf" srcId="{8C60D1D4-2829-4521-9248-552A942492EC}" destId="{9A0BFB86-5E1B-4021-8974-402E6C589A81}" srcOrd="0" destOrd="0" presId="urn:microsoft.com/office/officeart/2005/8/layout/default"/>
    <dgm:cxn modelId="{BCBA6A2A-5F41-4EC3-AFBC-18F611A58919}" type="presOf" srcId="{4EBEAF61-1B4C-4566-B019-7E42BC9D4278}" destId="{0DE001BD-3C0F-428C-A604-D77C7CA291FC}" srcOrd="0" destOrd="0" presId="urn:microsoft.com/office/officeart/2005/8/layout/default"/>
    <dgm:cxn modelId="{4A6F6E32-C453-4B43-B7C3-4688C81595A3}" type="presOf" srcId="{12B09F16-005D-44CB-9AD0-9108A39157A4}" destId="{AF3FD52F-214E-4746-A380-2F63304A03B1}" srcOrd="0" destOrd="0" presId="urn:microsoft.com/office/officeart/2005/8/layout/default"/>
    <dgm:cxn modelId="{2C818736-3393-497B-BA85-4F0EC11AAB84}" srcId="{8C60D1D4-2829-4521-9248-552A942492EC}" destId="{632E33A4-CFDA-458E-A6F5-C50DFB7018E9}" srcOrd="1" destOrd="0" parTransId="{065E42A7-1EED-4409-8F70-0D97531DC996}" sibTransId="{DC57B6F1-6EBF-4F80-B7C1-746234868A88}"/>
    <dgm:cxn modelId="{B9F59536-8FC6-4339-B822-65E26B830939}" type="presOf" srcId="{DDA6C4B2-9364-43FE-8858-CD8D530EBC80}" destId="{9886130C-0FCC-46B3-BEDB-01FD7034F2C3}" srcOrd="0" destOrd="0" presId="urn:microsoft.com/office/officeart/2005/8/layout/default"/>
    <dgm:cxn modelId="{0ACBC13E-AA9A-49D1-B789-B72CE25B4B2B}" type="presOf" srcId="{4CDFB61F-9E5A-4A74-9188-8B6E50753154}" destId="{BFEC6557-E478-44DD-9098-00802883CC3E}" srcOrd="0" destOrd="0" presId="urn:microsoft.com/office/officeart/2005/8/layout/default"/>
    <dgm:cxn modelId="{60C3823F-27FD-4C30-B998-2CB7F3E5C4DF}" srcId="{8C60D1D4-2829-4521-9248-552A942492EC}" destId="{4E48F424-8BBF-4BC3-A2B6-FE24CE220046}" srcOrd="0" destOrd="0" parTransId="{063B8F6C-C8BC-4113-8940-157D4F314A9D}" sibTransId="{1C57A584-4A69-4880-B745-657BA208F5BF}"/>
    <dgm:cxn modelId="{F2794960-F3FD-4912-A734-F0F5639FE460}" srcId="{8C60D1D4-2829-4521-9248-552A942492EC}" destId="{C0698F1C-91A3-4DE9-81CF-FC1BAD9DE774}" srcOrd="20" destOrd="0" parTransId="{10E8F389-DCAC-4420-8F77-FA8A747FF7F4}" sibTransId="{203459F6-DF01-4222-8C02-1D964FCAC53E}"/>
    <dgm:cxn modelId="{EA51EC66-F841-48C5-8B50-564294684A1B}" srcId="{8C60D1D4-2829-4521-9248-552A942492EC}" destId="{4CDFB61F-9E5A-4A74-9188-8B6E50753154}" srcOrd="18" destOrd="0" parTransId="{1F92480E-75D3-44D3-A4B9-C069B6C26BC2}" sibTransId="{A7C3DC8D-F246-40C1-B702-98C269E52C44}"/>
    <dgm:cxn modelId="{99D49B4A-2EEC-4A35-A62E-14945CB4F959}" type="presOf" srcId="{4E48F424-8BBF-4BC3-A2B6-FE24CE220046}" destId="{36CE61D0-2EED-420B-87B9-7CF106B5D1B7}" srcOrd="0" destOrd="0" presId="urn:microsoft.com/office/officeart/2005/8/layout/default"/>
    <dgm:cxn modelId="{4649986D-D8EE-4B5B-984D-C7440B9A1ACE}" srcId="{8C60D1D4-2829-4521-9248-552A942492EC}" destId="{0CD1B957-B455-43CB-B9A5-C13D7C39EB25}" srcOrd="10" destOrd="0" parTransId="{D5751F3E-C08F-4C01-9A50-C28E814E0225}" sibTransId="{48AE9223-12CC-4B31-AA5D-33248739F6B8}"/>
    <dgm:cxn modelId="{AF653775-AC8E-4038-9558-412EEAFAF1AC}" srcId="{8C60D1D4-2829-4521-9248-552A942492EC}" destId="{FABF34DB-5782-47D4-9BE9-226E72DB0DCC}" srcOrd="12" destOrd="0" parTransId="{57189C99-9E46-4536-96C4-071A0B22CC03}" sibTransId="{9AC55E75-401A-4144-B324-9B8CAB33523C}"/>
    <dgm:cxn modelId="{28FDBF75-9BB1-4260-B89B-1A0FB3ABEB1D}" srcId="{8C60D1D4-2829-4521-9248-552A942492EC}" destId="{6C93004A-B48D-4EA3-9454-C5CDB7B0E5D7}" srcOrd="2" destOrd="0" parTransId="{58B52DC0-88E8-4226-87E7-FC349835BF15}" sibTransId="{33A57EE0-70F5-42AE-8B87-1DA174B1551C}"/>
    <dgm:cxn modelId="{88065657-7151-4C22-867A-8BF14809F8B7}" type="presOf" srcId="{E59A703B-84FF-4504-8ECE-4A0D840C75F4}" destId="{33B84CF3-7EF1-47EB-AAD9-89EC92148F43}" srcOrd="0" destOrd="0" presId="urn:microsoft.com/office/officeart/2005/8/layout/default"/>
    <dgm:cxn modelId="{889DB477-3BFC-49DF-BEC8-792128204280}" srcId="{8C60D1D4-2829-4521-9248-552A942492EC}" destId="{45DB81BD-9F14-49CA-8283-E48B44BE449C}" srcOrd="4" destOrd="0" parTransId="{D690F522-8EC8-4F1C-BBF7-EBF35BDD81F8}" sibTransId="{BA0EF014-C563-4BD7-8BD7-2678A245BCD2}"/>
    <dgm:cxn modelId="{680CDD57-1A84-48D4-BE57-AB4D54F98847}" type="presOf" srcId="{C3C4027B-9CB1-4153-8510-DFBA4B18BFC8}" destId="{FCF98539-BEBA-426A-8B02-94E0406B5699}" srcOrd="0" destOrd="0" presId="urn:microsoft.com/office/officeart/2005/8/layout/default"/>
    <dgm:cxn modelId="{B92C1259-E273-4303-8618-FBF2A23F27D6}" type="presOf" srcId="{42E51A7A-3510-47B7-8F3B-7D24E2F2E41C}" destId="{2B6A50EB-C114-45FC-8AD6-18E716A2D8D9}" srcOrd="0" destOrd="0" presId="urn:microsoft.com/office/officeart/2005/8/layout/default"/>
    <dgm:cxn modelId="{86FB1183-8431-4BC3-9C66-F40DC630451E}" srcId="{8C60D1D4-2829-4521-9248-552A942492EC}" destId="{9D8772CC-F1A5-4F91-B019-D6520934093F}" srcOrd="9" destOrd="0" parTransId="{07B8C19E-ADF8-4CF6-9A29-BF51D67834CD}" sibTransId="{0E2B46EB-AD6D-4137-ADBE-64DAF012B715}"/>
    <dgm:cxn modelId="{71EEE588-290B-4B61-815F-9ADD3203D4D9}" srcId="{8C60D1D4-2829-4521-9248-552A942492EC}" destId="{E1610BF7-A589-4044-8BF3-1B88490E86CA}" srcOrd="11" destOrd="0" parTransId="{EC037D02-FEE9-461F-BC28-13E993034280}" sibTransId="{B0FDB2B4-4494-45FF-AAB3-48DF36A31B30}"/>
    <dgm:cxn modelId="{1F09DA8B-CED8-4E2B-A75E-6E2DAB4F8B14}" srcId="{8C60D1D4-2829-4521-9248-552A942492EC}" destId="{EBFE8DA6-AE17-4C49-93AF-D039F6680EFB}" srcOrd="16" destOrd="0" parTransId="{0D46F1F0-1D96-4961-AB19-B199BD289F0A}" sibTransId="{B873ABF8-543B-4D05-A6D9-80E37FBD0BC1}"/>
    <dgm:cxn modelId="{E473A996-B50D-4F67-8FEB-3FDAFC175597}" srcId="{8C60D1D4-2829-4521-9248-552A942492EC}" destId="{12B09F16-005D-44CB-9AD0-9108A39157A4}" srcOrd="17" destOrd="0" parTransId="{CB0BC9FD-BBB1-4031-99C6-A752C369BCC4}" sibTransId="{8A2DA000-6F6D-469F-9B7B-01CD78A66B02}"/>
    <dgm:cxn modelId="{76C5E4A0-4A21-40EB-A1E6-7D6291420DD4}" type="presOf" srcId="{6C93004A-B48D-4EA3-9454-C5CDB7B0E5D7}" destId="{72DDA8BD-DE3A-47B7-9234-832FAFD2A45C}" srcOrd="0" destOrd="0" presId="urn:microsoft.com/office/officeart/2005/8/layout/default"/>
    <dgm:cxn modelId="{D9723AA6-3D75-4A8A-BFE1-559664637F33}" type="presOf" srcId="{FABF34DB-5782-47D4-9BE9-226E72DB0DCC}" destId="{1BF8F108-325D-49E3-9401-6290F5E8E97E}" srcOrd="0" destOrd="0" presId="urn:microsoft.com/office/officeart/2005/8/layout/default"/>
    <dgm:cxn modelId="{52F992A7-EFFA-418C-B53F-0C895E1298B0}" type="presOf" srcId="{CC56A572-086F-4444-869B-2FE424446D5F}" destId="{438CE282-E1B6-450D-9BD3-8670235FD15A}" srcOrd="0" destOrd="0" presId="urn:microsoft.com/office/officeart/2005/8/layout/default"/>
    <dgm:cxn modelId="{1EB259AD-9193-4C92-A1A6-BA9E45642F29}" srcId="{8C60D1D4-2829-4521-9248-552A942492EC}" destId="{CC56A572-086F-4444-869B-2FE424446D5F}" srcOrd="14" destOrd="0" parTransId="{A3D915B3-937F-4C6A-84B1-B4894B9686A3}" sibTransId="{2D576BFE-98C2-473A-AD4F-4365577F886A}"/>
    <dgm:cxn modelId="{0C16F3AD-586F-4276-B418-C768AE692036}" srcId="{8C60D1D4-2829-4521-9248-552A942492EC}" destId="{42E51A7A-3510-47B7-8F3B-7D24E2F2E41C}" srcOrd="3" destOrd="0" parTransId="{D728A3A5-0F22-439B-9D4F-6C5029A26B75}" sibTransId="{6B93C38D-119B-4F2E-BA83-1D5253FFF96B}"/>
    <dgm:cxn modelId="{7EEDF4AD-CC3C-4CEC-95C7-122A1571BFB1}" type="presOf" srcId="{C0698F1C-91A3-4DE9-81CF-FC1BAD9DE774}" destId="{A44FE473-88FB-4AD8-8FC0-649B1252B4FF}" srcOrd="0" destOrd="0" presId="urn:microsoft.com/office/officeart/2005/8/layout/default"/>
    <dgm:cxn modelId="{26EDC3B1-A0A0-4F90-8C4D-D1148DDFECFD}" srcId="{8C60D1D4-2829-4521-9248-552A942492EC}" destId="{E59A703B-84FF-4504-8ECE-4A0D840C75F4}" srcOrd="15" destOrd="0" parTransId="{C8BE5C9E-B14E-43FA-9511-E4FB798A4053}" sibTransId="{65FE0FC9-9337-4DE8-ADA2-0734597636D6}"/>
    <dgm:cxn modelId="{6EEB27B4-330B-4C4F-B9BC-96372CE6D074}" srcId="{8C60D1D4-2829-4521-9248-552A942492EC}" destId="{4EBEAF61-1B4C-4566-B019-7E42BC9D4278}" srcOrd="7" destOrd="0" parTransId="{4EBA835B-B55D-4705-A995-D74D8F790FBE}" sibTransId="{9900A7C0-FBC2-4FE5-8C76-634ECAC43136}"/>
    <dgm:cxn modelId="{FE7525B9-B6DF-45CE-9167-A764C2EA4F9F}" type="presOf" srcId="{50D1DAFE-3CA0-4EFB-8DAD-40871B5336A8}" destId="{82B8EE04-E030-456B-A68C-A35799453745}" srcOrd="0" destOrd="0" presId="urn:microsoft.com/office/officeart/2005/8/layout/default"/>
    <dgm:cxn modelId="{2BE9B3B9-E7B1-4BEE-840E-2B6CC2189DCB}" type="presOf" srcId="{EBFE8DA6-AE17-4C49-93AF-D039F6680EFB}" destId="{3DD860AD-D9B7-4A7D-85B5-2595890A85BD}" srcOrd="0" destOrd="0" presId="urn:microsoft.com/office/officeart/2005/8/layout/default"/>
    <dgm:cxn modelId="{DCAB9CBB-E076-4537-B14F-33F3359F6C8A}" type="presOf" srcId="{E1610BF7-A589-4044-8BF3-1B88490E86CA}" destId="{124599E0-1BD6-4EB1-8C4E-E7570337AAB6}" srcOrd="0" destOrd="0" presId="urn:microsoft.com/office/officeart/2005/8/layout/default"/>
    <dgm:cxn modelId="{15682EC3-5DFC-47FC-B7BF-048BAAE558B4}" srcId="{8C60D1D4-2829-4521-9248-552A942492EC}" destId="{C3C4027B-9CB1-4153-8510-DFBA4B18BFC8}" srcOrd="8" destOrd="0" parTransId="{BAD736FC-444A-4B07-8A2F-6B8ED3DAE770}" sibTransId="{D1A0D08F-AA70-49E2-BD93-6C0264903282}"/>
    <dgm:cxn modelId="{65E329CB-3594-4797-A1BE-5AAA549CC520}" srcId="{8C60D1D4-2829-4521-9248-552A942492EC}" destId="{DDA6C4B2-9364-43FE-8858-CD8D530EBC80}" srcOrd="13" destOrd="0" parTransId="{22F2610B-233F-485B-82B0-2D6EE5EB1A94}" sibTransId="{87FB6E40-23BA-4F32-8D9E-91039B15D6CD}"/>
    <dgm:cxn modelId="{AFF330D1-E19F-4BB8-B391-828822D477BA}" srcId="{8C60D1D4-2829-4521-9248-552A942492EC}" destId="{CD6A7361-7B54-4351-880A-6A4C78FF4389}" srcOrd="6" destOrd="0" parTransId="{A1F366F3-B243-4735-A19B-CD35021AA30E}" sibTransId="{40F43633-B8E1-498E-9E9C-93090321DDF5}"/>
    <dgm:cxn modelId="{578B87DD-3529-4F0A-B3FC-12ADF378BF67}" type="presOf" srcId="{0CD1B957-B455-43CB-B9A5-C13D7C39EB25}" destId="{5430AE7F-F9D2-49DE-875E-05D4D19032BA}" srcOrd="0" destOrd="0" presId="urn:microsoft.com/office/officeart/2005/8/layout/default"/>
    <dgm:cxn modelId="{8E99DBDD-EB5B-4586-8C46-CB2AF1FF94F7}" type="presOf" srcId="{19F63F9C-6AF9-4031-876D-36879CB671B3}" destId="{D1959A4A-3291-453C-80DF-1250E755CE0E}" srcOrd="0" destOrd="0" presId="urn:microsoft.com/office/officeart/2005/8/layout/default"/>
    <dgm:cxn modelId="{C92A03E3-F7CC-4508-A65E-8B16CC25277B}" srcId="{8C60D1D4-2829-4521-9248-552A942492EC}" destId="{19F63F9C-6AF9-4031-876D-36879CB671B3}" srcOrd="19" destOrd="0" parTransId="{3F98911E-B16C-421A-B315-9FFCC3F00B2F}" sibTransId="{97A9C8D7-5F58-47F9-A457-6E6D0FF6EBBA}"/>
    <dgm:cxn modelId="{A7543CEA-FF63-489B-9F77-7AA0C7E02EBC}" srcId="{8C60D1D4-2829-4521-9248-552A942492EC}" destId="{50D1DAFE-3CA0-4EFB-8DAD-40871B5336A8}" srcOrd="21" destOrd="0" parTransId="{49D8D96A-192F-4BD4-9FAF-2BE107D97F36}" sibTransId="{8F8F0DE8-359E-4166-B086-E6ABEF73E4BF}"/>
    <dgm:cxn modelId="{ED7208F9-E7B7-4E38-897D-032CB4C77D4C}" type="presOf" srcId="{9D8772CC-F1A5-4F91-B019-D6520934093F}" destId="{B9AD19FC-D774-4AC5-8D83-3784E23F73F7}" srcOrd="0" destOrd="0" presId="urn:microsoft.com/office/officeart/2005/8/layout/default"/>
    <dgm:cxn modelId="{236EB5E1-2549-4915-901B-3D56C585D348}" type="presParOf" srcId="{9A0BFB86-5E1B-4021-8974-402E6C589A81}" destId="{36CE61D0-2EED-420B-87B9-7CF106B5D1B7}" srcOrd="0" destOrd="0" presId="urn:microsoft.com/office/officeart/2005/8/layout/default"/>
    <dgm:cxn modelId="{0B8BAFDF-C6E2-4023-80C4-86E47B31F6A5}" type="presParOf" srcId="{9A0BFB86-5E1B-4021-8974-402E6C589A81}" destId="{29D669D1-9BBD-4679-A42E-C7B29BF4DD58}" srcOrd="1" destOrd="0" presId="urn:microsoft.com/office/officeart/2005/8/layout/default"/>
    <dgm:cxn modelId="{5C10DB64-3C5C-4407-AF12-F1975B755DC5}" type="presParOf" srcId="{9A0BFB86-5E1B-4021-8974-402E6C589A81}" destId="{7FB29C37-5F8E-46C4-80AF-2DB122864946}" srcOrd="2" destOrd="0" presId="urn:microsoft.com/office/officeart/2005/8/layout/default"/>
    <dgm:cxn modelId="{64F5D142-DA72-4E96-9C42-BDE61B56499A}" type="presParOf" srcId="{9A0BFB86-5E1B-4021-8974-402E6C589A81}" destId="{EA5ACCA0-7F3B-4E6B-AE35-252F98B2A9B6}" srcOrd="3" destOrd="0" presId="urn:microsoft.com/office/officeart/2005/8/layout/default"/>
    <dgm:cxn modelId="{3231B964-CBDC-44A4-B87C-0E57C47DDD1D}" type="presParOf" srcId="{9A0BFB86-5E1B-4021-8974-402E6C589A81}" destId="{72DDA8BD-DE3A-47B7-9234-832FAFD2A45C}" srcOrd="4" destOrd="0" presId="urn:microsoft.com/office/officeart/2005/8/layout/default"/>
    <dgm:cxn modelId="{328B58F1-2B7D-4C08-A092-F2B6F7A72360}" type="presParOf" srcId="{9A0BFB86-5E1B-4021-8974-402E6C589A81}" destId="{9B19FE56-DC29-4E38-B5BD-E2C0055FF810}" srcOrd="5" destOrd="0" presId="urn:microsoft.com/office/officeart/2005/8/layout/default"/>
    <dgm:cxn modelId="{362DCDAB-9C63-4B19-9D40-31235DC48B24}" type="presParOf" srcId="{9A0BFB86-5E1B-4021-8974-402E6C589A81}" destId="{2B6A50EB-C114-45FC-8AD6-18E716A2D8D9}" srcOrd="6" destOrd="0" presId="urn:microsoft.com/office/officeart/2005/8/layout/default"/>
    <dgm:cxn modelId="{CCD99D82-7734-4243-B23D-EFCBC98B651E}" type="presParOf" srcId="{9A0BFB86-5E1B-4021-8974-402E6C589A81}" destId="{3C36D055-F44F-44F2-8452-EE3DC63AE7BF}" srcOrd="7" destOrd="0" presId="urn:microsoft.com/office/officeart/2005/8/layout/default"/>
    <dgm:cxn modelId="{172B5DE6-8290-4EBE-AFA6-DF063CB19002}" type="presParOf" srcId="{9A0BFB86-5E1B-4021-8974-402E6C589A81}" destId="{2B6CA67B-2C0F-415D-B3EA-8A5ADC720E19}" srcOrd="8" destOrd="0" presId="urn:microsoft.com/office/officeart/2005/8/layout/default"/>
    <dgm:cxn modelId="{0FBD0F46-CBC2-4F02-BB55-8F23C7EBC0E6}" type="presParOf" srcId="{9A0BFB86-5E1B-4021-8974-402E6C589A81}" destId="{6EA33519-6B2F-4EA9-937F-EA61B2E64BE3}" srcOrd="9" destOrd="0" presId="urn:microsoft.com/office/officeart/2005/8/layout/default"/>
    <dgm:cxn modelId="{0D857AFE-345C-4088-8D67-E35E08B35105}" type="presParOf" srcId="{9A0BFB86-5E1B-4021-8974-402E6C589A81}" destId="{1072BA71-F606-4A8B-9F34-AAEB014C7A45}" srcOrd="10" destOrd="0" presId="urn:microsoft.com/office/officeart/2005/8/layout/default"/>
    <dgm:cxn modelId="{CA7FD637-4AAF-4909-86A4-CF6ED943A25B}" type="presParOf" srcId="{9A0BFB86-5E1B-4021-8974-402E6C589A81}" destId="{E673D614-B23E-4491-B4E7-4148344E4E1C}" srcOrd="11" destOrd="0" presId="urn:microsoft.com/office/officeart/2005/8/layout/default"/>
    <dgm:cxn modelId="{4DC9ABFB-34CF-4B77-91A8-F42499838639}" type="presParOf" srcId="{9A0BFB86-5E1B-4021-8974-402E6C589A81}" destId="{F92204BC-24CA-4B3D-B595-AD0D6F9FA8A2}" srcOrd="12" destOrd="0" presId="urn:microsoft.com/office/officeart/2005/8/layout/default"/>
    <dgm:cxn modelId="{98267FB7-C39F-44DE-85DF-FA0A83499A74}" type="presParOf" srcId="{9A0BFB86-5E1B-4021-8974-402E6C589A81}" destId="{8F2DDABD-9456-447C-A92F-7FE07173618E}" srcOrd="13" destOrd="0" presId="urn:microsoft.com/office/officeart/2005/8/layout/default"/>
    <dgm:cxn modelId="{FF1647F0-447D-48FA-8CD6-BA75B6756C1B}" type="presParOf" srcId="{9A0BFB86-5E1B-4021-8974-402E6C589A81}" destId="{0DE001BD-3C0F-428C-A604-D77C7CA291FC}" srcOrd="14" destOrd="0" presId="urn:microsoft.com/office/officeart/2005/8/layout/default"/>
    <dgm:cxn modelId="{F75C605B-1A96-45B9-BC37-767FB0F1E544}" type="presParOf" srcId="{9A0BFB86-5E1B-4021-8974-402E6C589A81}" destId="{9A10BCE8-1DC3-45FD-B2B1-323B8274DC3F}" srcOrd="15" destOrd="0" presId="urn:microsoft.com/office/officeart/2005/8/layout/default"/>
    <dgm:cxn modelId="{A95600AC-AE38-42B9-8889-423DC4E9A706}" type="presParOf" srcId="{9A0BFB86-5E1B-4021-8974-402E6C589A81}" destId="{FCF98539-BEBA-426A-8B02-94E0406B5699}" srcOrd="16" destOrd="0" presId="urn:microsoft.com/office/officeart/2005/8/layout/default"/>
    <dgm:cxn modelId="{997CE4C6-9C8F-4C89-9D83-F6F381F057ED}" type="presParOf" srcId="{9A0BFB86-5E1B-4021-8974-402E6C589A81}" destId="{2C5A3811-43B1-4830-B863-BDA858501AF4}" srcOrd="17" destOrd="0" presId="urn:microsoft.com/office/officeart/2005/8/layout/default"/>
    <dgm:cxn modelId="{DF3F4DBA-1352-4E05-A406-26F52EA447FC}" type="presParOf" srcId="{9A0BFB86-5E1B-4021-8974-402E6C589A81}" destId="{B9AD19FC-D774-4AC5-8D83-3784E23F73F7}" srcOrd="18" destOrd="0" presId="urn:microsoft.com/office/officeart/2005/8/layout/default"/>
    <dgm:cxn modelId="{ABAE5938-0FE0-4BF2-93BA-9AF9B92B424A}" type="presParOf" srcId="{9A0BFB86-5E1B-4021-8974-402E6C589A81}" destId="{E6CD057C-90C2-4023-ABD6-0279E9B83066}" srcOrd="19" destOrd="0" presId="urn:microsoft.com/office/officeart/2005/8/layout/default"/>
    <dgm:cxn modelId="{EF499382-8B28-4899-83FF-B0EF94C13C37}" type="presParOf" srcId="{9A0BFB86-5E1B-4021-8974-402E6C589A81}" destId="{5430AE7F-F9D2-49DE-875E-05D4D19032BA}" srcOrd="20" destOrd="0" presId="urn:microsoft.com/office/officeart/2005/8/layout/default"/>
    <dgm:cxn modelId="{5DEA8912-8798-43A3-8915-5B206EE717B2}" type="presParOf" srcId="{9A0BFB86-5E1B-4021-8974-402E6C589A81}" destId="{6768CA37-9338-4C50-8223-7792B28332F5}" srcOrd="21" destOrd="0" presId="urn:microsoft.com/office/officeart/2005/8/layout/default"/>
    <dgm:cxn modelId="{751BF842-594C-4324-9710-EB9AC80AB596}" type="presParOf" srcId="{9A0BFB86-5E1B-4021-8974-402E6C589A81}" destId="{124599E0-1BD6-4EB1-8C4E-E7570337AAB6}" srcOrd="22" destOrd="0" presId="urn:microsoft.com/office/officeart/2005/8/layout/default"/>
    <dgm:cxn modelId="{3160A56A-CC74-4DBE-90D4-7D32C44A6E4C}" type="presParOf" srcId="{9A0BFB86-5E1B-4021-8974-402E6C589A81}" destId="{44F0278A-911C-4C70-85FD-4530DDE185B3}" srcOrd="23" destOrd="0" presId="urn:microsoft.com/office/officeart/2005/8/layout/default"/>
    <dgm:cxn modelId="{08E4E897-5E08-4623-883D-383F3CD1B06F}" type="presParOf" srcId="{9A0BFB86-5E1B-4021-8974-402E6C589A81}" destId="{1BF8F108-325D-49E3-9401-6290F5E8E97E}" srcOrd="24" destOrd="0" presId="urn:microsoft.com/office/officeart/2005/8/layout/default"/>
    <dgm:cxn modelId="{37CC3293-1198-4B22-A26D-8E9D7B7154B6}" type="presParOf" srcId="{9A0BFB86-5E1B-4021-8974-402E6C589A81}" destId="{88D5FA66-689A-4A16-9FC6-1EF45405221D}" srcOrd="25" destOrd="0" presId="urn:microsoft.com/office/officeart/2005/8/layout/default"/>
    <dgm:cxn modelId="{D7A972EC-5ABB-4C92-8A67-DFA23F7666A4}" type="presParOf" srcId="{9A0BFB86-5E1B-4021-8974-402E6C589A81}" destId="{9886130C-0FCC-46B3-BEDB-01FD7034F2C3}" srcOrd="26" destOrd="0" presId="urn:microsoft.com/office/officeart/2005/8/layout/default"/>
    <dgm:cxn modelId="{1125C87A-25FD-43C2-A0C9-8A358B347518}" type="presParOf" srcId="{9A0BFB86-5E1B-4021-8974-402E6C589A81}" destId="{77E93A2D-9C3C-4274-BBE1-CEEDF3A6D8FA}" srcOrd="27" destOrd="0" presId="urn:microsoft.com/office/officeart/2005/8/layout/default"/>
    <dgm:cxn modelId="{B54FEC4D-C872-4E3A-BF16-86B82FE6693E}" type="presParOf" srcId="{9A0BFB86-5E1B-4021-8974-402E6C589A81}" destId="{438CE282-E1B6-450D-9BD3-8670235FD15A}" srcOrd="28" destOrd="0" presId="urn:microsoft.com/office/officeart/2005/8/layout/default"/>
    <dgm:cxn modelId="{FF199511-CB00-47A1-9350-44C3B1E5869E}" type="presParOf" srcId="{9A0BFB86-5E1B-4021-8974-402E6C589A81}" destId="{7F70A7E0-B72E-4FF8-AB02-A89F2EFA1249}" srcOrd="29" destOrd="0" presId="urn:microsoft.com/office/officeart/2005/8/layout/default"/>
    <dgm:cxn modelId="{036FE5FA-49A5-432E-BEFF-3C003D03D8BC}" type="presParOf" srcId="{9A0BFB86-5E1B-4021-8974-402E6C589A81}" destId="{33B84CF3-7EF1-47EB-AAD9-89EC92148F43}" srcOrd="30" destOrd="0" presId="urn:microsoft.com/office/officeart/2005/8/layout/default"/>
    <dgm:cxn modelId="{ED6E393F-0245-486C-8AA9-4759AE8EE5D4}" type="presParOf" srcId="{9A0BFB86-5E1B-4021-8974-402E6C589A81}" destId="{28763ABA-A21A-4507-9C64-6CC2683731EB}" srcOrd="31" destOrd="0" presId="urn:microsoft.com/office/officeart/2005/8/layout/default"/>
    <dgm:cxn modelId="{34DFFE35-8085-45FD-8148-A0DE7C525C2C}" type="presParOf" srcId="{9A0BFB86-5E1B-4021-8974-402E6C589A81}" destId="{3DD860AD-D9B7-4A7D-85B5-2595890A85BD}" srcOrd="32" destOrd="0" presId="urn:microsoft.com/office/officeart/2005/8/layout/default"/>
    <dgm:cxn modelId="{7FB44A61-98CE-4E64-97DB-3E28D3FB1B66}" type="presParOf" srcId="{9A0BFB86-5E1B-4021-8974-402E6C589A81}" destId="{E4F3B868-EE19-4235-9825-81223C3959A7}" srcOrd="33" destOrd="0" presId="urn:microsoft.com/office/officeart/2005/8/layout/default"/>
    <dgm:cxn modelId="{85372FBF-45A2-4F8D-85F2-21F648313698}" type="presParOf" srcId="{9A0BFB86-5E1B-4021-8974-402E6C589A81}" destId="{AF3FD52F-214E-4746-A380-2F63304A03B1}" srcOrd="34" destOrd="0" presId="urn:microsoft.com/office/officeart/2005/8/layout/default"/>
    <dgm:cxn modelId="{14696D38-66E8-41B2-809A-825958F3FC41}" type="presParOf" srcId="{9A0BFB86-5E1B-4021-8974-402E6C589A81}" destId="{F583C407-8AA7-4EA4-946D-4E92BD0D3C73}" srcOrd="35" destOrd="0" presId="urn:microsoft.com/office/officeart/2005/8/layout/default"/>
    <dgm:cxn modelId="{B71A0221-A68C-4BB4-804D-1D85A5DB48E9}" type="presParOf" srcId="{9A0BFB86-5E1B-4021-8974-402E6C589A81}" destId="{BFEC6557-E478-44DD-9098-00802883CC3E}" srcOrd="36" destOrd="0" presId="urn:microsoft.com/office/officeart/2005/8/layout/default"/>
    <dgm:cxn modelId="{E6216EFA-6980-4349-9BB1-1C2916B33A51}" type="presParOf" srcId="{9A0BFB86-5E1B-4021-8974-402E6C589A81}" destId="{7A40A63B-E0AC-40DC-AC38-1DCA40D4CAA1}" srcOrd="37" destOrd="0" presId="urn:microsoft.com/office/officeart/2005/8/layout/default"/>
    <dgm:cxn modelId="{8FCADA84-0F15-44B6-95C0-354654499BAE}" type="presParOf" srcId="{9A0BFB86-5E1B-4021-8974-402E6C589A81}" destId="{D1959A4A-3291-453C-80DF-1250E755CE0E}" srcOrd="38" destOrd="0" presId="urn:microsoft.com/office/officeart/2005/8/layout/default"/>
    <dgm:cxn modelId="{FB501536-7538-4C7E-98C5-B4731B565D98}" type="presParOf" srcId="{9A0BFB86-5E1B-4021-8974-402E6C589A81}" destId="{0587ADCE-BCD7-4E41-B20D-444602D605E2}" srcOrd="39" destOrd="0" presId="urn:microsoft.com/office/officeart/2005/8/layout/default"/>
    <dgm:cxn modelId="{19B28AF7-2CCA-4ACA-96FB-B335E0FBE2D7}" type="presParOf" srcId="{9A0BFB86-5E1B-4021-8974-402E6C589A81}" destId="{A44FE473-88FB-4AD8-8FC0-649B1252B4FF}" srcOrd="40" destOrd="0" presId="urn:microsoft.com/office/officeart/2005/8/layout/default"/>
    <dgm:cxn modelId="{10967D78-4317-4B2F-9490-361CC2B0D9DE}" type="presParOf" srcId="{9A0BFB86-5E1B-4021-8974-402E6C589A81}" destId="{E0FE647B-7AD1-4637-83C9-BE8902BB8557}" srcOrd="41" destOrd="0" presId="urn:microsoft.com/office/officeart/2005/8/layout/default"/>
    <dgm:cxn modelId="{559C47B1-3735-4020-BF8C-437B2110DC4C}" type="presParOf" srcId="{9A0BFB86-5E1B-4021-8974-402E6C589A81}" destId="{82B8EE04-E030-456B-A68C-A35799453745}" srcOrd="4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8C60D1D4-2829-4521-9248-552A942492EC}" type="doc">
      <dgm:prSet loTypeId="urn:microsoft.com/office/officeart/2005/8/layout/default" loCatId="list" qsTypeId="urn:microsoft.com/office/officeart/2005/8/quickstyle/simple2" qsCatId="simple" csTypeId="urn:microsoft.com/office/officeart/2005/8/colors/accent1_4" csCatId="accent1" phldr="1"/>
      <dgm:spPr/>
      <dgm:t>
        <a:bodyPr/>
        <a:lstStyle/>
        <a:p>
          <a:endParaRPr lang="en-US"/>
        </a:p>
      </dgm:t>
    </dgm:pt>
    <dgm:pt modelId="{632E33A4-CFDA-458E-A6F5-C50DFB7018E9}">
      <dgm:prSet/>
      <dgm:spPr/>
      <dgm:t>
        <a:bodyPr/>
        <a:lstStyle/>
        <a:p>
          <a:r>
            <a:rPr lang="en-US"/>
            <a:t>Bath Electric, Gas &amp; Water</a:t>
          </a:r>
        </a:p>
      </dgm:t>
    </dgm:pt>
    <dgm:pt modelId="{065E42A7-1EED-4409-8F70-0D97531DC996}" type="parTrans" cxnId="{2C818736-3393-497B-BA85-4F0EC11AAB84}">
      <dgm:prSet/>
      <dgm:spPr/>
      <dgm:t>
        <a:bodyPr/>
        <a:lstStyle/>
        <a:p>
          <a:endParaRPr lang="en-US"/>
        </a:p>
      </dgm:t>
    </dgm:pt>
    <dgm:pt modelId="{DC57B6F1-6EBF-4F80-B7C1-746234868A88}" type="sibTrans" cxnId="{2C818736-3393-497B-BA85-4F0EC11AAB84}">
      <dgm:prSet/>
      <dgm:spPr/>
      <dgm:t>
        <a:bodyPr/>
        <a:lstStyle/>
        <a:p>
          <a:endParaRPr lang="en-US"/>
        </a:p>
      </dgm:t>
    </dgm:pt>
    <dgm:pt modelId="{6C93004A-B48D-4EA3-9454-C5CDB7B0E5D7}">
      <dgm:prSet/>
      <dgm:spPr/>
      <dgm:t>
        <a:bodyPr/>
        <a:lstStyle/>
        <a:p>
          <a:r>
            <a:rPr lang="en-US"/>
            <a:t>Town of Brighton</a:t>
          </a:r>
        </a:p>
      </dgm:t>
    </dgm:pt>
    <dgm:pt modelId="{58B52DC0-88E8-4226-87E7-FC349835BF15}" type="parTrans" cxnId="{28FDBF75-9BB1-4260-B89B-1A0FB3ABEB1D}">
      <dgm:prSet/>
      <dgm:spPr/>
      <dgm:t>
        <a:bodyPr/>
        <a:lstStyle/>
        <a:p>
          <a:endParaRPr lang="en-US"/>
        </a:p>
      </dgm:t>
    </dgm:pt>
    <dgm:pt modelId="{33A57EE0-70F5-42AE-8B87-1DA174B1551C}" type="sibTrans" cxnId="{28FDBF75-9BB1-4260-B89B-1A0FB3ABEB1D}">
      <dgm:prSet/>
      <dgm:spPr/>
      <dgm:t>
        <a:bodyPr/>
        <a:lstStyle/>
        <a:p>
          <a:endParaRPr lang="en-US"/>
        </a:p>
      </dgm:t>
    </dgm:pt>
    <dgm:pt modelId="{C3C4027B-9CB1-4153-8510-DFBA4B18BFC8}">
      <dgm:prSet/>
      <dgm:spPr/>
      <dgm:t>
        <a:bodyPr/>
        <a:lstStyle/>
        <a:p>
          <a:r>
            <a:rPr lang="en-US"/>
            <a:t>Fairport Electric</a:t>
          </a:r>
        </a:p>
      </dgm:t>
    </dgm:pt>
    <dgm:pt modelId="{BAD736FC-444A-4B07-8A2F-6B8ED3DAE770}" type="parTrans" cxnId="{15682EC3-5DFC-47FC-B7BF-048BAAE558B4}">
      <dgm:prSet/>
      <dgm:spPr/>
      <dgm:t>
        <a:bodyPr/>
        <a:lstStyle/>
        <a:p>
          <a:endParaRPr lang="en-US"/>
        </a:p>
      </dgm:t>
    </dgm:pt>
    <dgm:pt modelId="{D1A0D08F-AA70-49E2-BD93-6C0264903282}" type="sibTrans" cxnId="{15682EC3-5DFC-47FC-B7BF-048BAAE558B4}">
      <dgm:prSet/>
      <dgm:spPr/>
      <dgm:t>
        <a:bodyPr/>
        <a:lstStyle/>
        <a:p>
          <a:endParaRPr lang="en-US"/>
        </a:p>
      </dgm:t>
    </dgm:pt>
    <dgm:pt modelId="{9D8772CC-F1A5-4F91-B019-D6520934093F}">
      <dgm:prSet/>
      <dgm:spPr/>
      <dgm:t>
        <a:bodyPr/>
        <a:lstStyle/>
        <a:p>
          <a:r>
            <a:rPr lang="en-US"/>
            <a:t>Town of Greece</a:t>
          </a:r>
        </a:p>
      </dgm:t>
    </dgm:pt>
    <dgm:pt modelId="{07B8C19E-ADF8-4CF6-9A29-BF51D67834CD}" type="parTrans" cxnId="{86FB1183-8431-4BC3-9C66-F40DC630451E}">
      <dgm:prSet/>
      <dgm:spPr/>
      <dgm:t>
        <a:bodyPr/>
        <a:lstStyle/>
        <a:p>
          <a:endParaRPr lang="en-US"/>
        </a:p>
      </dgm:t>
    </dgm:pt>
    <dgm:pt modelId="{0E2B46EB-AD6D-4137-ADBE-64DAF012B715}" type="sibTrans" cxnId="{86FB1183-8431-4BC3-9C66-F40DC630451E}">
      <dgm:prSet/>
      <dgm:spPr/>
      <dgm:t>
        <a:bodyPr/>
        <a:lstStyle/>
        <a:p>
          <a:endParaRPr lang="en-US"/>
        </a:p>
      </dgm:t>
    </dgm:pt>
    <dgm:pt modelId="{0CD1B957-B455-43CB-B9A5-C13D7C39EB25}">
      <dgm:prSet/>
      <dgm:spPr/>
      <dgm:t>
        <a:bodyPr/>
        <a:lstStyle/>
        <a:p>
          <a:r>
            <a:rPr lang="en-US"/>
            <a:t>Town of Irondequoit</a:t>
          </a:r>
        </a:p>
      </dgm:t>
    </dgm:pt>
    <dgm:pt modelId="{D5751F3E-C08F-4C01-9A50-C28E814E0225}" type="parTrans" cxnId="{4649986D-D8EE-4B5B-984D-C7440B9A1ACE}">
      <dgm:prSet/>
      <dgm:spPr/>
      <dgm:t>
        <a:bodyPr/>
        <a:lstStyle/>
        <a:p>
          <a:endParaRPr lang="en-US"/>
        </a:p>
      </dgm:t>
    </dgm:pt>
    <dgm:pt modelId="{48AE9223-12CC-4B31-AA5D-33248739F6B8}" type="sibTrans" cxnId="{4649986D-D8EE-4B5B-984D-C7440B9A1ACE}">
      <dgm:prSet/>
      <dgm:spPr/>
      <dgm:t>
        <a:bodyPr/>
        <a:lstStyle/>
        <a:p>
          <a:endParaRPr lang="en-US"/>
        </a:p>
      </dgm:t>
    </dgm:pt>
    <dgm:pt modelId="{CC56A572-086F-4444-869B-2FE424446D5F}">
      <dgm:prSet/>
      <dgm:spPr>
        <a:ln w="38100">
          <a:solidFill>
            <a:srgbClr val="0D2748"/>
          </a:solidFill>
        </a:ln>
      </dgm:spPr>
      <dgm:t>
        <a:bodyPr/>
        <a:lstStyle/>
        <a:p>
          <a:r>
            <a:rPr lang="en-US" i="1"/>
            <a:t>Town of Perinton</a:t>
          </a:r>
        </a:p>
      </dgm:t>
    </dgm:pt>
    <dgm:pt modelId="{A3D915B3-937F-4C6A-84B1-B4894B9686A3}" type="parTrans" cxnId="{1EB259AD-9193-4C92-A1A6-BA9E45642F29}">
      <dgm:prSet/>
      <dgm:spPr/>
      <dgm:t>
        <a:bodyPr/>
        <a:lstStyle/>
        <a:p>
          <a:endParaRPr lang="en-US"/>
        </a:p>
      </dgm:t>
    </dgm:pt>
    <dgm:pt modelId="{2D576BFE-98C2-473A-AD4F-4365577F886A}" type="sibTrans" cxnId="{1EB259AD-9193-4C92-A1A6-BA9E45642F29}">
      <dgm:prSet/>
      <dgm:spPr/>
      <dgm:t>
        <a:bodyPr/>
        <a:lstStyle/>
        <a:p>
          <a:endParaRPr lang="en-US"/>
        </a:p>
      </dgm:t>
    </dgm:pt>
    <dgm:pt modelId="{E59A703B-84FF-4504-8ECE-4A0D840C75F4}">
      <dgm:prSet/>
      <dgm:spPr>
        <a:ln w="38100">
          <a:solidFill>
            <a:srgbClr val="0D2748"/>
          </a:solidFill>
        </a:ln>
      </dgm:spPr>
      <dgm:t>
        <a:bodyPr/>
        <a:lstStyle/>
        <a:p>
          <a:r>
            <a:rPr lang="en-US" i="1"/>
            <a:t>Town of Pittsford</a:t>
          </a:r>
        </a:p>
      </dgm:t>
    </dgm:pt>
    <dgm:pt modelId="{C8BE5C9E-B14E-43FA-9511-E4FB798A4053}" type="parTrans" cxnId="{26EDC3B1-A0A0-4F90-8C4D-D1148DDFECFD}">
      <dgm:prSet/>
      <dgm:spPr/>
      <dgm:t>
        <a:bodyPr/>
        <a:lstStyle/>
        <a:p>
          <a:endParaRPr lang="en-US"/>
        </a:p>
      </dgm:t>
    </dgm:pt>
    <dgm:pt modelId="{65FE0FC9-9337-4DE8-ADA2-0734597636D6}" type="sibTrans" cxnId="{26EDC3B1-A0A0-4F90-8C4D-D1148DDFECFD}">
      <dgm:prSet/>
      <dgm:spPr/>
      <dgm:t>
        <a:bodyPr/>
        <a:lstStyle/>
        <a:p>
          <a:endParaRPr lang="en-US"/>
        </a:p>
      </dgm:t>
    </dgm:pt>
    <dgm:pt modelId="{42E51A7A-3510-47B7-8F3B-7D24E2F2E41C}">
      <dgm:prSet/>
      <dgm:spPr>
        <a:ln w="38100">
          <a:solidFill>
            <a:srgbClr val="0D2748"/>
          </a:solidFill>
        </a:ln>
      </dgm:spPr>
      <dgm:t>
        <a:bodyPr/>
        <a:lstStyle/>
        <a:p>
          <a:r>
            <a:rPr lang="en-US" i="1"/>
            <a:t>Town of Chili</a:t>
          </a:r>
        </a:p>
      </dgm:t>
    </dgm:pt>
    <dgm:pt modelId="{D728A3A5-0F22-439B-9D4F-6C5029A26B75}" type="parTrans" cxnId="{0C16F3AD-586F-4276-B418-C768AE692036}">
      <dgm:prSet/>
      <dgm:spPr/>
      <dgm:t>
        <a:bodyPr/>
        <a:lstStyle/>
        <a:p>
          <a:endParaRPr lang="en-US"/>
        </a:p>
      </dgm:t>
    </dgm:pt>
    <dgm:pt modelId="{6B93C38D-119B-4F2E-BA83-1D5253FFF96B}" type="sibTrans" cxnId="{0C16F3AD-586F-4276-B418-C768AE692036}">
      <dgm:prSet/>
      <dgm:spPr/>
      <dgm:t>
        <a:bodyPr/>
        <a:lstStyle/>
        <a:p>
          <a:endParaRPr lang="en-US"/>
        </a:p>
      </dgm:t>
    </dgm:pt>
    <dgm:pt modelId="{45DB81BD-9F14-49CA-8283-E48B44BE449C}">
      <dgm:prSet/>
      <dgm:spPr>
        <a:ln w="38100">
          <a:solidFill>
            <a:srgbClr val="0D2748"/>
          </a:solidFill>
        </a:ln>
      </dgm:spPr>
      <dgm:t>
        <a:bodyPr/>
        <a:lstStyle/>
        <a:p>
          <a:r>
            <a:rPr lang="en-US" i="1"/>
            <a:t>Village of East Rochester</a:t>
          </a:r>
        </a:p>
      </dgm:t>
    </dgm:pt>
    <dgm:pt modelId="{D690F522-8EC8-4F1C-BBF7-EBF35BDD81F8}" type="parTrans" cxnId="{889DB477-3BFC-49DF-BEC8-792128204280}">
      <dgm:prSet/>
      <dgm:spPr/>
      <dgm:t>
        <a:bodyPr/>
        <a:lstStyle/>
        <a:p>
          <a:endParaRPr lang="en-US"/>
        </a:p>
      </dgm:t>
    </dgm:pt>
    <dgm:pt modelId="{BA0EF014-C563-4BD7-8BD7-2678A245BCD2}" type="sibTrans" cxnId="{889DB477-3BFC-49DF-BEC8-792128204280}">
      <dgm:prSet/>
      <dgm:spPr/>
      <dgm:t>
        <a:bodyPr/>
        <a:lstStyle/>
        <a:p>
          <a:endParaRPr lang="en-US"/>
        </a:p>
      </dgm:t>
    </dgm:pt>
    <dgm:pt modelId="{DDA6C4B2-9364-43FE-8858-CD8D530EBC80}">
      <dgm:prSet/>
      <dgm:spPr>
        <a:ln w="38100">
          <a:solidFill>
            <a:srgbClr val="0D2748"/>
          </a:solidFill>
        </a:ln>
      </dgm:spPr>
      <dgm:t>
        <a:bodyPr/>
        <a:lstStyle/>
        <a:p>
          <a:r>
            <a:rPr lang="en-US" b="0" i="1"/>
            <a:t>Town of Penfield</a:t>
          </a:r>
        </a:p>
      </dgm:t>
    </dgm:pt>
    <dgm:pt modelId="{22F2610B-233F-485B-82B0-2D6EE5EB1A94}" type="parTrans" cxnId="{65E329CB-3594-4797-A1BE-5AAA549CC520}">
      <dgm:prSet/>
      <dgm:spPr/>
      <dgm:t>
        <a:bodyPr/>
        <a:lstStyle/>
        <a:p>
          <a:endParaRPr lang="en-US"/>
        </a:p>
      </dgm:t>
    </dgm:pt>
    <dgm:pt modelId="{87FB6E40-23BA-4F32-8D9E-91039B15D6CD}" type="sibTrans" cxnId="{65E329CB-3594-4797-A1BE-5AAA549CC520}">
      <dgm:prSet/>
      <dgm:spPr/>
      <dgm:t>
        <a:bodyPr/>
        <a:lstStyle/>
        <a:p>
          <a:endParaRPr lang="en-US"/>
        </a:p>
      </dgm:t>
    </dgm:pt>
    <dgm:pt modelId="{E1610BF7-A589-4044-8BF3-1B88490E86CA}">
      <dgm:prSet/>
      <dgm:spPr/>
      <dgm:t>
        <a:bodyPr/>
        <a:lstStyle/>
        <a:p>
          <a:r>
            <a:rPr lang="en-US"/>
            <a:t>Monroe County Water Authority</a:t>
          </a:r>
        </a:p>
      </dgm:t>
    </dgm:pt>
    <dgm:pt modelId="{EC037D02-FEE9-461F-BC28-13E993034280}" type="parTrans" cxnId="{71EEE588-290B-4B61-815F-9ADD3203D4D9}">
      <dgm:prSet/>
      <dgm:spPr/>
      <dgm:t>
        <a:bodyPr/>
        <a:lstStyle/>
        <a:p>
          <a:endParaRPr lang="en-US"/>
        </a:p>
      </dgm:t>
    </dgm:pt>
    <dgm:pt modelId="{B0FDB2B4-4494-45FF-AAB3-48DF36A31B30}" type="sibTrans" cxnId="{71EEE588-290B-4B61-815F-9ADD3203D4D9}">
      <dgm:prSet/>
      <dgm:spPr/>
      <dgm:t>
        <a:bodyPr/>
        <a:lstStyle/>
        <a:p>
          <a:endParaRPr lang="en-US"/>
        </a:p>
      </dgm:t>
    </dgm:pt>
    <dgm:pt modelId="{C0698F1C-91A3-4DE9-81CF-FC1BAD9DE774}">
      <dgm:prSet/>
      <dgm:spPr>
        <a:ln w="38100">
          <a:solidFill>
            <a:srgbClr val="0D2748"/>
          </a:solidFill>
        </a:ln>
      </dgm:spPr>
      <dgm:t>
        <a:bodyPr/>
        <a:lstStyle/>
        <a:p>
          <a:r>
            <a:rPr lang="en-US" i="1"/>
            <a:t>Town of Webster </a:t>
          </a:r>
        </a:p>
      </dgm:t>
    </dgm:pt>
    <dgm:pt modelId="{10E8F389-DCAC-4420-8F77-FA8A747FF7F4}" type="parTrans" cxnId="{F2794960-F3FD-4912-A734-F0F5639FE460}">
      <dgm:prSet/>
      <dgm:spPr/>
      <dgm:t>
        <a:bodyPr/>
        <a:lstStyle/>
        <a:p>
          <a:endParaRPr lang="en-US"/>
        </a:p>
      </dgm:t>
    </dgm:pt>
    <dgm:pt modelId="{203459F6-DF01-4222-8C02-1D964FCAC53E}" type="sibTrans" cxnId="{F2794960-F3FD-4912-A734-F0F5639FE460}">
      <dgm:prSet/>
      <dgm:spPr/>
      <dgm:t>
        <a:bodyPr/>
        <a:lstStyle/>
        <a:p>
          <a:endParaRPr lang="en-US"/>
        </a:p>
      </dgm:t>
    </dgm:pt>
    <dgm:pt modelId="{EBFE8DA6-AE17-4C49-93AF-D039F6680EFB}">
      <dgm:prSet/>
      <dgm:spPr>
        <a:ln w="38100">
          <a:solidFill>
            <a:srgbClr val="0D2748"/>
          </a:solidFill>
        </a:ln>
      </dgm:spPr>
      <dgm:t>
        <a:bodyPr/>
        <a:lstStyle/>
        <a:p>
          <a:r>
            <a:rPr lang="en-US" b="0" i="1" baseline="0"/>
            <a:t>Rochester Housing Authority</a:t>
          </a:r>
          <a:endParaRPr lang="en-US" i="1"/>
        </a:p>
      </dgm:t>
    </dgm:pt>
    <dgm:pt modelId="{0D46F1F0-1D96-4961-AB19-B199BD289F0A}" type="parTrans" cxnId="{1F09DA8B-CED8-4E2B-A75E-6E2DAB4F8B14}">
      <dgm:prSet/>
      <dgm:spPr/>
      <dgm:t>
        <a:bodyPr/>
        <a:lstStyle/>
        <a:p>
          <a:endParaRPr lang="en-US"/>
        </a:p>
      </dgm:t>
    </dgm:pt>
    <dgm:pt modelId="{B873ABF8-543B-4D05-A6D9-80E37FBD0BC1}" type="sibTrans" cxnId="{1F09DA8B-CED8-4E2B-A75E-6E2DAB4F8B14}">
      <dgm:prSet/>
      <dgm:spPr/>
      <dgm:t>
        <a:bodyPr/>
        <a:lstStyle/>
        <a:p>
          <a:endParaRPr lang="en-US"/>
        </a:p>
      </dgm:t>
    </dgm:pt>
    <dgm:pt modelId="{FABF34DB-5782-47D4-9BE9-226E72DB0DCC}">
      <dgm:prSet/>
      <dgm:spPr/>
      <dgm:t>
        <a:bodyPr/>
        <a:lstStyle/>
        <a:p>
          <a:r>
            <a:rPr lang="en-US"/>
            <a:t>Town of Ogden</a:t>
          </a:r>
        </a:p>
      </dgm:t>
    </dgm:pt>
    <dgm:pt modelId="{57189C99-9E46-4536-96C4-071A0B22CC03}" type="parTrans" cxnId="{AF653775-AC8E-4038-9558-412EEAFAF1AC}">
      <dgm:prSet/>
      <dgm:spPr/>
      <dgm:t>
        <a:bodyPr/>
        <a:lstStyle/>
        <a:p>
          <a:endParaRPr lang="en-US"/>
        </a:p>
      </dgm:t>
    </dgm:pt>
    <dgm:pt modelId="{9AC55E75-401A-4144-B324-9B8CAB33523C}" type="sibTrans" cxnId="{AF653775-AC8E-4038-9558-412EEAFAF1AC}">
      <dgm:prSet/>
      <dgm:spPr/>
      <dgm:t>
        <a:bodyPr/>
        <a:lstStyle/>
        <a:p>
          <a:endParaRPr lang="en-US"/>
        </a:p>
      </dgm:t>
    </dgm:pt>
    <dgm:pt modelId="{19F63F9C-6AF9-4031-876D-36879CB671B3}">
      <dgm:prSet/>
      <dgm:spPr>
        <a:ln w="38100">
          <a:solidFill>
            <a:srgbClr val="0D2748"/>
          </a:solidFill>
        </a:ln>
      </dgm:spPr>
      <dgm:t>
        <a:bodyPr/>
        <a:lstStyle/>
        <a:p>
          <a:r>
            <a:rPr lang="en-US" i="1"/>
            <a:t>Town of Victor</a:t>
          </a:r>
        </a:p>
      </dgm:t>
    </dgm:pt>
    <dgm:pt modelId="{3F98911E-B16C-421A-B315-9FFCC3F00B2F}" type="parTrans" cxnId="{C92A03E3-F7CC-4508-A65E-8B16CC25277B}">
      <dgm:prSet/>
      <dgm:spPr/>
      <dgm:t>
        <a:bodyPr/>
        <a:lstStyle/>
        <a:p>
          <a:endParaRPr lang="en-US"/>
        </a:p>
      </dgm:t>
    </dgm:pt>
    <dgm:pt modelId="{97A9C8D7-5F58-47F9-A457-6E6D0FF6EBBA}" type="sibTrans" cxnId="{C92A03E3-F7CC-4508-A65E-8B16CC25277B}">
      <dgm:prSet/>
      <dgm:spPr/>
      <dgm:t>
        <a:bodyPr/>
        <a:lstStyle/>
        <a:p>
          <a:endParaRPr lang="en-US"/>
        </a:p>
      </dgm:t>
    </dgm:pt>
    <dgm:pt modelId="{4E48F424-8BBF-4BC3-A2B6-FE24CE220046}">
      <dgm:prSet/>
      <dgm:spPr/>
      <dgm:t>
        <a:bodyPr/>
        <a:lstStyle/>
        <a:p>
          <a:r>
            <a:rPr lang="en-US"/>
            <a:t>Village of Bath</a:t>
          </a:r>
        </a:p>
      </dgm:t>
    </dgm:pt>
    <dgm:pt modelId="{063B8F6C-C8BC-4113-8940-157D4F314A9D}" type="parTrans" cxnId="{60C3823F-27FD-4C30-B998-2CB7F3E5C4DF}">
      <dgm:prSet/>
      <dgm:spPr/>
      <dgm:t>
        <a:bodyPr/>
        <a:lstStyle/>
        <a:p>
          <a:endParaRPr lang="en-US"/>
        </a:p>
      </dgm:t>
    </dgm:pt>
    <dgm:pt modelId="{1C57A584-4A69-4880-B745-657BA208F5BF}" type="sibTrans" cxnId="{60C3823F-27FD-4C30-B998-2CB7F3E5C4DF}">
      <dgm:prSet/>
      <dgm:spPr/>
      <dgm:t>
        <a:bodyPr/>
        <a:lstStyle/>
        <a:p>
          <a:endParaRPr lang="en-US"/>
        </a:p>
      </dgm:t>
    </dgm:pt>
    <dgm:pt modelId="{A65028D8-ECE7-429F-8EAE-13EF61ECDCD8}">
      <dgm:prSet/>
      <dgm:spPr>
        <a:ln w="38100">
          <a:solidFill>
            <a:srgbClr val="0D2748"/>
          </a:solidFill>
        </a:ln>
      </dgm:spPr>
      <dgm:t>
        <a:bodyPr/>
        <a:lstStyle/>
        <a:p>
          <a:r>
            <a:rPr lang="en-US" i="1"/>
            <a:t>Village of Fairport</a:t>
          </a:r>
        </a:p>
      </dgm:t>
    </dgm:pt>
    <dgm:pt modelId="{964BB78E-CE01-4CE5-A7C0-C481BD9D160B}" type="parTrans" cxnId="{2D871506-2123-4652-B485-82F247AB1CC5}">
      <dgm:prSet/>
      <dgm:spPr/>
      <dgm:t>
        <a:bodyPr/>
        <a:lstStyle/>
        <a:p>
          <a:endParaRPr lang="en-US"/>
        </a:p>
      </dgm:t>
    </dgm:pt>
    <dgm:pt modelId="{860F70EB-4CE0-4503-9413-DB450A3AEC03}" type="sibTrans" cxnId="{2D871506-2123-4652-B485-82F247AB1CC5}">
      <dgm:prSet/>
      <dgm:spPr/>
      <dgm:t>
        <a:bodyPr/>
        <a:lstStyle/>
        <a:p>
          <a:endParaRPr lang="en-US"/>
        </a:p>
      </dgm:t>
    </dgm:pt>
    <dgm:pt modelId="{24B81923-85D2-430E-A6C3-EDC3384E3122}">
      <dgm:prSet/>
      <dgm:spPr>
        <a:ln w="38100">
          <a:solidFill>
            <a:srgbClr val="0D2748"/>
          </a:solidFill>
        </a:ln>
      </dgm:spPr>
      <dgm:t>
        <a:bodyPr/>
        <a:lstStyle/>
        <a:p>
          <a:r>
            <a:rPr lang="en-US" i="1"/>
            <a:t>Town of Henrietta</a:t>
          </a:r>
        </a:p>
      </dgm:t>
    </dgm:pt>
    <dgm:pt modelId="{A882144B-F6DE-4A92-82ED-68DE351364A9}" type="parTrans" cxnId="{F604EBD8-6B51-42FA-9450-01EB260B7F58}">
      <dgm:prSet/>
      <dgm:spPr/>
      <dgm:t>
        <a:bodyPr/>
        <a:lstStyle/>
        <a:p>
          <a:endParaRPr lang="en-US"/>
        </a:p>
      </dgm:t>
    </dgm:pt>
    <dgm:pt modelId="{FD63D29A-1FDD-4EF5-86E0-28C9C570CCFC}" type="sibTrans" cxnId="{F604EBD8-6B51-42FA-9450-01EB260B7F58}">
      <dgm:prSet/>
      <dgm:spPr/>
      <dgm:t>
        <a:bodyPr/>
        <a:lstStyle/>
        <a:p>
          <a:endParaRPr lang="en-US"/>
        </a:p>
      </dgm:t>
    </dgm:pt>
    <dgm:pt modelId="{2C1E94A7-2DB2-4696-9ED7-771A8252AD5C}">
      <dgm:prSet/>
      <dgm:spPr/>
      <dgm:t>
        <a:bodyPr/>
        <a:lstStyle/>
        <a:p>
          <a:r>
            <a:rPr lang="en-US"/>
            <a:t>City of Canandaigua</a:t>
          </a:r>
        </a:p>
      </dgm:t>
    </dgm:pt>
    <dgm:pt modelId="{BD59D237-66AC-49BE-9D6E-23DB571D6333}" type="parTrans" cxnId="{09E96DFA-1C0B-4D12-9D00-9AF8B6189D9E}">
      <dgm:prSet/>
      <dgm:spPr/>
      <dgm:t>
        <a:bodyPr/>
        <a:lstStyle/>
        <a:p>
          <a:endParaRPr lang="en-US"/>
        </a:p>
      </dgm:t>
    </dgm:pt>
    <dgm:pt modelId="{39F9EEC5-0887-4274-8153-580141C7D22A}" type="sibTrans" cxnId="{09E96DFA-1C0B-4D12-9D00-9AF8B6189D9E}">
      <dgm:prSet/>
      <dgm:spPr/>
      <dgm:t>
        <a:bodyPr/>
        <a:lstStyle/>
        <a:p>
          <a:endParaRPr lang="en-US"/>
        </a:p>
      </dgm:t>
    </dgm:pt>
    <dgm:pt modelId="{9A0BFB86-5E1B-4021-8974-402E6C589A81}" type="pres">
      <dgm:prSet presAssocID="{8C60D1D4-2829-4521-9248-552A942492EC}" presName="diagram" presStyleCnt="0">
        <dgm:presLayoutVars>
          <dgm:dir/>
          <dgm:resizeHandles val="exact"/>
        </dgm:presLayoutVars>
      </dgm:prSet>
      <dgm:spPr/>
    </dgm:pt>
    <dgm:pt modelId="{36CE61D0-2EED-420B-87B9-7CF106B5D1B7}" type="pres">
      <dgm:prSet presAssocID="{4E48F424-8BBF-4BC3-A2B6-FE24CE220046}" presName="node" presStyleLbl="node1" presStyleIdx="0" presStyleCnt="19">
        <dgm:presLayoutVars>
          <dgm:bulletEnabled val="1"/>
        </dgm:presLayoutVars>
      </dgm:prSet>
      <dgm:spPr/>
    </dgm:pt>
    <dgm:pt modelId="{29D669D1-9BBD-4679-A42E-C7B29BF4DD58}" type="pres">
      <dgm:prSet presAssocID="{1C57A584-4A69-4880-B745-657BA208F5BF}" presName="sibTrans" presStyleCnt="0"/>
      <dgm:spPr/>
    </dgm:pt>
    <dgm:pt modelId="{7FB29C37-5F8E-46C4-80AF-2DB122864946}" type="pres">
      <dgm:prSet presAssocID="{632E33A4-CFDA-458E-A6F5-C50DFB7018E9}" presName="node" presStyleLbl="node1" presStyleIdx="1" presStyleCnt="19">
        <dgm:presLayoutVars>
          <dgm:bulletEnabled val="1"/>
        </dgm:presLayoutVars>
      </dgm:prSet>
      <dgm:spPr/>
    </dgm:pt>
    <dgm:pt modelId="{EA5ACCA0-7F3B-4E6B-AE35-252F98B2A9B6}" type="pres">
      <dgm:prSet presAssocID="{DC57B6F1-6EBF-4F80-B7C1-746234868A88}" presName="sibTrans" presStyleCnt="0"/>
      <dgm:spPr/>
    </dgm:pt>
    <dgm:pt modelId="{72DDA8BD-DE3A-47B7-9234-832FAFD2A45C}" type="pres">
      <dgm:prSet presAssocID="{6C93004A-B48D-4EA3-9454-C5CDB7B0E5D7}" presName="node" presStyleLbl="node1" presStyleIdx="2" presStyleCnt="19">
        <dgm:presLayoutVars>
          <dgm:bulletEnabled val="1"/>
        </dgm:presLayoutVars>
      </dgm:prSet>
      <dgm:spPr/>
    </dgm:pt>
    <dgm:pt modelId="{9B19FE56-DC29-4E38-B5BD-E2C0055FF810}" type="pres">
      <dgm:prSet presAssocID="{33A57EE0-70F5-42AE-8B87-1DA174B1551C}" presName="sibTrans" presStyleCnt="0"/>
      <dgm:spPr/>
    </dgm:pt>
    <dgm:pt modelId="{2B6A50EB-C114-45FC-8AD6-18E716A2D8D9}" type="pres">
      <dgm:prSet presAssocID="{42E51A7A-3510-47B7-8F3B-7D24E2F2E41C}" presName="node" presStyleLbl="node1" presStyleIdx="3" presStyleCnt="19">
        <dgm:presLayoutVars>
          <dgm:bulletEnabled val="1"/>
        </dgm:presLayoutVars>
      </dgm:prSet>
      <dgm:spPr/>
    </dgm:pt>
    <dgm:pt modelId="{3C36D055-F44F-44F2-8452-EE3DC63AE7BF}" type="pres">
      <dgm:prSet presAssocID="{6B93C38D-119B-4F2E-BA83-1D5253FFF96B}" presName="sibTrans" presStyleCnt="0"/>
      <dgm:spPr/>
    </dgm:pt>
    <dgm:pt modelId="{A4671CD5-FA2B-490E-BCF2-512B86151E19}" type="pres">
      <dgm:prSet presAssocID="{2C1E94A7-2DB2-4696-9ED7-771A8252AD5C}" presName="node" presStyleLbl="node1" presStyleIdx="4" presStyleCnt="19">
        <dgm:presLayoutVars>
          <dgm:bulletEnabled val="1"/>
        </dgm:presLayoutVars>
      </dgm:prSet>
      <dgm:spPr/>
    </dgm:pt>
    <dgm:pt modelId="{2E4E11E8-B3A6-4F4C-8911-53A5CA67DBDA}" type="pres">
      <dgm:prSet presAssocID="{39F9EEC5-0887-4274-8153-580141C7D22A}" presName="sibTrans" presStyleCnt="0"/>
      <dgm:spPr/>
    </dgm:pt>
    <dgm:pt modelId="{2B6CA67B-2C0F-415D-B3EA-8A5ADC720E19}" type="pres">
      <dgm:prSet presAssocID="{45DB81BD-9F14-49CA-8283-E48B44BE449C}" presName="node" presStyleLbl="node1" presStyleIdx="5" presStyleCnt="19">
        <dgm:presLayoutVars>
          <dgm:bulletEnabled val="1"/>
        </dgm:presLayoutVars>
      </dgm:prSet>
      <dgm:spPr/>
    </dgm:pt>
    <dgm:pt modelId="{6EA33519-6B2F-4EA9-937F-EA61B2E64BE3}" type="pres">
      <dgm:prSet presAssocID="{BA0EF014-C563-4BD7-8BD7-2678A245BCD2}" presName="sibTrans" presStyleCnt="0"/>
      <dgm:spPr/>
    </dgm:pt>
    <dgm:pt modelId="{1072BA71-F606-4A8B-9F34-AAEB014C7A45}" type="pres">
      <dgm:prSet presAssocID="{A65028D8-ECE7-429F-8EAE-13EF61ECDCD8}" presName="node" presStyleLbl="node1" presStyleIdx="6" presStyleCnt="19">
        <dgm:presLayoutVars>
          <dgm:bulletEnabled val="1"/>
        </dgm:presLayoutVars>
      </dgm:prSet>
      <dgm:spPr/>
    </dgm:pt>
    <dgm:pt modelId="{E673D614-B23E-4491-B4E7-4148344E4E1C}" type="pres">
      <dgm:prSet presAssocID="{860F70EB-4CE0-4503-9413-DB450A3AEC03}" presName="sibTrans" presStyleCnt="0"/>
      <dgm:spPr/>
    </dgm:pt>
    <dgm:pt modelId="{FCF98539-BEBA-426A-8B02-94E0406B5699}" type="pres">
      <dgm:prSet presAssocID="{C3C4027B-9CB1-4153-8510-DFBA4B18BFC8}" presName="node" presStyleLbl="node1" presStyleIdx="7" presStyleCnt="19">
        <dgm:presLayoutVars>
          <dgm:bulletEnabled val="1"/>
        </dgm:presLayoutVars>
      </dgm:prSet>
      <dgm:spPr/>
    </dgm:pt>
    <dgm:pt modelId="{2C5A3811-43B1-4830-B863-BDA858501AF4}" type="pres">
      <dgm:prSet presAssocID="{D1A0D08F-AA70-49E2-BD93-6C0264903282}" presName="sibTrans" presStyleCnt="0"/>
      <dgm:spPr/>
    </dgm:pt>
    <dgm:pt modelId="{B9AD19FC-D774-4AC5-8D83-3784E23F73F7}" type="pres">
      <dgm:prSet presAssocID="{9D8772CC-F1A5-4F91-B019-D6520934093F}" presName="node" presStyleLbl="node1" presStyleIdx="8" presStyleCnt="19">
        <dgm:presLayoutVars>
          <dgm:bulletEnabled val="1"/>
        </dgm:presLayoutVars>
      </dgm:prSet>
      <dgm:spPr/>
    </dgm:pt>
    <dgm:pt modelId="{E6CD057C-90C2-4023-ABD6-0279E9B83066}" type="pres">
      <dgm:prSet presAssocID="{0E2B46EB-AD6D-4137-ADBE-64DAF012B715}" presName="sibTrans" presStyleCnt="0"/>
      <dgm:spPr/>
    </dgm:pt>
    <dgm:pt modelId="{5430AE7F-F9D2-49DE-875E-05D4D19032BA}" type="pres">
      <dgm:prSet presAssocID="{0CD1B957-B455-43CB-B9A5-C13D7C39EB25}" presName="node" presStyleLbl="node1" presStyleIdx="9" presStyleCnt="19">
        <dgm:presLayoutVars>
          <dgm:bulletEnabled val="1"/>
        </dgm:presLayoutVars>
      </dgm:prSet>
      <dgm:spPr/>
    </dgm:pt>
    <dgm:pt modelId="{6768CA37-9338-4C50-8223-7792B28332F5}" type="pres">
      <dgm:prSet presAssocID="{48AE9223-12CC-4B31-AA5D-33248739F6B8}" presName="sibTrans" presStyleCnt="0"/>
      <dgm:spPr/>
    </dgm:pt>
    <dgm:pt modelId="{124599E0-1BD6-4EB1-8C4E-E7570337AAB6}" type="pres">
      <dgm:prSet presAssocID="{E1610BF7-A589-4044-8BF3-1B88490E86CA}" presName="node" presStyleLbl="node1" presStyleIdx="10" presStyleCnt="19">
        <dgm:presLayoutVars>
          <dgm:bulletEnabled val="1"/>
        </dgm:presLayoutVars>
      </dgm:prSet>
      <dgm:spPr/>
    </dgm:pt>
    <dgm:pt modelId="{44F0278A-911C-4C70-85FD-4530DDE185B3}" type="pres">
      <dgm:prSet presAssocID="{B0FDB2B4-4494-45FF-AAB3-48DF36A31B30}" presName="sibTrans" presStyleCnt="0"/>
      <dgm:spPr/>
    </dgm:pt>
    <dgm:pt modelId="{1BF8F108-325D-49E3-9401-6290F5E8E97E}" type="pres">
      <dgm:prSet presAssocID="{FABF34DB-5782-47D4-9BE9-226E72DB0DCC}" presName="node" presStyleLbl="node1" presStyleIdx="11" presStyleCnt="19">
        <dgm:presLayoutVars>
          <dgm:bulletEnabled val="1"/>
        </dgm:presLayoutVars>
      </dgm:prSet>
      <dgm:spPr/>
    </dgm:pt>
    <dgm:pt modelId="{88D5FA66-689A-4A16-9FC6-1EF45405221D}" type="pres">
      <dgm:prSet presAssocID="{9AC55E75-401A-4144-B324-9B8CAB33523C}" presName="sibTrans" presStyleCnt="0"/>
      <dgm:spPr/>
    </dgm:pt>
    <dgm:pt modelId="{9886130C-0FCC-46B3-BEDB-01FD7034F2C3}" type="pres">
      <dgm:prSet presAssocID="{DDA6C4B2-9364-43FE-8858-CD8D530EBC80}" presName="node" presStyleLbl="node1" presStyleIdx="12" presStyleCnt="19">
        <dgm:presLayoutVars>
          <dgm:bulletEnabled val="1"/>
        </dgm:presLayoutVars>
      </dgm:prSet>
      <dgm:spPr/>
    </dgm:pt>
    <dgm:pt modelId="{77E93A2D-9C3C-4274-BBE1-CEEDF3A6D8FA}" type="pres">
      <dgm:prSet presAssocID="{87FB6E40-23BA-4F32-8D9E-91039B15D6CD}" presName="sibTrans" presStyleCnt="0"/>
      <dgm:spPr/>
    </dgm:pt>
    <dgm:pt modelId="{438CE282-E1B6-450D-9BD3-8670235FD15A}" type="pres">
      <dgm:prSet presAssocID="{CC56A572-086F-4444-869B-2FE424446D5F}" presName="node" presStyleLbl="node1" presStyleIdx="13" presStyleCnt="19">
        <dgm:presLayoutVars>
          <dgm:bulletEnabled val="1"/>
        </dgm:presLayoutVars>
      </dgm:prSet>
      <dgm:spPr/>
    </dgm:pt>
    <dgm:pt modelId="{7F70A7E0-B72E-4FF8-AB02-A89F2EFA1249}" type="pres">
      <dgm:prSet presAssocID="{2D576BFE-98C2-473A-AD4F-4365577F886A}" presName="sibTrans" presStyleCnt="0"/>
      <dgm:spPr/>
    </dgm:pt>
    <dgm:pt modelId="{33B84CF3-7EF1-47EB-AAD9-89EC92148F43}" type="pres">
      <dgm:prSet presAssocID="{E59A703B-84FF-4504-8ECE-4A0D840C75F4}" presName="node" presStyleLbl="node1" presStyleIdx="14" presStyleCnt="19">
        <dgm:presLayoutVars>
          <dgm:bulletEnabled val="1"/>
        </dgm:presLayoutVars>
      </dgm:prSet>
      <dgm:spPr/>
    </dgm:pt>
    <dgm:pt modelId="{28763ABA-A21A-4507-9C64-6CC2683731EB}" type="pres">
      <dgm:prSet presAssocID="{65FE0FC9-9337-4DE8-ADA2-0734597636D6}" presName="sibTrans" presStyleCnt="0"/>
      <dgm:spPr/>
    </dgm:pt>
    <dgm:pt modelId="{3DD860AD-D9B7-4A7D-85B5-2595890A85BD}" type="pres">
      <dgm:prSet presAssocID="{EBFE8DA6-AE17-4C49-93AF-D039F6680EFB}" presName="node" presStyleLbl="node1" presStyleIdx="15" presStyleCnt="19">
        <dgm:presLayoutVars>
          <dgm:bulletEnabled val="1"/>
        </dgm:presLayoutVars>
      </dgm:prSet>
      <dgm:spPr/>
    </dgm:pt>
    <dgm:pt modelId="{E4F3B868-EE19-4235-9825-81223C3959A7}" type="pres">
      <dgm:prSet presAssocID="{B873ABF8-543B-4D05-A6D9-80E37FBD0BC1}" presName="sibTrans" presStyleCnt="0"/>
      <dgm:spPr/>
    </dgm:pt>
    <dgm:pt modelId="{D1959A4A-3291-453C-80DF-1250E755CE0E}" type="pres">
      <dgm:prSet presAssocID="{19F63F9C-6AF9-4031-876D-36879CB671B3}" presName="node" presStyleLbl="node1" presStyleIdx="16" presStyleCnt="19">
        <dgm:presLayoutVars>
          <dgm:bulletEnabled val="1"/>
        </dgm:presLayoutVars>
      </dgm:prSet>
      <dgm:spPr/>
    </dgm:pt>
    <dgm:pt modelId="{0587ADCE-BCD7-4E41-B20D-444602D605E2}" type="pres">
      <dgm:prSet presAssocID="{97A9C8D7-5F58-47F9-A457-6E6D0FF6EBBA}" presName="sibTrans" presStyleCnt="0"/>
      <dgm:spPr/>
    </dgm:pt>
    <dgm:pt modelId="{5F5AE8D4-CC5E-45EE-89EE-E5AC198854A7}" type="pres">
      <dgm:prSet presAssocID="{24B81923-85D2-430E-A6C3-EDC3384E3122}" presName="node" presStyleLbl="node1" presStyleIdx="17" presStyleCnt="19">
        <dgm:presLayoutVars>
          <dgm:bulletEnabled val="1"/>
        </dgm:presLayoutVars>
      </dgm:prSet>
      <dgm:spPr/>
    </dgm:pt>
    <dgm:pt modelId="{A7D0DD0A-6973-4224-B1D6-BC95B1A3EF05}" type="pres">
      <dgm:prSet presAssocID="{FD63D29A-1FDD-4EF5-86E0-28C9C570CCFC}" presName="sibTrans" presStyleCnt="0"/>
      <dgm:spPr/>
    </dgm:pt>
    <dgm:pt modelId="{A44FE473-88FB-4AD8-8FC0-649B1252B4FF}" type="pres">
      <dgm:prSet presAssocID="{C0698F1C-91A3-4DE9-81CF-FC1BAD9DE774}" presName="node" presStyleLbl="node1" presStyleIdx="18" presStyleCnt="19">
        <dgm:presLayoutVars>
          <dgm:bulletEnabled val="1"/>
        </dgm:presLayoutVars>
      </dgm:prSet>
      <dgm:spPr/>
    </dgm:pt>
  </dgm:ptLst>
  <dgm:cxnLst>
    <dgm:cxn modelId="{F68D9603-D0DB-4DFA-8868-4399DB8AAFD6}" type="presOf" srcId="{A65028D8-ECE7-429F-8EAE-13EF61ECDCD8}" destId="{1072BA71-F606-4A8B-9F34-AAEB014C7A45}" srcOrd="0" destOrd="0" presId="urn:microsoft.com/office/officeart/2005/8/layout/default"/>
    <dgm:cxn modelId="{2D871506-2123-4652-B485-82F247AB1CC5}" srcId="{8C60D1D4-2829-4521-9248-552A942492EC}" destId="{A65028D8-ECE7-429F-8EAE-13EF61ECDCD8}" srcOrd="6" destOrd="0" parTransId="{964BB78E-CE01-4CE5-A7C0-C481BD9D160B}" sibTransId="{860F70EB-4CE0-4503-9413-DB450A3AEC03}"/>
    <dgm:cxn modelId="{D35BCA0B-D558-4611-9E64-1D36664AFFF3}" type="presOf" srcId="{632E33A4-CFDA-458E-A6F5-C50DFB7018E9}" destId="{7FB29C37-5F8E-46C4-80AF-2DB122864946}" srcOrd="0" destOrd="0" presId="urn:microsoft.com/office/officeart/2005/8/layout/default"/>
    <dgm:cxn modelId="{2E040911-0260-46DC-A829-C888C506F687}" type="presOf" srcId="{45DB81BD-9F14-49CA-8283-E48B44BE449C}" destId="{2B6CA67B-2C0F-415D-B3EA-8A5ADC720E19}" srcOrd="0" destOrd="0" presId="urn:microsoft.com/office/officeart/2005/8/layout/default"/>
    <dgm:cxn modelId="{D9BC601B-DE74-4C03-A241-1C86FADD4D04}" type="presOf" srcId="{24B81923-85D2-430E-A6C3-EDC3384E3122}" destId="{5F5AE8D4-CC5E-45EE-89EE-E5AC198854A7}" srcOrd="0" destOrd="0" presId="urn:microsoft.com/office/officeart/2005/8/layout/default"/>
    <dgm:cxn modelId="{2EFC341C-5F73-4185-AD5D-0DD392F32526}" type="presOf" srcId="{8C60D1D4-2829-4521-9248-552A942492EC}" destId="{9A0BFB86-5E1B-4021-8974-402E6C589A81}" srcOrd="0" destOrd="0" presId="urn:microsoft.com/office/officeart/2005/8/layout/default"/>
    <dgm:cxn modelId="{2C818736-3393-497B-BA85-4F0EC11AAB84}" srcId="{8C60D1D4-2829-4521-9248-552A942492EC}" destId="{632E33A4-CFDA-458E-A6F5-C50DFB7018E9}" srcOrd="1" destOrd="0" parTransId="{065E42A7-1EED-4409-8F70-0D97531DC996}" sibTransId="{DC57B6F1-6EBF-4F80-B7C1-746234868A88}"/>
    <dgm:cxn modelId="{B9F59536-8FC6-4339-B822-65E26B830939}" type="presOf" srcId="{DDA6C4B2-9364-43FE-8858-CD8D530EBC80}" destId="{9886130C-0FCC-46B3-BEDB-01FD7034F2C3}" srcOrd="0" destOrd="0" presId="urn:microsoft.com/office/officeart/2005/8/layout/default"/>
    <dgm:cxn modelId="{60C3823F-27FD-4C30-B998-2CB7F3E5C4DF}" srcId="{8C60D1D4-2829-4521-9248-552A942492EC}" destId="{4E48F424-8BBF-4BC3-A2B6-FE24CE220046}" srcOrd="0" destOrd="0" parTransId="{063B8F6C-C8BC-4113-8940-157D4F314A9D}" sibTransId="{1C57A584-4A69-4880-B745-657BA208F5BF}"/>
    <dgm:cxn modelId="{F2794960-F3FD-4912-A734-F0F5639FE460}" srcId="{8C60D1D4-2829-4521-9248-552A942492EC}" destId="{C0698F1C-91A3-4DE9-81CF-FC1BAD9DE774}" srcOrd="18" destOrd="0" parTransId="{10E8F389-DCAC-4420-8F77-FA8A747FF7F4}" sibTransId="{203459F6-DF01-4222-8C02-1D964FCAC53E}"/>
    <dgm:cxn modelId="{99D49B4A-2EEC-4A35-A62E-14945CB4F959}" type="presOf" srcId="{4E48F424-8BBF-4BC3-A2B6-FE24CE220046}" destId="{36CE61D0-2EED-420B-87B9-7CF106B5D1B7}" srcOrd="0" destOrd="0" presId="urn:microsoft.com/office/officeart/2005/8/layout/default"/>
    <dgm:cxn modelId="{4649986D-D8EE-4B5B-984D-C7440B9A1ACE}" srcId="{8C60D1D4-2829-4521-9248-552A942492EC}" destId="{0CD1B957-B455-43CB-B9A5-C13D7C39EB25}" srcOrd="9" destOrd="0" parTransId="{D5751F3E-C08F-4C01-9A50-C28E814E0225}" sibTransId="{48AE9223-12CC-4B31-AA5D-33248739F6B8}"/>
    <dgm:cxn modelId="{AF653775-AC8E-4038-9558-412EEAFAF1AC}" srcId="{8C60D1D4-2829-4521-9248-552A942492EC}" destId="{FABF34DB-5782-47D4-9BE9-226E72DB0DCC}" srcOrd="11" destOrd="0" parTransId="{57189C99-9E46-4536-96C4-071A0B22CC03}" sibTransId="{9AC55E75-401A-4144-B324-9B8CAB33523C}"/>
    <dgm:cxn modelId="{28FDBF75-9BB1-4260-B89B-1A0FB3ABEB1D}" srcId="{8C60D1D4-2829-4521-9248-552A942492EC}" destId="{6C93004A-B48D-4EA3-9454-C5CDB7B0E5D7}" srcOrd="2" destOrd="0" parTransId="{58B52DC0-88E8-4226-87E7-FC349835BF15}" sibTransId="{33A57EE0-70F5-42AE-8B87-1DA174B1551C}"/>
    <dgm:cxn modelId="{88065657-7151-4C22-867A-8BF14809F8B7}" type="presOf" srcId="{E59A703B-84FF-4504-8ECE-4A0D840C75F4}" destId="{33B84CF3-7EF1-47EB-AAD9-89EC92148F43}" srcOrd="0" destOrd="0" presId="urn:microsoft.com/office/officeart/2005/8/layout/default"/>
    <dgm:cxn modelId="{889DB477-3BFC-49DF-BEC8-792128204280}" srcId="{8C60D1D4-2829-4521-9248-552A942492EC}" destId="{45DB81BD-9F14-49CA-8283-E48B44BE449C}" srcOrd="5" destOrd="0" parTransId="{D690F522-8EC8-4F1C-BBF7-EBF35BDD81F8}" sibTransId="{BA0EF014-C563-4BD7-8BD7-2678A245BCD2}"/>
    <dgm:cxn modelId="{680CDD57-1A84-48D4-BE57-AB4D54F98847}" type="presOf" srcId="{C3C4027B-9CB1-4153-8510-DFBA4B18BFC8}" destId="{FCF98539-BEBA-426A-8B02-94E0406B5699}" srcOrd="0" destOrd="0" presId="urn:microsoft.com/office/officeart/2005/8/layout/default"/>
    <dgm:cxn modelId="{B92C1259-E273-4303-8618-FBF2A23F27D6}" type="presOf" srcId="{42E51A7A-3510-47B7-8F3B-7D24E2F2E41C}" destId="{2B6A50EB-C114-45FC-8AD6-18E716A2D8D9}" srcOrd="0" destOrd="0" presId="urn:microsoft.com/office/officeart/2005/8/layout/default"/>
    <dgm:cxn modelId="{86FB1183-8431-4BC3-9C66-F40DC630451E}" srcId="{8C60D1D4-2829-4521-9248-552A942492EC}" destId="{9D8772CC-F1A5-4F91-B019-D6520934093F}" srcOrd="8" destOrd="0" parTransId="{07B8C19E-ADF8-4CF6-9A29-BF51D67834CD}" sibTransId="{0E2B46EB-AD6D-4137-ADBE-64DAF012B715}"/>
    <dgm:cxn modelId="{71EEE588-290B-4B61-815F-9ADD3203D4D9}" srcId="{8C60D1D4-2829-4521-9248-552A942492EC}" destId="{E1610BF7-A589-4044-8BF3-1B88490E86CA}" srcOrd="10" destOrd="0" parTransId="{EC037D02-FEE9-461F-BC28-13E993034280}" sibTransId="{B0FDB2B4-4494-45FF-AAB3-48DF36A31B30}"/>
    <dgm:cxn modelId="{1F09DA8B-CED8-4E2B-A75E-6E2DAB4F8B14}" srcId="{8C60D1D4-2829-4521-9248-552A942492EC}" destId="{EBFE8DA6-AE17-4C49-93AF-D039F6680EFB}" srcOrd="15" destOrd="0" parTransId="{0D46F1F0-1D96-4961-AB19-B199BD289F0A}" sibTransId="{B873ABF8-543B-4D05-A6D9-80E37FBD0BC1}"/>
    <dgm:cxn modelId="{76C5E4A0-4A21-40EB-A1E6-7D6291420DD4}" type="presOf" srcId="{6C93004A-B48D-4EA3-9454-C5CDB7B0E5D7}" destId="{72DDA8BD-DE3A-47B7-9234-832FAFD2A45C}" srcOrd="0" destOrd="0" presId="urn:microsoft.com/office/officeart/2005/8/layout/default"/>
    <dgm:cxn modelId="{D9723AA6-3D75-4A8A-BFE1-559664637F33}" type="presOf" srcId="{FABF34DB-5782-47D4-9BE9-226E72DB0DCC}" destId="{1BF8F108-325D-49E3-9401-6290F5E8E97E}" srcOrd="0" destOrd="0" presId="urn:microsoft.com/office/officeart/2005/8/layout/default"/>
    <dgm:cxn modelId="{52F992A7-EFFA-418C-B53F-0C895E1298B0}" type="presOf" srcId="{CC56A572-086F-4444-869B-2FE424446D5F}" destId="{438CE282-E1B6-450D-9BD3-8670235FD15A}" srcOrd="0" destOrd="0" presId="urn:microsoft.com/office/officeart/2005/8/layout/default"/>
    <dgm:cxn modelId="{1EB259AD-9193-4C92-A1A6-BA9E45642F29}" srcId="{8C60D1D4-2829-4521-9248-552A942492EC}" destId="{CC56A572-086F-4444-869B-2FE424446D5F}" srcOrd="13" destOrd="0" parTransId="{A3D915B3-937F-4C6A-84B1-B4894B9686A3}" sibTransId="{2D576BFE-98C2-473A-AD4F-4365577F886A}"/>
    <dgm:cxn modelId="{0C16F3AD-586F-4276-B418-C768AE692036}" srcId="{8C60D1D4-2829-4521-9248-552A942492EC}" destId="{42E51A7A-3510-47B7-8F3B-7D24E2F2E41C}" srcOrd="3" destOrd="0" parTransId="{D728A3A5-0F22-439B-9D4F-6C5029A26B75}" sibTransId="{6B93C38D-119B-4F2E-BA83-1D5253FFF96B}"/>
    <dgm:cxn modelId="{7EEDF4AD-CC3C-4CEC-95C7-122A1571BFB1}" type="presOf" srcId="{C0698F1C-91A3-4DE9-81CF-FC1BAD9DE774}" destId="{A44FE473-88FB-4AD8-8FC0-649B1252B4FF}" srcOrd="0" destOrd="0" presId="urn:microsoft.com/office/officeart/2005/8/layout/default"/>
    <dgm:cxn modelId="{26EDC3B1-A0A0-4F90-8C4D-D1148DDFECFD}" srcId="{8C60D1D4-2829-4521-9248-552A942492EC}" destId="{E59A703B-84FF-4504-8ECE-4A0D840C75F4}" srcOrd="14" destOrd="0" parTransId="{C8BE5C9E-B14E-43FA-9511-E4FB798A4053}" sibTransId="{65FE0FC9-9337-4DE8-ADA2-0734597636D6}"/>
    <dgm:cxn modelId="{2BE9B3B9-E7B1-4BEE-840E-2B6CC2189DCB}" type="presOf" srcId="{EBFE8DA6-AE17-4C49-93AF-D039F6680EFB}" destId="{3DD860AD-D9B7-4A7D-85B5-2595890A85BD}" srcOrd="0" destOrd="0" presId="urn:microsoft.com/office/officeart/2005/8/layout/default"/>
    <dgm:cxn modelId="{DCAB9CBB-E076-4537-B14F-33F3359F6C8A}" type="presOf" srcId="{E1610BF7-A589-4044-8BF3-1B88490E86CA}" destId="{124599E0-1BD6-4EB1-8C4E-E7570337AAB6}" srcOrd="0" destOrd="0" presId="urn:microsoft.com/office/officeart/2005/8/layout/default"/>
    <dgm:cxn modelId="{15682EC3-5DFC-47FC-B7BF-048BAAE558B4}" srcId="{8C60D1D4-2829-4521-9248-552A942492EC}" destId="{C3C4027B-9CB1-4153-8510-DFBA4B18BFC8}" srcOrd="7" destOrd="0" parTransId="{BAD736FC-444A-4B07-8A2F-6B8ED3DAE770}" sibTransId="{D1A0D08F-AA70-49E2-BD93-6C0264903282}"/>
    <dgm:cxn modelId="{65E329CB-3594-4797-A1BE-5AAA549CC520}" srcId="{8C60D1D4-2829-4521-9248-552A942492EC}" destId="{DDA6C4B2-9364-43FE-8858-CD8D530EBC80}" srcOrd="12" destOrd="0" parTransId="{22F2610B-233F-485B-82B0-2D6EE5EB1A94}" sibTransId="{87FB6E40-23BA-4F32-8D9E-91039B15D6CD}"/>
    <dgm:cxn modelId="{F604EBD8-6B51-42FA-9450-01EB260B7F58}" srcId="{8C60D1D4-2829-4521-9248-552A942492EC}" destId="{24B81923-85D2-430E-A6C3-EDC3384E3122}" srcOrd="17" destOrd="0" parTransId="{A882144B-F6DE-4A92-82ED-68DE351364A9}" sibTransId="{FD63D29A-1FDD-4EF5-86E0-28C9C570CCFC}"/>
    <dgm:cxn modelId="{578B87DD-3529-4F0A-B3FC-12ADF378BF67}" type="presOf" srcId="{0CD1B957-B455-43CB-B9A5-C13D7C39EB25}" destId="{5430AE7F-F9D2-49DE-875E-05D4D19032BA}" srcOrd="0" destOrd="0" presId="urn:microsoft.com/office/officeart/2005/8/layout/default"/>
    <dgm:cxn modelId="{8E99DBDD-EB5B-4586-8C46-CB2AF1FF94F7}" type="presOf" srcId="{19F63F9C-6AF9-4031-876D-36879CB671B3}" destId="{D1959A4A-3291-453C-80DF-1250E755CE0E}" srcOrd="0" destOrd="0" presId="urn:microsoft.com/office/officeart/2005/8/layout/default"/>
    <dgm:cxn modelId="{C92A03E3-F7CC-4508-A65E-8B16CC25277B}" srcId="{8C60D1D4-2829-4521-9248-552A942492EC}" destId="{19F63F9C-6AF9-4031-876D-36879CB671B3}" srcOrd="16" destOrd="0" parTransId="{3F98911E-B16C-421A-B315-9FFCC3F00B2F}" sibTransId="{97A9C8D7-5F58-47F9-A457-6E6D0FF6EBBA}"/>
    <dgm:cxn modelId="{F6319BF8-9D83-4453-B368-177AF69D901D}" type="presOf" srcId="{2C1E94A7-2DB2-4696-9ED7-771A8252AD5C}" destId="{A4671CD5-FA2B-490E-BCF2-512B86151E19}" srcOrd="0" destOrd="0" presId="urn:microsoft.com/office/officeart/2005/8/layout/default"/>
    <dgm:cxn modelId="{ED7208F9-E7B7-4E38-897D-032CB4C77D4C}" type="presOf" srcId="{9D8772CC-F1A5-4F91-B019-D6520934093F}" destId="{B9AD19FC-D774-4AC5-8D83-3784E23F73F7}" srcOrd="0" destOrd="0" presId="urn:microsoft.com/office/officeart/2005/8/layout/default"/>
    <dgm:cxn modelId="{09E96DFA-1C0B-4D12-9D00-9AF8B6189D9E}" srcId="{8C60D1D4-2829-4521-9248-552A942492EC}" destId="{2C1E94A7-2DB2-4696-9ED7-771A8252AD5C}" srcOrd="4" destOrd="0" parTransId="{BD59D237-66AC-49BE-9D6E-23DB571D6333}" sibTransId="{39F9EEC5-0887-4274-8153-580141C7D22A}"/>
    <dgm:cxn modelId="{236EB5E1-2549-4915-901B-3D56C585D348}" type="presParOf" srcId="{9A0BFB86-5E1B-4021-8974-402E6C589A81}" destId="{36CE61D0-2EED-420B-87B9-7CF106B5D1B7}" srcOrd="0" destOrd="0" presId="urn:microsoft.com/office/officeart/2005/8/layout/default"/>
    <dgm:cxn modelId="{0B8BAFDF-C6E2-4023-80C4-86E47B31F6A5}" type="presParOf" srcId="{9A0BFB86-5E1B-4021-8974-402E6C589A81}" destId="{29D669D1-9BBD-4679-A42E-C7B29BF4DD58}" srcOrd="1" destOrd="0" presId="urn:microsoft.com/office/officeart/2005/8/layout/default"/>
    <dgm:cxn modelId="{5C10DB64-3C5C-4407-AF12-F1975B755DC5}" type="presParOf" srcId="{9A0BFB86-5E1B-4021-8974-402E6C589A81}" destId="{7FB29C37-5F8E-46C4-80AF-2DB122864946}" srcOrd="2" destOrd="0" presId="urn:microsoft.com/office/officeart/2005/8/layout/default"/>
    <dgm:cxn modelId="{64F5D142-DA72-4E96-9C42-BDE61B56499A}" type="presParOf" srcId="{9A0BFB86-5E1B-4021-8974-402E6C589A81}" destId="{EA5ACCA0-7F3B-4E6B-AE35-252F98B2A9B6}" srcOrd="3" destOrd="0" presId="urn:microsoft.com/office/officeart/2005/8/layout/default"/>
    <dgm:cxn modelId="{3231B964-CBDC-44A4-B87C-0E57C47DDD1D}" type="presParOf" srcId="{9A0BFB86-5E1B-4021-8974-402E6C589A81}" destId="{72DDA8BD-DE3A-47B7-9234-832FAFD2A45C}" srcOrd="4" destOrd="0" presId="urn:microsoft.com/office/officeart/2005/8/layout/default"/>
    <dgm:cxn modelId="{328B58F1-2B7D-4C08-A092-F2B6F7A72360}" type="presParOf" srcId="{9A0BFB86-5E1B-4021-8974-402E6C589A81}" destId="{9B19FE56-DC29-4E38-B5BD-E2C0055FF810}" srcOrd="5" destOrd="0" presId="urn:microsoft.com/office/officeart/2005/8/layout/default"/>
    <dgm:cxn modelId="{362DCDAB-9C63-4B19-9D40-31235DC48B24}" type="presParOf" srcId="{9A0BFB86-5E1B-4021-8974-402E6C589A81}" destId="{2B6A50EB-C114-45FC-8AD6-18E716A2D8D9}" srcOrd="6" destOrd="0" presId="urn:microsoft.com/office/officeart/2005/8/layout/default"/>
    <dgm:cxn modelId="{CCD99D82-7734-4243-B23D-EFCBC98B651E}" type="presParOf" srcId="{9A0BFB86-5E1B-4021-8974-402E6C589A81}" destId="{3C36D055-F44F-44F2-8452-EE3DC63AE7BF}" srcOrd="7" destOrd="0" presId="urn:microsoft.com/office/officeart/2005/8/layout/default"/>
    <dgm:cxn modelId="{5E40BC4D-138E-4753-9001-8353BF281AFD}" type="presParOf" srcId="{9A0BFB86-5E1B-4021-8974-402E6C589A81}" destId="{A4671CD5-FA2B-490E-BCF2-512B86151E19}" srcOrd="8" destOrd="0" presId="urn:microsoft.com/office/officeart/2005/8/layout/default"/>
    <dgm:cxn modelId="{42A126C7-A641-4EAA-8AAC-26E086FCE751}" type="presParOf" srcId="{9A0BFB86-5E1B-4021-8974-402E6C589A81}" destId="{2E4E11E8-B3A6-4F4C-8911-53A5CA67DBDA}" srcOrd="9" destOrd="0" presId="urn:microsoft.com/office/officeart/2005/8/layout/default"/>
    <dgm:cxn modelId="{172B5DE6-8290-4EBE-AFA6-DF063CB19002}" type="presParOf" srcId="{9A0BFB86-5E1B-4021-8974-402E6C589A81}" destId="{2B6CA67B-2C0F-415D-B3EA-8A5ADC720E19}" srcOrd="10" destOrd="0" presId="urn:microsoft.com/office/officeart/2005/8/layout/default"/>
    <dgm:cxn modelId="{0FBD0F46-CBC2-4F02-BB55-8F23C7EBC0E6}" type="presParOf" srcId="{9A0BFB86-5E1B-4021-8974-402E6C589A81}" destId="{6EA33519-6B2F-4EA9-937F-EA61B2E64BE3}" srcOrd="11" destOrd="0" presId="urn:microsoft.com/office/officeart/2005/8/layout/default"/>
    <dgm:cxn modelId="{0D857AFE-345C-4088-8D67-E35E08B35105}" type="presParOf" srcId="{9A0BFB86-5E1B-4021-8974-402E6C589A81}" destId="{1072BA71-F606-4A8B-9F34-AAEB014C7A45}" srcOrd="12" destOrd="0" presId="urn:microsoft.com/office/officeart/2005/8/layout/default"/>
    <dgm:cxn modelId="{CA7FD637-4AAF-4909-86A4-CF6ED943A25B}" type="presParOf" srcId="{9A0BFB86-5E1B-4021-8974-402E6C589A81}" destId="{E673D614-B23E-4491-B4E7-4148344E4E1C}" srcOrd="13" destOrd="0" presId="urn:microsoft.com/office/officeart/2005/8/layout/default"/>
    <dgm:cxn modelId="{A95600AC-AE38-42B9-8889-423DC4E9A706}" type="presParOf" srcId="{9A0BFB86-5E1B-4021-8974-402E6C589A81}" destId="{FCF98539-BEBA-426A-8B02-94E0406B5699}" srcOrd="14" destOrd="0" presId="urn:microsoft.com/office/officeart/2005/8/layout/default"/>
    <dgm:cxn modelId="{997CE4C6-9C8F-4C89-9D83-F6F381F057ED}" type="presParOf" srcId="{9A0BFB86-5E1B-4021-8974-402E6C589A81}" destId="{2C5A3811-43B1-4830-B863-BDA858501AF4}" srcOrd="15" destOrd="0" presId="urn:microsoft.com/office/officeart/2005/8/layout/default"/>
    <dgm:cxn modelId="{DF3F4DBA-1352-4E05-A406-26F52EA447FC}" type="presParOf" srcId="{9A0BFB86-5E1B-4021-8974-402E6C589A81}" destId="{B9AD19FC-D774-4AC5-8D83-3784E23F73F7}" srcOrd="16" destOrd="0" presId="urn:microsoft.com/office/officeart/2005/8/layout/default"/>
    <dgm:cxn modelId="{ABAE5938-0FE0-4BF2-93BA-9AF9B92B424A}" type="presParOf" srcId="{9A0BFB86-5E1B-4021-8974-402E6C589A81}" destId="{E6CD057C-90C2-4023-ABD6-0279E9B83066}" srcOrd="17" destOrd="0" presId="urn:microsoft.com/office/officeart/2005/8/layout/default"/>
    <dgm:cxn modelId="{EF499382-8B28-4899-83FF-B0EF94C13C37}" type="presParOf" srcId="{9A0BFB86-5E1B-4021-8974-402E6C589A81}" destId="{5430AE7F-F9D2-49DE-875E-05D4D19032BA}" srcOrd="18" destOrd="0" presId="urn:microsoft.com/office/officeart/2005/8/layout/default"/>
    <dgm:cxn modelId="{5DEA8912-8798-43A3-8915-5B206EE717B2}" type="presParOf" srcId="{9A0BFB86-5E1B-4021-8974-402E6C589A81}" destId="{6768CA37-9338-4C50-8223-7792B28332F5}" srcOrd="19" destOrd="0" presId="urn:microsoft.com/office/officeart/2005/8/layout/default"/>
    <dgm:cxn modelId="{751BF842-594C-4324-9710-EB9AC80AB596}" type="presParOf" srcId="{9A0BFB86-5E1B-4021-8974-402E6C589A81}" destId="{124599E0-1BD6-4EB1-8C4E-E7570337AAB6}" srcOrd="20" destOrd="0" presId="urn:microsoft.com/office/officeart/2005/8/layout/default"/>
    <dgm:cxn modelId="{3160A56A-CC74-4DBE-90D4-7D32C44A6E4C}" type="presParOf" srcId="{9A0BFB86-5E1B-4021-8974-402E6C589A81}" destId="{44F0278A-911C-4C70-85FD-4530DDE185B3}" srcOrd="21" destOrd="0" presId="urn:microsoft.com/office/officeart/2005/8/layout/default"/>
    <dgm:cxn modelId="{08E4E897-5E08-4623-883D-383F3CD1B06F}" type="presParOf" srcId="{9A0BFB86-5E1B-4021-8974-402E6C589A81}" destId="{1BF8F108-325D-49E3-9401-6290F5E8E97E}" srcOrd="22" destOrd="0" presId="urn:microsoft.com/office/officeart/2005/8/layout/default"/>
    <dgm:cxn modelId="{37CC3293-1198-4B22-A26D-8E9D7B7154B6}" type="presParOf" srcId="{9A0BFB86-5E1B-4021-8974-402E6C589A81}" destId="{88D5FA66-689A-4A16-9FC6-1EF45405221D}" srcOrd="23" destOrd="0" presId="urn:microsoft.com/office/officeart/2005/8/layout/default"/>
    <dgm:cxn modelId="{D7A972EC-5ABB-4C92-8A67-DFA23F7666A4}" type="presParOf" srcId="{9A0BFB86-5E1B-4021-8974-402E6C589A81}" destId="{9886130C-0FCC-46B3-BEDB-01FD7034F2C3}" srcOrd="24" destOrd="0" presId="urn:microsoft.com/office/officeart/2005/8/layout/default"/>
    <dgm:cxn modelId="{1125C87A-25FD-43C2-A0C9-8A358B347518}" type="presParOf" srcId="{9A0BFB86-5E1B-4021-8974-402E6C589A81}" destId="{77E93A2D-9C3C-4274-BBE1-CEEDF3A6D8FA}" srcOrd="25" destOrd="0" presId="urn:microsoft.com/office/officeart/2005/8/layout/default"/>
    <dgm:cxn modelId="{B54FEC4D-C872-4E3A-BF16-86B82FE6693E}" type="presParOf" srcId="{9A0BFB86-5E1B-4021-8974-402E6C589A81}" destId="{438CE282-E1B6-450D-9BD3-8670235FD15A}" srcOrd="26" destOrd="0" presId="urn:microsoft.com/office/officeart/2005/8/layout/default"/>
    <dgm:cxn modelId="{FF199511-CB00-47A1-9350-44C3B1E5869E}" type="presParOf" srcId="{9A0BFB86-5E1B-4021-8974-402E6C589A81}" destId="{7F70A7E0-B72E-4FF8-AB02-A89F2EFA1249}" srcOrd="27" destOrd="0" presId="urn:microsoft.com/office/officeart/2005/8/layout/default"/>
    <dgm:cxn modelId="{036FE5FA-49A5-432E-BEFF-3C003D03D8BC}" type="presParOf" srcId="{9A0BFB86-5E1B-4021-8974-402E6C589A81}" destId="{33B84CF3-7EF1-47EB-AAD9-89EC92148F43}" srcOrd="28" destOrd="0" presId="urn:microsoft.com/office/officeart/2005/8/layout/default"/>
    <dgm:cxn modelId="{ED6E393F-0245-486C-8AA9-4759AE8EE5D4}" type="presParOf" srcId="{9A0BFB86-5E1B-4021-8974-402E6C589A81}" destId="{28763ABA-A21A-4507-9C64-6CC2683731EB}" srcOrd="29" destOrd="0" presId="urn:microsoft.com/office/officeart/2005/8/layout/default"/>
    <dgm:cxn modelId="{34DFFE35-8085-45FD-8148-A0DE7C525C2C}" type="presParOf" srcId="{9A0BFB86-5E1B-4021-8974-402E6C589A81}" destId="{3DD860AD-D9B7-4A7D-85B5-2595890A85BD}" srcOrd="30" destOrd="0" presId="urn:microsoft.com/office/officeart/2005/8/layout/default"/>
    <dgm:cxn modelId="{7FB44A61-98CE-4E64-97DB-3E28D3FB1B66}" type="presParOf" srcId="{9A0BFB86-5E1B-4021-8974-402E6C589A81}" destId="{E4F3B868-EE19-4235-9825-81223C3959A7}" srcOrd="31" destOrd="0" presId="urn:microsoft.com/office/officeart/2005/8/layout/default"/>
    <dgm:cxn modelId="{8FCADA84-0F15-44B6-95C0-354654499BAE}" type="presParOf" srcId="{9A0BFB86-5E1B-4021-8974-402E6C589A81}" destId="{D1959A4A-3291-453C-80DF-1250E755CE0E}" srcOrd="32" destOrd="0" presId="urn:microsoft.com/office/officeart/2005/8/layout/default"/>
    <dgm:cxn modelId="{FB501536-7538-4C7E-98C5-B4731B565D98}" type="presParOf" srcId="{9A0BFB86-5E1B-4021-8974-402E6C589A81}" destId="{0587ADCE-BCD7-4E41-B20D-444602D605E2}" srcOrd="33" destOrd="0" presId="urn:microsoft.com/office/officeart/2005/8/layout/default"/>
    <dgm:cxn modelId="{E47CCCAF-5FA4-4CFF-ADDA-858B0C4E9877}" type="presParOf" srcId="{9A0BFB86-5E1B-4021-8974-402E6C589A81}" destId="{5F5AE8D4-CC5E-45EE-89EE-E5AC198854A7}" srcOrd="34" destOrd="0" presId="urn:microsoft.com/office/officeart/2005/8/layout/default"/>
    <dgm:cxn modelId="{13F2C924-E318-4F1D-937A-10A28BB58357}" type="presParOf" srcId="{9A0BFB86-5E1B-4021-8974-402E6C589A81}" destId="{A7D0DD0A-6973-4224-B1D6-BC95B1A3EF05}" srcOrd="35" destOrd="0" presId="urn:microsoft.com/office/officeart/2005/8/layout/default"/>
    <dgm:cxn modelId="{19B28AF7-2CCA-4ACA-96FB-B335E0FBE2D7}" type="presParOf" srcId="{9A0BFB86-5E1B-4021-8974-402E6C589A81}" destId="{A44FE473-88FB-4AD8-8FC0-649B1252B4FF}" srcOrd="3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D34BAC1B-67B0-4D9D-B9BD-DE05AC006D3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52EF4B7-A8FF-4661-88AC-63DB9DCB040A}">
      <dgm:prSet/>
      <dgm:spPr>
        <a:solidFill>
          <a:srgbClr val="002060"/>
        </a:solidFill>
        <a:ln>
          <a:solidFill>
            <a:srgbClr val="002060"/>
          </a:solidFill>
        </a:ln>
      </dgm:spPr>
      <dgm:t>
        <a:bodyPr/>
        <a:lstStyle/>
        <a:p>
          <a:pPr>
            <a:lnSpc>
              <a:spcPct val="150000"/>
            </a:lnSpc>
          </a:pPr>
          <a:r>
            <a:rPr lang="en-US"/>
            <a:t>Fully Insured “</a:t>
          </a:r>
          <a:r>
            <a:rPr lang="en-US" i="1"/>
            <a:t>Carrier at Risk”</a:t>
          </a:r>
          <a:endParaRPr lang="en-US"/>
        </a:p>
      </dgm:t>
    </dgm:pt>
    <dgm:pt modelId="{91493FA2-3C64-4D6B-A229-9F07CD08BC69}" type="parTrans" cxnId="{C2BC8607-15C7-4634-9DEC-A45BC063948A}">
      <dgm:prSet/>
      <dgm:spPr/>
      <dgm:t>
        <a:bodyPr/>
        <a:lstStyle/>
        <a:p>
          <a:endParaRPr lang="en-US"/>
        </a:p>
      </dgm:t>
    </dgm:pt>
    <dgm:pt modelId="{79E2259E-910D-4621-929B-05D2EF89E5F5}" type="sibTrans" cxnId="{C2BC8607-15C7-4634-9DEC-A45BC063948A}">
      <dgm:prSet/>
      <dgm:spPr/>
      <dgm:t>
        <a:bodyPr/>
        <a:lstStyle/>
        <a:p>
          <a:endParaRPr lang="en-US"/>
        </a:p>
      </dgm:t>
    </dgm:pt>
    <dgm:pt modelId="{7D446C94-8E1D-4AF9-8A48-D7A3BC13530B}">
      <dgm:prSet/>
      <dgm:spPr>
        <a:solidFill>
          <a:srgbClr val="002060"/>
        </a:solidFill>
      </dgm:spPr>
      <dgm:t>
        <a:bodyPr/>
        <a:lstStyle/>
        <a:p>
          <a:r>
            <a:rPr lang="en-US"/>
            <a:t>Joint &amp; Several Liability – Each member stands on their own for premium payments </a:t>
          </a:r>
          <a:r>
            <a:rPr lang="en-US" i="1"/>
            <a:t>(NO Joint Liability)</a:t>
          </a:r>
          <a:endParaRPr lang="en-US"/>
        </a:p>
      </dgm:t>
    </dgm:pt>
    <dgm:pt modelId="{322AD437-F405-4D64-BE4F-F18F867047A5}" type="parTrans" cxnId="{BB34ACEE-C8E7-4E31-BEE1-3E114EE40F7F}">
      <dgm:prSet/>
      <dgm:spPr/>
      <dgm:t>
        <a:bodyPr/>
        <a:lstStyle/>
        <a:p>
          <a:endParaRPr lang="en-US"/>
        </a:p>
      </dgm:t>
    </dgm:pt>
    <dgm:pt modelId="{F27B02F4-4E38-443D-A6E4-025D1AA1F094}" type="sibTrans" cxnId="{BB34ACEE-C8E7-4E31-BEE1-3E114EE40F7F}">
      <dgm:prSet/>
      <dgm:spPr/>
      <dgm:t>
        <a:bodyPr/>
        <a:lstStyle/>
        <a:p>
          <a:endParaRPr lang="en-US"/>
        </a:p>
      </dgm:t>
    </dgm:pt>
    <dgm:pt modelId="{4BF98D0E-6B1E-42B1-8393-B57E6AA5D362}">
      <dgm:prSet/>
      <dgm:spPr>
        <a:solidFill>
          <a:srgbClr val="002060"/>
        </a:solidFill>
      </dgm:spPr>
      <dgm:t>
        <a:bodyPr/>
        <a:lstStyle/>
        <a:p>
          <a:r>
            <a:rPr lang="en-US" dirty="0"/>
            <a:t>No need to prefund reserves or account for Claims Run-out/terminal liability</a:t>
          </a:r>
        </a:p>
      </dgm:t>
    </dgm:pt>
    <dgm:pt modelId="{5E215B45-2E1A-47F5-916B-0715D20082F4}" type="parTrans" cxnId="{6191ABA8-5511-4FAC-BB19-1B3CAFB1EDBA}">
      <dgm:prSet/>
      <dgm:spPr/>
      <dgm:t>
        <a:bodyPr/>
        <a:lstStyle/>
        <a:p>
          <a:endParaRPr lang="en-US"/>
        </a:p>
      </dgm:t>
    </dgm:pt>
    <dgm:pt modelId="{DB260027-E140-4BDD-9392-0CDFBEB302CF}" type="sibTrans" cxnId="{6191ABA8-5511-4FAC-BB19-1B3CAFB1EDBA}">
      <dgm:prSet/>
      <dgm:spPr/>
      <dgm:t>
        <a:bodyPr/>
        <a:lstStyle/>
        <a:p>
          <a:endParaRPr lang="en-US"/>
        </a:p>
      </dgm:t>
    </dgm:pt>
    <dgm:pt modelId="{3EA37841-E28B-424E-9E48-6467B7D54B3E}">
      <dgm:prSet/>
      <dgm:spPr>
        <a:solidFill>
          <a:srgbClr val="002060"/>
        </a:solidFill>
      </dgm:spPr>
      <dgm:t>
        <a:bodyPr/>
        <a:lstStyle/>
        <a:p>
          <a:r>
            <a:rPr lang="en-US"/>
            <a:t>Each member controls their own eligibility</a:t>
          </a:r>
        </a:p>
      </dgm:t>
    </dgm:pt>
    <dgm:pt modelId="{301EC004-6F4C-412E-9B42-B2790397475E}" type="parTrans" cxnId="{64067A34-EB75-4B54-B691-3D5C88732CF6}">
      <dgm:prSet/>
      <dgm:spPr/>
      <dgm:t>
        <a:bodyPr/>
        <a:lstStyle/>
        <a:p>
          <a:endParaRPr lang="en-US"/>
        </a:p>
      </dgm:t>
    </dgm:pt>
    <dgm:pt modelId="{4D260EA3-3FBC-4B5B-AF7C-A242937C5092}" type="sibTrans" cxnId="{64067A34-EB75-4B54-B691-3D5C88732CF6}">
      <dgm:prSet/>
      <dgm:spPr/>
      <dgm:t>
        <a:bodyPr/>
        <a:lstStyle/>
        <a:p>
          <a:endParaRPr lang="en-US"/>
        </a:p>
      </dgm:t>
    </dgm:pt>
    <dgm:pt modelId="{8881A575-9587-47E3-ACA1-D3B72DF920C7}">
      <dgm:prSet/>
      <dgm:spPr>
        <a:solidFill>
          <a:srgbClr val="002060"/>
        </a:solidFill>
      </dgm:spPr>
      <dgm:t>
        <a:bodyPr/>
        <a:lstStyle/>
        <a:p>
          <a:r>
            <a:rPr lang="en-US"/>
            <a:t>Each member controls their own contributions</a:t>
          </a:r>
        </a:p>
      </dgm:t>
    </dgm:pt>
    <dgm:pt modelId="{E7108175-8FDB-4656-B57F-9FBF2D8F17F4}" type="parTrans" cxnId="{8902540A-0CEF-4A01-AB16-B31D6F799D9B}">
      <dgm:prSet/>
      <dgm:spPr/>
      <dgm:t>
        <a:bodyPr/>
        <a:lstStyle/>
        <a:p>
          <a:endParaRPr lang="en-US"/>
        </a:p>
      </dgm:t>
    </dgm:pt>
    <dgm:pt modelId="{3F67659B-C31C-41BB-8597-A84AA60FA95A}" type="sibTrans" cxnId="{8902540A-0CEF-4A01-AB16-B31D6F799D9B}">
      <dgm:prSet/>
      <dgm:spPr/>
      <dgm:t>
        <a:bodyPr/>
        <a:lstStyle/>
        <a:p>
          <a:endParaRPr lang="en-US"/>
        </a:p>
      </dgm:t>
    </dgm:pt>
    <dgm:pt modelId="{C8ACFB6F-AADF-47BB-BF5C-E492DBB669B3}">
      <dgm:prSet/>
      <dgm:spPr>
        <a:solidFill>
          <a:srgbClr val="002060"/>
        </a:solidFill>
      </dgm:spPr>
      <dgm:t>
        <a:bodyPr/>
        <a:lstStyle/>
        <a:p>
          <a:r>
            <a:rPr lang="en-US"/>
            <a:t>Each member controls the product offering to their respective employees/retirees</a:t>
          </a:r>
        </a:p>
      </dgm:t>
    </dgm:pt>
    <dgm:pt modelId="{D0C19348-1B13-4021-AF04-BD71AE0D7C14}" type="parTrans" cxnId="{C2B71727-E94B-447E-A38F-7FAF621CD014}">
      <dgm:prSet/>
      <dgm:spPr/>
      <dgm:t>
        <a:bodyPr/>
        <a:lstStyle/>
        <a:p>
          <a:endParaRPr lang="en-US"/>
        </a:p>
      </dgm:t>
    </dgm:pt>
    <dgm:pt modelId="{9418E49F-4F89-4211-9F0E-A8AA6E24B00D}" type="sibTrans" cxnId="{C2B71727-E94B-447E-A38F-7FAF621CD014}">
      <dgm:prSet/>
      <dgm:spPr/>
      <dgm:t>
        <a:bodyPr/>
        <a:lstStyle/>
        <a:p>
          <a:endParaRPr lang="en-US"/>
        </a:p>
      </dgm:t>
    </dgm:pt>
    <dgm:pt modelId="{0A50FBA4-02F7-426C-A568-01A60D512C10}">
      <dgm:prSet/>
      <dgm:spPr>
        <a:solidFill>
          <a:srgbClr val="002060"/>
        </a:solidFill>
      </dgm:spPr>
      <dgm:t>
        <a:bodyPr/>
        <a:lstStyle/>
        <a:p>
          <a:r>
            <a:rPr lang="en-US"/>
            <a:t>Each member controls their own billing directly with the insurance carrier</a:t>
          </a:r>
        </a:p>
      </dgm:t>
    </dgm:pt>
    <dgm:pt modelId="{2CAE29FE-6883-4E8D-84EC-D707C43EFB30}" type="parTrans" cxnId="{AADD3B22-A355-4945-B3BD-F4C10EC89DA1}">
      <dgm:prSet/>
      <dgm:spPr/>
      <dgm:t>
        <a:bodyPr/>
        <a:lstStyle/>
        <a:p>
          <a:endParaRPr lang="en-US"/>
        </a:p>
      </dgm:t>
    </dgm:pt>
    <dgm:pt modelId="{C26E05AF-8534-4E3E-A4AA-D02DC57A1C90}" type="sibTrans" cxnId="{AADD3B22-A355-4945-B3BD-F4C10EC89DA1}">
      <dgm:prSet/>
      <dgm:spPr/>
      <dgm:t>
        <a:bodyPr/>
        <a:lstStyle/>
        <a:p>
          <a:endParaRPr lang="en-US"/>
        </a:p>
      </dgm:t>
    </dgm:pt>
    <dgm:pt modelId="{E53A810C-3767-4979-96A9-FFF86EDDB4D1}">
      <dgm:prSet/>
      <dgm:spPr>
        <a:solidFill>
          <a:srgbClr val="002060"/>
        </a:solidFill>
      </dgm:spPr>
      <dgm:t>
        <a:bodyPr/>
        <a:lstStyle/>
        <a:p>
          <a:r>
            <a:rPr lang="en-US"/>
            <a:t>Executive Committee consists of SEVEN members (chair, vice chair, and five at-large members)</a:t>
          </a:r>
        </a:p>
      </dgm:t>
    </dgm:pt>
    <dgm:pt modelId="{ABD11EF6-060F-40EE-810E-6785375DA923}" type="parTrans" cxnId="{0AA5CA5D-1149-4C05-A2C0-C053018FC5F1}">
      <dgm:prSet/>
      <dgm:spPr/>
      <dgm:t>
        <a:bodyPr/>
        <a:lstStyle/>
        <a:p>
          <a:endParaRPr lang="en-US"/>
        </a:p>
      </dgm:t>
    </dgm:pt>
    <dgm:pt modelId="{23DF9698-DAB8-40E4-A6E4-7DFD82FF7B1B}" type="sibTrans" cxnId="{0AA5CA5D-1149-4C05-A2C0-C053018FC5F1}">
      <dgm:prSet/>
      <dgm:spPr/>
      <dgm:t>
        <a:bodyPr/>
        <a:lstStyle/>
        <a:p>
          <a:endParaRPr lang="en-US"/>
        </a:p>
      </dgm:t>
    </dgm:pt>
    <dgm:pt modelId="{78D78558-DB74-4FB3-AA98-F985BA86BB74}" type="pres">
      <dgm:prSet presAssocID="{D34BAC1B-67B0-4D9D-B9BD-DE05AC006D38}" presName="linear" presStyleCnt="0">
        <dgm:presLayoutVars>
          <dgm:animLvl val="lvl"/>
          <dgm:resizeHandles val="exact"/>
        </dgm:presLayoutVars>
      </dgm:prSet>
      <dgm:spPr/>
    </dgm:pt>
    <dgm:pt modelId="{596C022B-EDBA-4865-8FB6-95B273AB3FB9}" type="pres">
      <dgm:prSet presAssocID="{352EF4B7-A8FF-4661-88AC-63DB9DCB040A}" presName="parentText" presStyleLbl="node1" presStyleIdx="0" presStyleCnt="8" custLinFactY="-77224" custLinFactNeighborY="-100000">
        <dgm:presLayoutVars>
          <dgm:chMax val="0"/>
          <dgm:bulletEnabled val="1"/>
        </dgm:presLayoutVars>
      </dgm:prSet>
      <dgm:spPr/>
    </dgm:pt>
    <dgm:pt modelId="{5B82583D-2719-427C-B239-50D95ED5BDF1}" type="pres">
      <dgm:prSet presAssocID="{79E2259E-910D-4621-929B-05D2EF89E5F5}" presName="spacer" presStyleCnt="0"/>
      <dgm:spPr/>
    </dgm:pt>
    <dgm:pt modelId="{5A68A53A-FA39-4A02-AAF8-93F8F4BFA8BF}" type="pres">
      <dgm:prSet presAssocID="{7D446C94-8E1D-4AF9-8A48-D7A3BC13530B}" presName="parentText" presStyleLbl="node1" presStyleIdx="1" presStyleCnt="8" custLinFactY="-51964" custLinFactNeighborY="-100000">
        <dgm:presLayoutVars>
          <dgm:chMax val="0"/>
          <dgm:bulletEnabled val="1"/>
        </dgm:presLayoutVars>
      </dgm:prSet>
      <dgm:spPr/>
    </dgm:pt>
    <dgm:pt modelId="{52C00EAA-72D9-49D0-86A2-606A6530BE9D}" type="pres">
      <dgm:prSet presAssocID="{F27B02F4-4E38-443D-A6E4-025D1AA1F094}" presName="spacer" presStyleCnt="0"/>
      <dgm:spPr/>
    </dgm:pt>
    <dgm:pt modelId="{616D7936-F512-4674-AE6E-350EFC1BEBAC}" type="pres">
      <dgm:prSet presAssocID="{4BF98D0E-6B1E-42B1-8393-B57E6AA5D362}" presName="parentText" presStyleLbl="node1" presStyleIdx="2" presStyleCnt="8" custLinFactY="-21971" custLinFactNeighborY="-100000">
        <dgm:presLayoutVars>
          <dgm:chMax val="0"/>
          <dgm:bulletEnabled val="1"/>
        </dgm:presLayoutVars>
      </dgm:prSet>
      <dgm:spPr/>
    </dgm:pt>
    <dgm:pt modelId="{273F7E4D-9C87-4419-AFF1-36C8E75442A4}" type="pres">
      <dgm:prSet presAssocID="{DB260027-E140-4BDD-9392-0CDFBEB302CF}" presName="spacer" presStyleCnt="0"/>
      <dgm:spPr/>
    </dgm:pt>
    <dgm:pt modelId="{CA888683-8D19-433B-B464-148A97A1A3B1}" type="pres">
      <dgm:prSet presAssocID="{3EA37841-E28B-424E-9E48-6467B7D54B3E}" presName="parentText" presStyleLbl="node1" presStyleIdx="3" presStyleCnt="8" custLinFactNeighborY="-72843">
        <dgm:presLayoutVars>
          <dgm:chMax val="0"/>
          <dgm:bulletEnabled val="1"/>
        </dgm:presLayoutVars>
      </dgm:prSet>
      <dgm:spPr/>
    </dgm:pt>
    <dgm:pt modelId="{3B4350C5-8761-458D-B236-93A8B19FEE96}" type="pres">
      <dgm:prSet presAssocID="{4D260EA3-3FBC-4B5B-AF7C-A242937C5092}" presName="spacer" presStyleCnt="0"/>
      <dgm:spPr/>
    </dgm:pt>
    <dgm:pt modelId="{6140B4A6-ED9F-4B05-BA0A-22D340E96452}" type="pres">
      <dgm:prSet presAssocID="{8881A575-9587-47E3-ACA1-D3B72DF920C7}" presName="parentText" presStyleLbl="node1" presStyleIdx="4" presStyleCnt="8" custLinFactY="7215" custLinFactNeighborY="100000">
        <dgm:presLayoutVars>
          <dgm:chMax val="0"/>
          <dgm:bulletEnabled val="1"/>
        </dgm:presLayoutVars>
      </dgm:prSet>
      <dgm:spPr/>
    </dgm:pt>
    <dgm:pt modelId="{603A8841-3FCB-4E13-9659-353F83B5563E}" type="pres">
      <dgm:prSet presAssocID="{3F67659B-C31C-41BB-8597-A84AA60FA95A}" presName="spacer" presStyleCnt="0"/>
      <dgm:spPr/>
    </dgm:pt>
    <dgm:pt modelId="{896EC333-D984-4F69-BD9A-54E58952285E}" type="pres">
      <dgm:prSet presAssocID="{C8ACFB6F-AADF-47BB-BF5C-E492DBB669B3}" presName="parentText" presStyleLbl="node1" presStyleIdx="5" presStyleCnt="8" custLinFactY="26255" custLinFactNeighborY="100000">
        <dgm:presLayoutVars>
          <dgm:chMax val="0"/>
          <dgm:bulletEnabled val="1"/>
        </dgm:presLayoutVars>
      </dgm:prSet>
      <dgm:spPr/>
    </dgm:pt>
    <dgm:pt modelId="{B17B1894-909D-4915-806D-2AA370A8C55C}" type="pres">
      <dgm:prSet presAssocID="{9418E49F-4F89-4211-9F0E-A8AA6E24B00D}" presName="spacer" presStyleCnt="0"/>
      <dgm:spPr/>
    </dgm:pt>
    <dgm:pt modelId="{C806AA61-2200-4463-A144-FEA258E26890}" type="pres">
      <dgm:prSet presAssocID="{0A50FBA4-02F7-426C-A568-01A60D512C10}" presName="parentText" presStyleLbl="node1" presStyleIdx="6" presStyleCnt="8" custLinFactY="45537" custLinFactNeighborY="100000">
        <dgm:presLayoutVars>
          <dgm:chMax val="0"/>
          <dgm:bulletEnabled val="1"/>
        </dgm:presLayoutVars>
      </dgm:prSet>
      <dgm:spPr/>
    </dgm:pt>
    <dgm:pt modelId="{A5B9681F-65E0-49EE-BAB0-0F098BCC4664}" type="pres">
      <dgm:prSet presAssocID="{C26E05AF-8534-4E3E-A4AA-D02DC57A1C90}" presName="spacer" presStyleCnt="0"/>
      <dgm:spPr/>
    </dgm:pt>
    <dgm:pt modelId="{D42928C6-E11D-4E87-A01A-ECAC3458DEB0}" type="pres">
      <dgm:prSet presAssocID="{E53A810C-3767-4979-96A9-FFF86EDDB4D1}" presName="parentText" presStyleLbl="node1" presStyleIdx="7" presStyleCnt="8" custLinFactY="56248" custLinFactNeighborY="100000">
        <dgm:presLayoutVars>
          <dgm:chMax val="0"/>
          <dgm:bulletEnabled val="1"/>
        </dgm:presLayoutVars>
      </dgm:prSet>
      <dgm:spPr/>
    </dgm:pt>
  </dgm:ptLst>
  <dgm:cxnLst>
    <dgm:cxn modelId="{83FC4D06-C471-42D6-9593-7A340C374DDB}" type="presOf" srcId="{352EF4B7-A8FF-4661-88AC-63DB9DCB040A}" destId="{596C022B-EDBA-4865-8FB6-95B273AB3FB9}" srcOrd="0" destOrd="0" presId="urn:microsoft.com/office/officeart/2005/8/layout/vList2"/>
    <dgm:cxn modelId="{C2BC8607-15C7-4634-9DEC-A45BC063948A}" srcId="{D34BAC1B-67B0-4D9D-B9BD-DE05AC006D38}" destId="{352EF4B7-A8FF-4661-88AC-63DB9DCB040A}" srcOrd="0" destOrd="0" parTransId="{91493FA2-3C64-4D6B-A229-9F07CD08BC69}" sibTransId="{79E2259E-910D-4621-929B-05D2EF89E5F5}"/>
    <dgm:cxn modelId="{8902540A-0CEF-4A01-AB16-B31D6F799D9B}" srcId="{D34BAC1B-67B0-4D9D-B9BD-DE05AC006D38}" destId="{8881A575-9587-47E3-ACA1-D3B72DF920C7}" srcOrd="4" destOrd="0" parTransId="{E7108175-8FDB-4656-B57F-9FBF2D8F17F4}" sibTransId="{3F67659B-C31C-41BB-8597-A84AA60FA95A}"/>
    <dgm:cxn modelId="{F94DD30C-B03B-45A0-A086-A5434ED5D6DC}" type="presOf" srcId="{3EA37841-E28B-424E-9E48-6467B7D54B3E}" destId="{CA888683-8D19-433B-B464-148A97A1A3B1}" srcOrd="0" destOrd="0" presId="urn:microsoft.com/office/officeart/2005/8/layout/vList2"/>
    <dgm:cxn modelId="{87512F21-158E-47A4-8343-E48C8D940B57}" type="presOf" srcId="{7D446C94-8E1D-4AF9-8A48-D7A3BC13530B}" destId="{5A68A53A-FA39-4A02-AAF8-93F8F4BFA8BF}" srcOrd="0" destOrd="0" presId="urn:microsoft.com/office/officeart/2005/8/layout/vList2"/>
    <dgm:cxn modelId="{AADD3B22-A355-4945-B3BD-F4C10EC89DA1}" srcId="{D34BAC1B-67B0-4D9D-B9BD-DE05AC006D38}" destId="{0A50FBA4-02F7-426C-A568-01A60D512C10}" srcOrd="6" destOrd="0" parTransId="{2CAE29FE-6883-4E8D-84EC-D707C43EFB30}" sibTransId="{C26E05AF-8534-4E3E-A4AA-D02DC57A1C90}"/>
    <dgm:cxn modelId="{C2B71727-E94B-447E-A38F-7FAF621CD014}" srcId="{D34BAC1B-67B0-4D9D-B9BD-DE05AC006D38}" destId="{C8ACFB6F-AADF-47BB-BF5C-E492DBB669B3}" srcOrd="5" destOrd="0" parTransId="{D0C19348-1B13-4021-AF04-BD71AE0D7C14}" sibTransId="{9418E49F-4F89-4211-9F0E-A8AA6E24B00D}"/>
    <dgm:cxn modelId="{64067A34-EB75-4B54-B691-3D5C88732CF6}" srcId="{D34BAC1B-67B0-4D9D-B9BD-DE05AC006D38}" destId="{3EA37841-E28B-424E-9E48-6467B7D54B3E}" srcOrd="3" destOrd="0" parTransId="{301EC004-6F4C-412E-9B42-B2790397475E}" sibTransId="{4D260EA3-3FBC-4B5B-AF7C-A242937C5092}"/>
    <dgm:cxn modelId="{0AA5CA5D-1149-4C05-A2C0-C053018FC5F1}" srcId="{D34BAC1B-67B0-4D9D-B9BD-DE05AC006D38}" destId="{E53A810C-3767-4979-96A9-FFF86EDDB4D1}" srcOrd="7" destOrd="0" parTransId="{ABD11EF6-060F-40EE-810E-6785375DA923}" sibTransId="{23DF9698-DAB8-40E4-A6E4-7DFD82FF7B1B}"/>
    <dgm:cxn modelId="{191A9E63-1453-4249-850A-1F70C7B7A84C}" type="presOf" srcId="{C8ACFB6F-AADF-47BB-BF5C-E492DBB669B3}" destId="{896EC333-D984-4F69-BD9A-54E58952285E}" srcOrd="0" destOrd="0" presId="urn:microsoft.com/office/officeart/2005/8/layout/vList2"/>
    <dgm:cxn modelId="{C1C5DA8E-BD4E-46DC-8A93-D457F4D87846}" type="presOf" srcId="{8881A575-9587-47E3-ACA1-D3B72DF920C7}" destId="{6140B4A6-ED9F-4B05-BA0A-22D340E96452}" srcOrd="0" destOrd="0" presId="urn:microsoft.com/office/officeart/2005/8/layout/vList2"/>
    <dgm:cxn modelId="{95217392-4509-4B13-A3EF-16066036C6F8}" type="presOf" srcId="{0A50FBA4-02F7-426C-A568-01A60D512C10}" destId="{C806AA61-2200-4463-A144-FEA258E26890}" srcOrd="0" destOrd="0" presId="urn:microsoft.com/office/officeart/2005/8/layout/vList2"/>
    <dgm:cxn modelId="{0F2F319D-C19E-46A7-95E9-AA4812B9EF44}" type="presOf" srcId="{4BF98D0E-6B1E-42B1-8393-B57E6AA5D362}" destId="{616D7936-F512-4674-AE6E-350EFC1BEBAC}" srcOrd="0" destOrd="0" presId="urn:microsoft.com/office/officeart/2005/8/layout/vList2"/>
    <dgm:cxn modelId="{AEEF5EA2-F245-4657-8310-15E0CC5DF583}" type="presOf" srcId="{D34BAC1B-67B0-4D9D-B9BD-DE05AC006D38}" destId="{78D78558-DB74-4FB3-AA98-F985BA86BB74}" srcOrd="0" destOrd="0" presId="urn:microsoft.com/office/officeart/2005/8/layout/vList2"/>
    <dgm:cxn modelId="{6191ABA8-5511-4FAC-BB19-1B3CAFB1EDBA}" srcId="{D34BAC1B-67B0-4D9D-B9BD-DE05AC006D38}" destId="{4BF98D0E-6B1E-42B1-8393-B57E6AA5D362}" srcOrd="2" destOrd="0" parTransId="{5E215B45-2E1A-47F5-916B-0715D20082F4}" sibTransId="{DB260027-E140-4BDD-9392-0CDFBEB302CF}"/>
    <dgm:cxn modelId="{92978FE5-17DF-4E9A-A897-C170F3B9A7D6}" type="presOf" srcId="{E53A810C-3767-4979-96A9-FFF86EDDB4D1}" destId="{D42928C6-E11D-4E87-A01A-ECAC3458DEB0}" srcOrd="0" destOrd="0" presId="urn:microsoft.com/office/officeart/2005/8/layout/vList2"/>
    <dgm:cxn modelId="{BB34ACEE-C8E7-4E31-BEE1-3E114EE40F7F}" srcId="{D34BAC1B-67B0-4D9D-B9BD-DE05AC006D38}" destId="{7D446C94-8E1D-4AF9-8A48-D7A3BC13530B}" srcOrd="1" destOrd="0" parTransId="{322AD437-F405-4D64-BE4F-F18F867047A5}" sibTransId="{F27B02F4-4E38-443D-A6E4-025D1AA1F094}"/>
    <dgm:cxn modelId="{E957CBA6-E029-414D-96F7-0B013DCE316B}" type="presParOf" srcId="{78D78558-DB74-4FB3-AA98-F985BA86BB74}" destId="{596C022B-EDBA-4865-8FB6-95B273AB3FB9}" srcOrd="0" destOrd="0" presId="urn:microsoft.com/office/officeart/2005/8/layout/vList2"/>
    <dgm:cxn modelId="{51949BD2-0862-4B4C-95CD-97D6E9C37682}" type="presParOf" srcId="{78D78558-DB74-4FB3-AA98-F985BA86BB74}" destId="{5B82583D-2719-427C-B239-50D95ED5BDF1}" srcOrd="1" destOrd="0" presId="urn:microsoft.com/office/officeart/2005/8/layout/vList2"/>
    <dgm:cxn modelId="{14B5F961-1C53-4B8B-9A45-339D511BA04E}" type="presParOf" srcId="{78D78558-DB74-4FB3-AA98-F985BA86BB74}" destId="{5A68A53A-FA39-4A02-AAF8-93F8F4BFA8BF}" srcOrd="2" destOrd="0" presId="urn:microsoft.com/office/officeart/2005/8/layout/vList2"/>
    <dgm:cxn modelId="{599DD360-063C-48FF-8E8F-8B793557C114}" type="presParOf" srcId="{78D78558-DB74-4FB3-AA98-F985BA86BB74}" destId="{52C00EAA-72D9-49D0-86A2-606A6530BE9D}" srcOrd="3" destOrd="0" presId="urn:microsoft.com/office/officeart/2005/8/layout/vList2"/>
    <dgm:cxn modelId="{A750C02C-2071-4A43-AB6B-F309F7EB0CAB}" type="presParOf" srcId="{78D78558-DB74-4FB3-AA98-F985BA86BB74}" destId="{616D7936-F512-4674-AE6E-350EFC1BEBAC}" srcOrd="4" destOrd="0" presId="urn:microsoft.com/office/officeart/2005/8/layout/vList2"/>
    <dgm:cxn modelId="{7B5FD79D-E944-4E0E-B8AF-A475F7809B18}" type="presParOf" srcId="{78D78558-DB74-4FB3-AA98-F985BA86BB74}" destId="{273F7E4D-9C87-4419-AFF1-36C8E75442A4}" srcOrd="5" destOrd="0" presId="urn:microsoft.com/office/officeart/2005/8/layout/vList2"/>
    <dgm:cxn modelId="{33CC63D8-B261-49B4-BD61-03B83BB71BF3}" type="presParOf" srcId="{78D78558-DB74-4FB3-AA98-F985BA86BB74}" destId="{CA888683-8D19-433B-B464-148A97A1A3B1}" srcOrd="6" destOrd="0" presId="urn:microsoft.com/office/officeart/2005/8/layout/vList2"/>
    <dgm:cxn modelId="{7A89FFBF-EF62-4F16-8DFA-1DF9096D0525}" type="presParOf" srcId="{78D78558-DB74-4FB3-AA98-F985BA86BB74}" destId="{3B4350C5-8761-458D-B236-93A8B19FEE96}" srcOrd="7" destOrd="0" presId="urn:microsoft.com/office/officeart/2005/8/layout/vList2"/>
    <dgm:cxn modelId="{D1959E5E-BBA9-4229-8880-C61AC00F0C1D}" type="presParOf" srcId="{78D78558-DB74-4FB3-AA98-F985BA86BB74}" destId="{6140B4A6-ED9F-4B05-BA0A-22D340E96452}" srcOrd="8" destOrd="0" presId="urn:microsoft.com/office/officeart/2005/8/layout/vList2"/>
    <dgm:cxn modelId="{CA5E1BB5-E92C-439B-B4B6-1E0065ADAFD9}" type="presParOf" srcId="{78D78558-DB74-4FB3-AA98-F985BA86BB74}" destId="{603A8841-3FCB-4E13-9659-353F83B5563E}" srcOrd="9" destOrd="0" presId="urn:microsoft.com/office/officeart/2005/8/layout/vList2"/>
    <dgm:cxn modelId="{C22116F3-F0F3-4F4E-A1E9-403C19CC8E5A}" type="presParOf" srcId="{78D78558-DB74-4FB3-AA98-F985BA86BB74}" destId="{896EC333-D984-4F69-BD9A-54E58952285E}" srcOrd="10" destOrd="0" presId="urn:microsoft.com/office/officeart/2005/8/layout/vList2"/>
    <dgm:cxn modelId="{4FB29492-4FD1-4F6C-80B5-DB2D68211EF5}" type="presParOf" srcId="{78D78558-DB74-4FB3-AA98-F985BA86BB74}" destId="{B17B1894-909D-4915-806D-2AA370A8C55C}" srcOrd="11" destOrd="0" presId="urn:microsoft.com/office/officeart/2005/8/layout/vList2"/>
    <dgm:cxn modelId="{632068B2-2CA3-4E22-8C3D-D153440C5CB1}" type="presParOf" srcId="{78D78558-DB74-4FB3-AA98-F985BA86BB74}" destId="{C806AA61-2200-4463-A144-FEA258E26890}" srcOrd="12" destOrd="0" presId="urn:microsoft.com/office/officeart/2005/8/layout/vList2"/>
    <dgm:cxn modelId="{3B48C5BA-87A8-4E84-9BD2-2AC1D18E2238}" type="presParOf" srcId="{78D78558-DB74-4FB3-AA98-F985BA86BB74}" destId="{A5B9681F-65E0-49EE-BAB0-0F098BCC4664}" srcOrd="13" destOrd="0" presId="urn:microsoft.com/office/officeart/2005/8/layout/vList2"/>
    <dgm:cxn modelId="{B15E2C12-D361-49A6-9F6A-50025BB06D57}" type="presParOf" srcId="{78D78558-DB74-4FB3-AA98-F985BA86BB74}" destId="{D42928C6-E11D-4E87-A01A-ECAC3458DEB0}"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CE61D0-2EED-420B-87B9-7CF106B5D1B7}">
      <dsp:nvSpPr>
        <dsp:cNvPr id="0" name=""/>
        <dsp:cNvSpPr/>
      </dsp:nvSpPr>
      <dsp:spPr>
        <a:xfrm>
          <a:off x="371795" y="1348"/>
          <a:ext cx="1322952" cy="793771"/>
        </a:xfrm>
        <a:prstGeom prst="rect">
          <a:avLst/>
        </a:prstGeom>
        <a:solidFill>
          <a:schemeClr val="accent1">
            <a:shade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Village of Bath</a:t>
          </a:r>
        </a:p>
      </dsp:txBody>
      <dsp:txXfrm>
        <a:off x="371795" y="1348"/>
        <a:ext cx="1322952" cy="793771"/>
      </dsp:txXfrm>
    </dsp:sp>
    <dsp:sp modelId="{7FB29C37-5F8E-46C4-80AF-2DB122864946}">
      <dsp:nvSpPr>
        <dsp:cNvPr id="0" name=""/>
        <dsp:cNvSpPr/>
      </dsp:nvSpPr>
      <dsp:spPr>
        <a:xfrm>
          <a:off x="1827043" y="1348"/>
          <a:ext cx="1322952" cy="793771"/>
        </a:xfrm>
        <a:prstGeom prst="rect">
          <a:avLst/>
        </a:prstGeom>
        <a:solidFill>
          <a:schemeClr val="accent1">
            <a:shade val="50000"/>
            <a:hueOff val="59994"/>
            <a:satOff val="-5041"/>
            <a:lumOff val="470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Bath Electric, Gas &amp; Water</a:t>
          </a:r>
        </a:p>
      </dsp:txBody>
      <dsp:txXfrm>
        <a:off x="1827043" y="1348"/>
        <a:ext cx="1322952" cy="793771"/>
      </dsp:txXfrm>
    </dsp:sp>
    <dsp:sp modelId="{72DDA8BD-DE3A-47B7-9234-832FAFD2A45C}">
      <dsp:nvSpPr>
        <dsp:cNvPr id="0" name=""/>
        <dsp:cNvSpPr/>
      </dsp:nvSpPr>
      <dsp:spPr>
        <a:xfrm>
          <a:off x="3282290" y="1348"/>
          <a:ext cx="1322952" cy="793771"/>
        </a:xfrm>
        <a:prstGeom prst="rect">
          <a:avLst/>
        </a:prstGeom>
        <a:solidFill>
          <a:schemeClr val="accent1">
            <a:shade val="50000"/>
            <a:hueOff val="119989"/>
            <a:satOff val="-10083"/>
            <a:lumOff val="941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Town of Brighton</a:t>
          </a:r>
        </a:p>
      </dsp:txBody>
      <dsp:txXfrm>
        <a:off x="3282290" y="1348"/>
        <a:ext cx="1322952" cy="793771"/>
      </dsp:txXfrm>
    </dsp:sp>
    <dsp:sp modelId="{2B6A50EB-C114-45FC-8AD6-18E716A2D8D9}">
      <dsp:nvSpPr>
        <dsp:cNvPr id="0" name=""/>
        <dsp:cNvSpPr/>
      </dsp:nvSpPr>
      <dsp:spPr>
        <a:xfrm>
          <a:off x="4737538" y="1348"/>
          <a:ext cx="1322952" cy="793771"/>
        </a:xfrm>
        <a:prstGeom prst="rect">
          <a:avLst/>
        </a:prstGeom>
        <a:solidFill>
          <a:schemeClr val="accent1">
            <a:shade val="50000"/>
            <a:hueOff val="179983"/>
            <a:satOff val="-15124"/>
            <a:lumOff val="14127"/>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Town of Chili</a:t>
          </a:r>
        </a:p>
      </dsp:txBody>
      <dsp:txXfrm>
        <a:off x="4737538" y="1348"/>
        <a:ext cx="1322952" cy="793771"/>
      </dsp:txXfrm>
    </dsp:sp>
    <dsp:sp modelId="{2B6CA67B-2C0F-415D-B3EA-8A5ADC720E19}">
      <dsp:nvSpPr>
        <dsp:cNvPr id="0" name=""/>
        <dsp:cNvSpPr/>
      </dsp:nvSpPr>
      <dsp:spPr>
        <a:xfrm>
          <a:off x="6192786" y="1348"/>
          <a:ext cx="1322952" cy="793771"/>
        </a:xfrm>
        <a:prstGeom prst="rect">
          <a:avLst/>
        </a:prstGeom>
        <a:solidFill>
          <a:schemeClr val="accent1">
            <a:shade val="50000"/>
            <a:hueOff val="239977"/>
            <a:satOff val="-20165"/>
            <a:lumOff val="1883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Village of East Rochester</a:t>
          </a:r>
        </a:p>
      </dsp:txBody>
      <dsp:txXfrm>
        <a:off x="6192786" y="1348"/>
        <a:ext cx="1322952" cy="793771"/>
      </dsp:txXfrm>
    </dsp:sp>
    <dsp:sp modelId="{1072BA71-F606-4A8B-9F34-AAEB014C7A45}">
      <dsp:nvSpPr>
        <dsp:cNvPr id="0" name=""/>
        <dsp:cNvSpPr/>
      </dsp:nvSpPr>
      <dsp:spPr>
        <a:xfrm>
          <a:off x="7648034" y="1348"/>
          <a:ext cx="1322952" cy="793771"/>
        </a:xfrm>
        <a:prstGeom prst="rect">
          <a:avLst/>
        </a:prstGeom>
        <a:solidFill>
          <a:schemeClr val="accent1">
            <a:shade val="50000"/>
            <a:hueOff val="299971"/>
            <a:satOff val="-25206"/>
            <a:lumOff val="2354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Village of Fairport</a:t>
          </a:r>
        </a:p>
      </dsp:txBody>
      <dsp:txXfrm>
        <a:off x="7648034" y="1348"/>
        <a:ext cx="1322952" cy="793771"/>
      </dsp:txXfrm>
    </dsp:sp>
    <dsp:sp modelId="{F92204BC-24CA-4B3D-B595-AD0D6F9FA8A2}">
      <dsp:nvSpPr>
        <dsp:cNvPr id="0" name=""/>
        <dsp:cNvSpPr/>
      </dsp:nvSpPr>
      <dsp:spPr>
        <a:xfrm>
          <a:off x="371795" y="927414"/>
          <a:ext cx="1322952" cy="793771"/>
        </a:xfrm>
        <a:prstGeom prst="rect">
          <a:avLst/>
        </a:prstGeom>
        <a:solidFill>
          <a:schemeClr val="accent1">
            <a:shade val="50000"/>
            <a:hueOff val="359966"/>
            <a:satOff val="-30248"/>
            <a:lumOff val="2825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baseline="0"/>
            <a:t>Town of Farmington</a:t>
          </a:r>
          <a:endParaRPr lang="en-US" sz="1500" kern="1200"/>
        </a:p>
      </dsp:txBody>
      <dsp:txXfrm>
        <a:off x="371795" y="927414"/>
        <a:ext cx="1322952" cy="793771"/>
      </dsp:txXfrm>
    </dsp:sp>
    <dsp:sp modelId="{0DE001BD-3C0F-428C-A604-D77C7CA291FC}">
      <dsp:nvSpPr>
        <dsp:cNvPr id="0" name=""/>
        <dsp:cNvSpPr/>
      </dsp:nvSpPr>
      <dsp:spPr>
        <a:xfrm>
          <a:off x="1827043" y="927414"/>
          <a:ext cx="1322952" cy="793771"/>
        </a:xfrm>
        <a:prstGeom prst="rect">
          <a:avLst/>
        </a:prstGeom>
        <a:solidFill>
          <a:schemeClr val="accent1">
            <a:shade val="50000"/>
            <a:hueOff val="419960"/>
            <a:satOff val="-35289"/>
            <a:lumOff val="3296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City of Geneva</a:t>
          </a:r>
        </a:p>
      </dsp:txBody>
      <dsp:txXfrm>
        <a:off x="1827043" y="927414"/>
        <a:ext cx="1322952" cy="793771"/>
      </dsp:txXfrm>
    </dsp:sp>
    <dsp:sp modelId="{FCF98539-BEBA-426A-8B02-94E0406B5699}">
      <dsp:nvSpPr>
        <dsp:cNvPr id="0" name=""/>
        <dsp:cNvSpPr/>
      </dsp:nvSpPr>
      <dsp:spPr>
        <a:xfrm>
          <a:off x="3282290" y="927414"/>
          <a:ext cx="1322952" cy="793771"/>
        </a:xfrm>
        <a:prstGeom prst="rect">
          <a:avLst/>
        </a:prstGeom>
        <a:solidFill>
          <a:schemeClr val="accent1">
            <a:shade val="50000"/>
            <a:hueOff val="479954"/>
            <a:satOff val="-40330"/>
            <a:lumOff val="3767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City of Glens Falls</a:t>
          </a:r>
        </a:p>
      </dsp:txBody>
      <dsp:txXfrm>
        <a:off x="3282290" y="927414"/>
        <a:ext cx="1322952" cy="793771"/>
      </dsp:txXfrm>
    </dsp:sp>
    <dsp:sp modelId="{B9AD19FC-D774-4AC5-8D83-3784E23F73F7}">
      <dsp:nvSpPr>
        <dsp:cNvPr id="0" name=""/>
        <dsp:cNvSpPr/>
      </dsp:nvSpPr>
      <dsp:spPr>
        <a:xfrm>
          <a:off x="4737538" y="927414"/>
          <a:ext cx="1322952" cy="793771"/>
        </a:xfrm>
        <a:prstGeom prst="rect">
          <a:avLst/>
        </a:prstGeom>
        <a:solidFill>
          <a:schemeClr val="accent1">
            <a:shade val="50000"/>
            <a:hueOff val="539948"/>
            <a:satOff val="-45371"/>
            <a:lumOff val="4238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Town of Greece</a:t>
          </a:r>
        </a:p>
      </dsp:txBody>
      <dsp:txXfrm>
        <a:off x="4737538" y="927414"/>
        <a:ext cx="1322952" cy="793771"/>
      </dsp:txXfrm>
    </dsp:sp>
    <dsp:sp modelId="{5430AE7F-F9D2-49DE-875E-05D4D19032BA}">
      <dsp:nvSpPr>
        <dsp:cNvPr id="0" name=""/>
        <dsp:cNvSpPr/>
      </dsp:nvSpPr>
      <dsp:spPr>
        <a:xfrm>
          <a:off x="6192786" y="927414"/>
          <a:ext cx="1322952" cy="793771"/>
        </a:xfrm>
        <a:prstGeom prst="rect">
          <a:avLst/>
        </a:prstGeom>
        <a:solidFill>
          <a:schemeClr val="accent1">
            <a:shade val="50000"/>
            <a:hueOff val="599943"/>
            <a:satOff val="-50413"/>
            <a:lumOff val="4709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Town of Irondequoit</a:t>
          </a:r>
        </a:p>
      </dsp:txBody>
      <dsp:txXfrm>
        <a:off x="6192786" y="927414"/>
        <a:ext cx="1322952" cy="793771"/>
      </dsp:txXfrm>
    </dsp:sp>
    <dsp:sp modelId="{124599E0-1BD6-4EB1-8C4E-E7570337AAB6}">
      <dsp:nvSpPr>
        <dsp:cNvPr id="0" name=""/>
        <dsp:cNvSpPr/>
      </dsp:nvSpPr>
      <dsp:spPr>
        <a:xfrm>
          <a:off x="7648034" y="927414"/>
          <a:ext cx="1322952" cy="793771"/>
        </a:xfrm>
        <a:prstGeom prst="rect">
          <a:avLst/>
        </a:prstGeom>
        <a:solidFill>
          <a:schemeClr val="accent1">
            <a:shade val="50000"/>
            <a:hueOff val="659937"/>
            <a:satOff val="-55454"/>
            <a:lumOff val="5179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Monroe County Water Authority</a:t>
          </a:r>
        </a:p>
      </dsp:txBody>
      <dsp:txXfrm>
        <a:off x="7648034" y="927414"/>
        <a:ext cx="1322952" cy="793771"/>
      </dsp:txXfrm>
    </dsp:sp>
    <dsp:sp modelId="{1BF8F108-325D-49E3-9401-6290F5E8E97E}">
      <dsp:nvSpPr>
        <dsp:cNvPr id="0" name=""/>
        <dsp:cNvSpPr/>
      </dsp:nvSpPr>
      <dsp:spPr>
        <a:xfrm>
          <a:off x="371795" y="1853481"/>
          <a:ext cx="1322952" cy="793771"/>
        </a:xfrm>
        <a:prstGeom prst="rect">
          <a:avLst/>
        </a:prstGeom>
        <a:solidFill>
          <a:schemeClr val="accent1">
            <a:shade val="50000"/>
            <a:hueOff val="599943"/>
            <a:satOff val="-50413"/>
            <a:lumOff val="4709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Town of Ogden</a:t>
          </a:r>
        </a:p>
      </dsp:txBody>
      <dsp:txXfrm>
        <a:off x="371795" y="1853481"/>
        <a:ext cx="1322952" cy="793771"/>
      </dsp:txXfrm>
    </dsp:sp>
    <dsp:sp modelId="{9886130C-0FCC-46B3-BEDB-01FD7034F2C3}">
      <dsp:nvSpPr>
        <dsp:cNvPr id="0" name=""/>
        <dsp:cNvSpPr/>
      </dsp:nvSpPr>
      <dsp:spPr>
        <a:xfrm>
          <a:off x="1827043" y="1853481"/>
          <a:ext cx="1322952" cy="793771"/>
        </a:xfrm>
        <a:prstGeom prst="rect">
          <a:avLst/>
        </a:prstGeom>
        <a:solidFill>
          <a:schemeClr val="accent1">
            <a:shade val="50000"/>
            <a:hueOff val="539948"/>
            <a:satOff val="-45371"/>
            <a:lumOff val="4238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Town of Penfield</a:t>
          </a:r>
        </a:p>
      </dsp:txBody>
      <dsp:txXfrm>
        <a:off x="1827043" y="1853481"/>
        <a:ext cx="1322952" cy="793771"/>
      </dsp:txXfrm>
    </dsp:sp>
    <dsp:sp modelId="{438CE282-E1B6-450D-9BD3-8670235FD15A}">
      <dsp:nvSpPr>
        <dsp:cNvPr id="0" name=""/>
        <dsp:cNvSpPr/>
      </dsp:nvSpPr>
      <dsp:spPr>
        <a:xfrm>
          <a:off x="3282290" y="1853481"/>
          <a:ext cx="1322952" cy="793771"/>
        </a:xfrm>
        <a:prstGeom prst="rect">
          <a:avLst/>
        </a:prstGeom>
        <a:solidFill>
          <a:schemeClr val="accent1">
            <a:shade val="50000"/>
            <a:hueOff val="479954"/>
            <a:satOff val="-40330"/>
            <a:lumOff val="3767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Town of Perinton</a:t>
          </a:r>
        </a:p>
      </dsp:txBody>
      <dsp:txXfrm>
        <a:off x="3282290" y="1853481"/>
        <a:ext cx="1322952" cy="793771"/>
      </dsp:txXfrm>
    </dsp:sp>
    <dsp:sp modelId="{33B84CF3-7EF1-47EB-AAD9-89EC92148F43}">
      <dsp:nvSpPr>
        <dsp:cNvPr id="0" name=""/>
        <dsp:cNvSpPr/>
      </dsp:nvSpPr>
      <dsp:spPr>
        <a:xfrm>
          <a:off x="4737538" y="1853481"/>
          <a:ext cx="1322952" cy="793771"/>
        </a:xfrm>
        <a:prstGeom prst="rect">
          <a:avLst/>
        </a:prstGeom>
        <a:solidFill>
          <a:schemeClr val="accent1">
            <a:shade val="50000"/>
            <a:hueOff val="419960"/>
            <a:satOff val="-35289"/>
            <a:lumOff val="3296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Town of Pittsford</a:t>
          </a:r>
        </a:p>
      </dsp:txBody>
      <dsp:txXfrm>
        <a:off x="4737538" y="1853481"/>
        <a:ext cx="1322952" cy="793771"/>
      </dsp:txXfrm>
    </dsp:sp>
    <dsp:sp modelId="{3DD860AD-D9B7-4A7D-85B5-2595890A85BD}">
      <dsp:nvSpPr>
        <dsp:cNvPr id="0" name=""/>
        <dsp:cNvSpPr/>
      </dsp:nvSpPr>
      <dsp:spPr>
        <a:xfrm>
          <a:off x="6192786" y="1853481"/>
          <a:ext cx="1322952" cy="793771"/>
        </a:xfrm>
        <a:prstGeom prst="rect">
          <a:avLst/>
        </a:prstGeom>
        <a:solidFill>
          <a:schemeClr val="accent1">
            <a:shade val="50000"/>
            <a:hueOff val="359966"/>
            <a:satOff val="-30248"/>
            <a:lumOff val="2825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baseline="0"/>
            <a:t>Rochester Housing Authority</a:t>
          </a:r>
          <a:endParaRPr lang="en-US" sz="1500" kern="1200"/>
        </a:p>
      </dsp:txBody>
      <dsp:txXfrm>
        <a:off x="6192786" y="1853481"/>
        <a:ext cx="1322952" cy="793771"/>
      </dsp:txXfrm>
    </dsp:sp>
    <dsp:sp modelId="{AF3FD52F-214E-4746-A380-2F63304A03B1}">
      <dsp:nvSpPr>
        <dsp:cNvPr id="0" name=""/>
        <dsp:cNvSpPr/>
      </dsp:nvSpPr>
      <dsp:spPr>
        <a:xfrm>
          <a:off x="7648034" y="1853481"/>
          <a:ext cx="1322952" cy="793771"/>
        </a:xfrm>
        <a:prstGeom prst="rect">
          <a:avLst/>
        </a:prstGeom>
        <a:solidFill>
          <a:schemeClr val="accent1">
            <a:shade val="50000"/>
            <a:hueOff val="299971"/>
            <a:satOff val="-25206"/>
            <a:lumOff val="2354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Town of Rush</a:t>
          </a:r>
        </a:p>
      </dsp:txBody>
      <dsp:txXfrm>
        <a:off x="7648034" y="1853481"/>
        <a:ext cx="1322952" cy="793771"/>
      </dsp:txXfrm>
    </dsp:sp>
    <dsp:sp modelId="{BFEC6557-E478-44DD-9098-00802883CC3E}">
      <dsp:nvSpPr>
        <dsp:cNvPr id="0" name=""/>
        <dsp:cNvSpPr/>
      </dsp:nvSpPr>
      <dsp:spPr>
        <a:xfrm>
          <a:off x="1827043" y="2779548"/>
          <a:ext cx="1322952" cy="793771"/>
        </a:xfrm>
        <a:prstGeom prst="rect">
          <a:avLst/>
        </a:prstGeom>
        <a:solidFill>
          <a:schemeClr val="accent1">
            <a:shade val="50000"/>
            <a:hueOff val="239977"/>
            <a:satOff val="-20165"/>
            <a:lumOff val="1883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Town of Torrey</a:t>
          </a:r>
        </a:p>
      </dsp:txBody>
      <dsp:txXfrm>
        <a:off x="1827043" y="2779548"/>
        <a:ext cx="1322952" cy="793771"/>
      </dsp:txXfrm>
    </dsp:sp>
    <dsp:sp modelId="{D1959A4A-3291-453C-80DF-1250E755CE0E}">
      <dsp:nvSpPr>
        <dsp:cNvPr id="0" name=""/>
        <dsp:cNvSpPr/>
      </dsp:nvSpPr>
      <dsp:spPr>
        <a:xfrm>
          <a:off x="3282290" y="2779548"/>
          <a:ext cx="1322952" cy="793771"/>
        </a:xfrm>
        <a:prstGeom prst="rect">
          <a:avLst/>
        </a:prstGeom>
        <a:solidFill>
          <a:schemeClr val="accent1">
            <a:shade val="50000"/>
            <a:hueOff val="179983"/>
            <a:satOff val="-15124"/>
            <a:lumOff val="14127"/>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Town of Victor</a:t>
          </a:r>
        </a:p>
      </dsp:txBody>
      <dsp:txXfrm>
        <a:off x="3282290" y="2779548"/>
        <a:ext cx="1322952" cy="793771"/>
      </dsp:txXfrm>
    </dsp:sp>
    <dsp:sp modelId="{A44FE473-88FB-4AD8-8FC0-649B1252B4FF}">
      <dsp:nvSpPr>
        <dsp:cNvPr id="0" name=""/>
        <dsp:cNvSpPr/>
      </dsp:nvSpPr>
      <dsp:spPr>
        <a:xfrm>
          <a:off x="4737538" y="2779548"/>
          <a:ext cx="1322952" cy="793771"/>
        </a:xfrm>
        <a:prstGeom prst="rect">
          <a:avLst/>
        </a:prstGeom>
        <a:solidFill>
          <a:schemeClr val="accent1">
            <a:shade val="50000"/>
            <a:hueOff val="119989"/>
            <a:satOff val="-10083"/>
            <a:lumOff val="941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Town of Webster </a:t>
          </a:r>
        </a:p>
      </dsp:txBody>
      <dsp:txXfrm>
        <a:off x="4737538" y="2779548"/>
        <a:ext cx="1322952" cy="793771"/>
      </dsp:txXfrm>
    </dsp:sp>
    <dsp:sp modelId="{82B8EE04-E030-456B-A68C-A35799453745}">
      <dsp:nvSpPr>
        <dsp:cNvPr id="0" name=""/>
        <dsp:cNvSpPr/>
      </dsp:nvSpPr>
      <dsp:spPr>
        <a:xfrm>
          <a:off x="6192786" y="2779548"/>
          <a:ext cx="1322952" cy="793771"/>
        </a:xfrm>
        <a:prstGeom prst="rect">
          <a:avLst/>
        </a:prstGeom>
        <a:solidFill>
          <a:schemeClr val="accent1">
            <a:shade val="50000"/>
            <a:hueOff val="59994"/>
            <a:satOff val="-5041"/>
            <a:lumOff val="470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Brighton Fire District</a:t>
          </a:r>
          <a:endParaRPr lang="en-US" sz="1500" kern="1200" dirty="0"/>
        </a:p>
      </dsp:txBody>
      <dsp:txXfrm>
        <a:off x="6192786" y="2779548"/>
        <a:ext cx="1322952" cy="7937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CE61D0-2EED-420B-87B9-7CF106B5D1B7}">
      <dsp:nvSpPr>
        <dsp:cNvPr id="0" name=""/>
        <dsp:cNvSpPr/>
      </dsp:nvSpPr>
      <dsp:spPr>
        <a:xfrm>
          <a:off x="718199" y="2771"/>
          <a:ext cx="1450884" cy="870530"/>
        </a:xfrm>
        <a:prstGeom prst="rect">
          <a:avLst/>
        </a:prstGeom>
        <a:solidFill>
          <a:schemeClr val="accent1">
            <a:shade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Village of Bath</a:t>
          </a:r>
        </a:p>
      </dsp:txBody>
      <dsp:txXfrm>
        <a:off x="718199" y="2771"/>
        <a:ext cx="1450884" cy="870530"/>
      </dsp:txXfrm>
    </dsp:sp>
    <dsp:sp modelId="{7FB29C37-5F8E-46C4-80AF-2DB122864946}">
      <dsp:nvSpPr>
        <dsp:cNvPr id="0" name=""/>
        <dsp:cNvSpPr/>
      </dsp:nvSpPr>
      <dsp:spPr>
        <a:xfrm>
          <a:off x="2314172" y="2771"/>
          <a:ext cx="1450884" cy="870530"/>
        </a:xfrm>
        <a:prstGeom prst="rect">
          <a:avLst/>
        </a:prstGeom>
        <a:solidFill>
          <a:schemeClr val="accent1">
            <a:shade val="50000"/>
            <a:hueOff val="90337"/>
            <a:satOff val="-5387"/>
            <a:lumOff val="533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Bath Electric, Gas &amp; Water</a:t>
          </a:r>
        </a:p>
      </dsp:txBody>
      <dsp:txXfrm>
        <a:off x="2314172" y="2771"/>
        <a:ext cx="1450884" cy="870530"/>
      </dsp:txXfrm>
    </dsp:sp>
    <dsp:sp modelId="{72DDA8BD-DE3A-47B7-9234-832FAFD2A45C}">
      <dsp:nvSpPr>
        <dsp:cNvPr id="0" name=""/>
        <dsp:cNvSpPr/>
      </dsp:nvSpPr>
      <dsp:spPr>
        <a:xfrm>
          <a:off x="3910145" y="2771"/>
          <a:ext cx="1450884" cy="870530"/>
        </a:xfrm>
        <a:prstGeom prst="rect">
          <a:avLst/>
        </a:prstGeom>
        <a:solidFill>
          <a:schemeClr val="accent1">
            <a:shade val="50000"/>
            <a:hueOff val="180673"/>
            <a:satOff val="-10775"/>
            <a:lumOff val="106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Town of Brighton</a:t>
          </a:r>
        </a:p>
      </dsp:txBody>
      <dsp:txXfrm>
        <a:off x="3910145" y="2771"/>
        <a:ext cx="1450884" cy="870530"/>
      </dsp:txXfrm>
    </dsp:sp>
    <dsp:sp modelId="{2B6A50EB-C114-45FC-8AD6-18E716A2D8D9}">
      <dsp:nvSpPr>
        <dsp:cNvPr id="0" name=""/>
        <dsp:cNvSpPr/>
      </dsp:nvSpPr>
      <dsp:spPr>
        <a:xfrm>
          <a:off x="5506118" y="2771"/>
          <a:ext cx="1450884" cy="870530"/>
        </a:xfrm>
        <a:prstGeom prst="rect">
          <a:avLst/>
        </a:prstGeom>
        <a:solidFill>
          <a:schemeClr val="accent1">
            <a:shade val="50000"/>
            <a:hueOff val="271010"/>
            <a:satOff val="-16162"/>
            <a:lumOff val="15998"/>
            <a:alphaOff val="0"/>
          </a:schemeClr>
        </a:solidFill>
        <a:ln w="38100" cap="flat" cmpd="sng" algn="ctr">
          <a:solidFill>
            <a:srgbClr val="0D2748"/>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i="1" kern="1200"/>
            <a:t>Town of Chili</a:t>
          </a:r>
        </a:p>
      </dsp:txBody>
      <dsp:txXfrm>
        <a:off x="5506118" y="2771"/>
        <a:ext cx="1450884" cy="870530"/>
      </dsp:txXfrm>
    </dsp:sp>
    <dsp:sp modelId="{A4671CD5-FA2B-490E-BCF2-512B86151E19}">
      <dsp:nvSpPr>
        <dsp:cNvPr id="0" name=""/>
        <dsp:cNvSpPr/>
      </dsp:nvSpPr>
      <dsp:spPr>
        <a:xfrm>
          <a:off x="7102091" y="2771"/>
          <a:ext cx="1450884" cy="870530"/>
        </a:xfrm>
        <a:prstGeom prst="rect">
          <a:avLst/>
        </a:prstGeom>
        <a:solidFill>
          <a:schemeClr val="accent1">
            <a:shade val="50000"/>
            <a:hueOff val="361347"/>
            <a:satOff val="-21549"/>
            <a:lumOff val="2133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City of Canandaigua</a:t>
          </a:r>
        </a:p>
      </dsp:txBody>
      <dsp:txXfrm>
        <a:off x="7102091" y="2771"/>
        <a:ext cx="1450884" cy="870530"/>
      </dsp:txXfrm>
    </dsp:sp>
    <dsp:sp modelId="{2B6CA67B-2C0F-415D-B3EA-8A5ADC720E19}">
      <dsp:nvSpPr>
        <dsp:cNvPr id="0" name=""/>
        <dsp:cNvSpPr/>
      </dsp:nvSpPr>
      <dsp:spPr>
        <a:xfrm>
          <a:off x="718199" y="1018390"/>
          <a:ext cx="1450884" cy="870530"/>
        </a:xfrm>
        <a:prstGeom prst="rect">
          <a:avLst/>
        </a:prstGeom>
        <a:solidFill>
          <a:schemeClr val="accent1">
            <a:shade val="50000"/>
            <a:hueOff val="451683"/>
            <a:satOff val="-26936"/>
            <a:lumOff val="26663"/>
            <a:alphaOff val="0"/>
          </a:schemeClr>
        </a:solidFill>
        <a:ln w="38100" cap="flat" cmpd="sng" algn="ctr">
          <a:solidFill>
            <a:srgbClr val="0D2748"/>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i="1" kern="1200"/>
            <a:t>Village of East Rochester</a:t>
          </a:r>
        </a:p>
      </dsp:txBody>
      <dsp:txXfrm>
        <a:off x="718199" y="1018390"/>
        <a:ext cx="1450884" cy="870530"/>
      </dsp:txXfrm>
    </dsp:sp>
    <dsp:sp modelId="{1072BA71-F606-4A8B-9F34-AAEB014C7A45}">
      <dsp:nvSpPr>
        <dsp:cNvPr id="0" name=""/>
        <dsp:cNvSpPr/>
      </dsp:nvSpPr>
      <dsp:spPr>
        <a:xfrm>
          <a:off x="2314172" y="1018390"/>
          <a:ext cx="1450884" cy="870530"/>
        </a:xfrm>
        <a:prstGeom prst="rect">
          <a:avLst/>
        </a:prstGeom>
        <a:solidFill>
          <a:schemeClr val="accent1">
            <a:shade val="50000"/>
            <a:hueOff val="542020"/>
            <a:satOff val="-32324"/>
            <a:lumOff val="31996"/>
            <a:alphaOff val="0"/>
          </a:schemeClr>
        </a:solidFill>
        <a:ln w="38100" cap="flat" cmpd="sng" algn="ctr">
          <a:solidFill>
            <a:srgbClr val="0D2748"/>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i="1" kern="1200"/>
            <a:t>Village of Fairport</a:t>
          </a:r>
        </a:p>
      </dsp:txBody>
      <dsp:txXfrm>
        <a:off x="2314172" y="1018390"/>
        <a:ext cx="1450884" cy="870530"/>
      </dsp:txXfrm>
    </dsp:sp>
    <dsp:sp modelId="{FCF98539-BEBA-426A-8B02-94E0406B5699}">
      <dsp:nvSpPr>
        <dsp:cNvPr id="0" name=""/>
        <dsp:cNvSpPr/>
      </dsp:nvSpPr>
      <dsp:spPr>
        <a:xfrm>
          <a:off x="3910145" y="1018390"/>
          <a:ext cx="1450884" cy="870530"/>
        </a:xfrm>
        <a:prstGeom prst="rect">
          <a:avLst/>
        </a:prstGeom>
        <a:solidFill>
          <a:schemeClr val="accent1">
            <a:shade val="50000"/>
            <a:hueOff val="632356"/>
            <a:satOff val="-37711"/>
            <a:lumOff val="3732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Fairport Electric</a:t>
          </a:r>
        </a:p>
      </dsp:txBody>
      <dsp:txXfrm>
        <a:off x="3910145" y="1018390"/>
        <a:ext cx="1450884" cy="870530"/>
      </dsp:txXfrm>
    </dsp:sp>
    <dsp:sp modelId="{B9AD19FC-D774-4AC5-8D83-3784E23F73F7}">
      <dsp:nvSpPr>
        <dsp:cNvPr id="0" name=""/>
        <dsp:cNvSpPr/>
      </dsp:nvSpPr>
      <dsp:spPr>
        <a:xfrm>
          <a:off x="5506118" y="1018390"/>
          <a:ext cx="1450884" cy="870530"/>
        </a:xfrm>
        <a:prstGeom prst="rect">
          <a:avLst/>
        </a:prstGeom>
        <a:solidFill>
          <a:schemeClr val="accent1">
            <a:shade val="50000"/>
            <a:hueOff val="722693"/>
            <a:satOff val="-43098"/>
            <a:lumOff val="4266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Town of Greece</a:t>
          </a:r>
        </a:p>
      </dsp:txBody>
      <dsp:txXfrm>
        <a:off x="5506118" y="1018390"/>
        <a:ext cx="1450884" cy="870530"/>
      </dsp:txXfrm>
    </dsp:sp>
    <dsp:sp modelId="{5430AE7F-F9D2-49DE-875E-05D4D19032BA}">
      <dsp:nvSpPr>
        <dsp:cNvPr id="0" name=""/>
        <dsp:cNvSpPr/>
      </dsp:nvSpPr>
      <dsp:spPr>
        <a:xfrm>
          <a:off x="7102091" y="1018390"/>
          <a:ext cx="1450884" cy="870530"/>
        </a:xfrm>
        <a:prstGeom prst="rect">
          <a:avLst/>
        </a:prstGeom>
        <a:solidFill>
          <a:schemeClr val="accent1">
            <a:shade val="50000"/>
            <a:hueOff val="813030"/>
            <a:satOff val="-48485"/>
            <a:lumOff val="4799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Town of Irondequoit</a:t>
          </a:r>
        </a:p>
      </dsp:txBody>
      <dsp:txXfrm>
        <a:off x="7102091" y="1018390"/>
        <a:ext cx="1450884" cy="870530"/>
      </dsp:txXfrm>
    </dsp:sp>
    <dsp:sp modelId="{124599E0-1BD6-4EB1-8C4E-E7570337AAB6}">
      <dsp:nvSpPr>
        <dsp:cNvPr id="0" name=""/>
        <dsp:cNvSpPr/>
      </dsp:nvSpPr>
      <dsp:spPr>
        <a:xfrm>
          <a:off x="718199" y="2034009"/>
          <a:ext cx="1450884" cy="870530"/>
        </a:xfrm>
        <a:prstGeom prst="rect">
          <a:avLst/>
        </a:prstGeom>
        <a:solidFill>
          <a:schemeClr val="accent1">
            <a:shade val="50000"/>
            <a:hueOff val="813030"/>
            <a:satOff val="-48485"/>
            <a:lumOff val="4799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Monroe County Water Authority</a:t>
          </a:r>
        </a:p>
      </dsp:txBody>
      <dsp:txXfrm>
        <a:off x="718199" y="2034009"/>
        <a:ext cx="1450884" cy="870530"/>
      </dsp:txXfrm>
    </dsp:sp>
    <dsp:sp modelId="{1BF8F108-325D-49E3-9401-6290F5E8E97E}">
      <dsp:nvSpPr>
        <dsp:cNvPr id="0" name=""/>
        <dsp:cNvSpPr/>
      </dsp:nvSpPr>
      <dsp:spPr>
        <a:xfrm>
          <a:off x="2314172" y="2034009"/>
          <a:ext cx="1450884" cy="870530"/>
        </a:xfrm>
        <a:prstGeom prst="rect">
          <a:avLst/>
        </a:prstGeom>
        <a:solidFill>
          <a:schemeClr val="accent1">
            <a:shade val="50000"/>
            <a:hueOff val="722693"/>
            <a:satOff val="-43098"/>
            <a:lumOff val="4266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Town of Ogden</a:t>
          </a:r>
        </a:p>
      </dsp:txBody>
      <dsp:txXfrm>
        <a:off x="2314172" y="2034009"/>
        <a:ext cx="1450884" cy="870530"/>
      </dsp:txXfrm>
    </dsp:sp>
    <dsp:sp modelId="{9886130C-0FCC-46B3-BEDB-01FD7034F2C3}">
      <dsp:nvSpPr>
        <dsp:cNvPr id="0" name=""/>
        <dsp:cNvSpPr/>
      </dsp:nvSpPr>
      <dsp:spPr>
        <a:xfrm>
          <a:off x="3910145" y="2034009"/>
          <a:ext cx="1450884" cy="870530"/>
        </a:xfrm>
        <a:prstGeom prst="rect">
          <a:avLst/>
        </a:prstGeom>
        <a:solidFill>
          <a:schemeClr val="accent1">
            <a:shade val="50000"/>
            <a:hueOff val="632356"/>
            <a:satOff val="-37711"/>
            <a:lumOff val="37328"/>
            <a:alphaOff val="0"/>
          </a:schemeClr>
        </a:solidFill>
        <a:ln w="38100" cap="flat" cmpd="sng" algn="ctr">
          <a:solidFill>
            <a:srgbClr val="0D2748"/>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1" kern="1200"/>
            <a:t>Town of Penfield</a:t>
          </a:r>
        </a:p>
      </dsp:txBody>
      <dsp:txXfrm>
        <a:off x="3910145" y="2034009"/>
        <a:ext cx="1450884" cy="870530"/>
      </dsp:txXfrm>
    </dsp:sp>
    <dsp:sp modelId="{438CE282-E1B6-450D-9BD3-8670235FD15A}">
      <dsp:nvSpPr>
        <dsp:cNvPr id="0" name=""/>
        <dsp:cNvSpPr/>
      </dsp:nvSpPr>
      <dsp:spPr>
        <a:xfrm>
          <a:off x="5506118" y="2034009"/>
          <a:ext cx="1450884" cy="870530"/>
        </a:xfrm>
        <a:prstGeom prst="rect">
          <a:avLst/>
        </a:prstGeom>
        <a:solidFill>
          <a:schemeClr val="accent1">
            <a:shade val="50000"/>
            <a:hueOff val="542020"/>
            <a:satOff val="-32324"/>
            <a:lumOff val="31996"/>
            <a:alphaOff val="0"/>
          </a:schemeClr>
        </a:solidFill>
        <a:ln w="38100" cap="flat" cmpd="sng" algn="ctr">
          <a:solidFill>
            <a:srgbClr val="0D2748"/>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i="1" kern="1200"/>
            <a:t>Town of Perinton</a:t>
          </a:r>
        </a:p>
      </dsp:txBody>
      <dsp:txXfrm>
        <a:off x="5506118" y="2034009"/>
        <a:ext cx="1450884" cy="870530"/>
      </dsp:txXfrm>
    </dsp:sp>
    <dsp:sp modelId="{33B84CF3-7EF1-47EB-AAD9-89EC92148F43}">
      <dsp:nvSpPr>
        <dsp:cNvPr id="0" name=""/>
        <dsp:cNvSpPr/>
      </dsp:nvSpPr>
      <dsp:spPr>
        <a:xfrm>
          <a:off x="7102091" y="2034009"/>
          <a:ext cx="1450884" cy="870530"/>
        </a:xfrm>
        <a:prstGeom prst="rect">
          <a:avLst/>
        </a:prstGeom>
        <a:solidFill>
          <a:schemeClr val="accent1">
            <a:shade val="50000"/>
            <a:hueOff val="451683"/>
            <a:satOff val="-26936"/>
            <a:lumOff val="26663"/>
            <a:alphaOff val="0"/>
          </a:schemeClr>
        </a:solidFill>
        <a:ln w="38100" cap="flat" cmpd="sng" algn="ctr">
          <a:solidFill>
            <a:srgbClr val="0D2748"/>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i="1" kern="1200"/>
            <a:t>Town of Pittsford</a:t>
          </a:r>
        </a:p>
      </dsp:txBody>
      <dsp:txXfrm>
        <a:off x="7102091" y="2034009"/>
        <a:ext cx="1450884" cy="870530"/>
      </dsp:txXfrm>
    </dsp:sp>
    <dsp:sp modelId="{3DD860AD-D9B7-4A7D-85B5-2595890A85BD}">
      <dsp:nvSpPr>
        <dsp:cNvPr id="0" name=""/>
        <dsp:cNvSpPr/>
      </dsp:nvSpPr>
      <dsp:spPr>
        <a:xfrm>
          <a:off x="1516185" y="3049628"/>
          <a:ext cx="1450884" cy="870530"/>
        </a:xfrm>
        <a:prstGeom prst="rect">
          <a:avLst/>
        </a:prstGeom>
        <a:solidFill>
          <a:schemeClr val="accent1">
            <a:shade val="50000"/>
            <a:hueOff val="361347"/>
            <a:satOff val="-21549"/>
            <a:lumOff val="21331"/>
            <a:alphaOff val="0"/>
          </a:schemeClr>
        </a:solidFill>
        <a:ln w="38100" cap="flat" cmpd="sng" algn="ctr">
          <a:solidFill>
            <a:srgbClr val="0D2748"/>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1" kern="1200" baseline="0"/>
            <a:t>Rochester Housing Authority</a:t>
          </a:r>
          <a:endParaRPr lang="en-US" sz="1700" i="1" kern="1200"/>
        </a:p>
      </dsp:txBody>
      <dsp:txXfrm>
        <a:off x="1516185" y="3049628"/>
        <a:ext cx="1450884" cy="870530"/>
      </dsp:txXfrm>
    </dsp:sp>
    <dsp:sp modelId="{D1959A4A-3291-453C-80DF-1250E755CE0E}">
      <dsp:nvSpPr>
        <dsp:cNvPr id="0" name=""/>
        <dsp:cNvSpPr/>
      </dsp:nvSpPr>
      <dsp:spPr>
        <a:xfrm>
          <a:off x="3112158" y="3049628"/>
          <a:ext cx="1450884" cy="870530"/>
        </a:xfrm>
        <a:prstGeom prst="rect">
          <a:avLst/>
        </a:prstGeom>
        <a:solidFill>
          <a:schemeClr val="accent1">
            <a:shade val="50000"/>
            <a:hueOff val="271010"/>
            <a:satOff val="-16162"/>
            <a:lumOff val="15998"/>
            <a:alphaOff val="0"/>
          </a:schemeClr>
        </a:solidFill>
        <a:ln w="38100" cap="flat" cmpd="sng" algn="ctr">
          <a:solidFill>
            <a:srgbClr val="0D2748"/>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i="1" kern="1200"/>
            <a:t>Town of Victor</a:t>
          </a:r>
        </a:p>
      </dsp:txBody>
      <dsp:txXfrm>
        <a:off x="3112158" y="3049628"/>
        <a:ext cx="1450884" cy="870530"/>
      </dsp:txXfrm>
    </dsp:sp>
    <dsp:sp modelId="{5F5AE8D4-CC5E-45EE-89EE-E5AC198854A7}">
      <dsp:nvSpPr>
        <dsp:cNvPr id="0" name=""/>
        <dsp:cNvSpPr/>
      </dsp:nvSpPr>
      <dsp:spPr>
        <a:xfrm>
          <a:off x="4708131" y="3049628"/>
          <a:ext cx="1450884" cy="870530"/>
        </a:xfrm>
        <a:prstGeom prst="rect">
          <a:avLst/>
        </a:prstGeom>
        <a:solidFill>
          <a:schemeClr val="accent1">
            <a:shade val="50000"/>
            <a:hueOff val="180673"/>
            <a:satOff val="-10775"/>
            <a:lumOff val="10665"/>
            <a:alphaOff val="0"/>
          </a:schemeClr>
        </a:solidFill>
        <a:ln w="38100" cap="flat" cmpd="sng" algn="ctr">
          <a:solidFill>
            <a:srgbClr val="0D2748"/>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i="1" kern="1200"/>
            <a:t>Town of Henrietta</a:t>
          </a:r>
        </a:p>
      </dsp:txBody>
      <dsp:txXfrm>
        <a:off x="4708131" y="3049628"/>
        <a:ext cx="1450884" cy="870530"/>
      </dsp:txXfrm>
    </dsp:sp>
    <dsp:sp modelId="{A44FE473-88FB-4AD8-8FC0-649B1252B4FF}">
      <dsp:nvSpPr>
        <dsp:cNvPr id="0" name=""/>
        <dsp:cNvSpPr/>
      </dsp:nvSpPr>
      <dsp:spPr>
        <a:xfrm>
          <a:off x="6304104" y="3049628"/>
          <a:ext cx="1450884" cy="870530"/>
        </a:xfrm>
        <a:prstGeom prst="rect">
          <a:avLst/>
        </a:prstGeom>
        <a:solidFill>
          <a:schemeClr val="accent1">
            <a:shade val="50000"/>
            <a:hueOff val="90337"/>
            <a:satOff val="-5387"/>
            <a:lumOff val="5333"/>
            <a:alphaOff val="0"/>
          </a:schemeClr>
        </a:solidFill>
        <a:ln w="38100" cap="flat" cmpd="sng" algn="ctr">
          <a:solidFill>
            <a:srgbClr val="0D2748"/>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i="1" kern="1200"/>
            <a:t>Town of Webster </a:t>
          </a:r>
        </a:p>
      </dsp:txBody>
      <dsp:txXfrm>
        <a:off x="6304104" y="3049628"/>
        <a:ext cx="1450884" cy="8705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6C022B-EDBA-4865-8FB6-95B273AB3FB9}">
      <dsp:nvSpPr>
        <dsp:cNvPr id="0" name=""/>
        <dsp:cNvSpPr/>
      </dsp:nvSpPr>
      <dsp:spPr>
        <a:xfrm>
          <a:off x="0" y="49886"/>
          <a:ext cx="9233391" cy="447525"/>
        </a:xfrm>
        <a:prstGeom prst="roundRect">
          <a:avLst/>
        </a:prstGeom>
        <a:solidFill>
          <a:srgbClr val="002060"/>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150000"/>
            </a:lnSpc>
            <a:spcBef>
              <a:spcPct val="0"/>
            </a:spcBef>
            <a:spcAft>
              <a:spcPct val="35000"/>
            </a:spcAft>
            <a:buNone/>
          </a:pPr>
          <a:r>
            <a:rPr lang="en-US" sz="1500" kern="1200"/>
            <a:t>Fully Insured “</a:t>
          </a:r>
          <a:r>
            <a:rPr lang="en-US" sz="1500" i="1" kern="1200"/>
            <a:t>Carrier at Risk”</a:t>
          </a:r>
          <a:endParaRPr lang="en-US" sz="1500" kern="1200"/>
        </a:p>
      </dsp:txBody>
      <dsp:txXfrm>
        <a:off x="21846" y="71732"/>
        <a:ext cx="9189699" cy="403833"/>
      </dsp:txXfrm>
    </dsp:sp>
    <dsp:sp modelId="{5A68A53A-FA39-4A02-AAF8-93F8F4BFA8BF}">
      <dsp:nvSpPr>
        <dsp:cNvPr id="0" name=""/>
        <dsp:cNvSpPr/>
      </dsp:nvSpPr>
      <dsp:spPr>
        <a:xfrm>
          <a:off x="0" y="653656"/>
          <a:ext cx="9233391" cy="447525"/>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Joint &amp; Several Liability – Each member stands on their own for premium payments </a:t>
          </a:r>
          <a:r>
            <a:rPr lang="en-US" sz="1500" i="1" kern="1200"/>
            <a:t>(NO Joint Liability)</a:t>
          </a:r>
          <a:endParaRPr lang="en-US" sz="1500" kern="1200"/>
        </a:p>
      </dsp:txBody>
      <dsp:txXfrm>
        <a:off x="21846" y="675502"/>
        <a:ext cx="9189699" cy="403833"/>
      </dsp:txXfrm>
    </dsp:sp>
    <dsp:sp modelId="{616D7936-F512-4674-AE6E-350EFC1BEBAC}">
      <dsp:nvSpPr>
        <dsp:cNvPr id="0" name=""/>
        <dsp:cNvSpPr/>
      </dsp:nvSpPr>
      <dsp:spPr>
        <a:xfrm>
          <a:off x="0" y="1278607"/>
          <a:ext cx="9233391" cy="447525"/>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No need to prefund reserves or account for Claims Run-out/terminal liability</a:t>
          </a:r>
        </a:p>
      </dsp:txBody>
      <dsp:txXfrm>
        <a:off x="21846" y="1300453"/>
        <a:ext cx="9189699" cy="403833"/>
      </dsp:txXfrm>
    </dsp:sp>
    <dsp:sp modelId="{CA888683-8D19-433B-B464-148A97A1A3B1}">
      <dsp:nvSpPr>
        <dsp:cNvPr id="0" name=""/>
        <dsp:cNvSpPr/>
      </dsp:nvSpPr>
      <dsp:spPr>
        <a:xfrm>
          <a:off x="0" y="1879390"/>
          <a:ext cx="9233391" cy="447525"/>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Each member controls their own eligibility</a:t>
          </a:r>
        </a:p>
      </dsp:txBody>
      <dsp:txXfrm>
        <a:off x="21846" y="1901236"/>
        <a:ext cx="9189699" cy="403833"/>
      </dsp:txXfrm>
    </dsp:sp>
    <dsp:sp modelId="{6140B4A6-ED9F-4B05-BA0A-22D340E96452}">
      <dsp:nvSpPr>
        <dsp:cNvPr id="0" name=""/>
        <dsp:cNvSpPr/>
      </dsp:nvSpPr>
      <dsp:spPr>
        <a:xfrm>
          <a:off x="0" y="2477072"/>
          <a:ext cx="9233391" cy="447525"/>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Each member controls their own contributions</a:t>
          </a:r>
        </a:p>
      </dsp:txBody>
      <dsp:txXfrm>
        <a:off x="21846" y="2498918"/>
        <a:ext cx="9189699" cy="403833"/>
      </dsp:txXfrm>
    </dsp:sp>
    <dsp:sp modelId="{896EC333-D984-4F69-BD9A-54E58952285E}">
      <dsp:nvSpPr>
        <dsp:cNvPr id="0" name=""/>
        <dsp:cNvSpPr/>
      </dsp:nvSpPr>
      <dsp:spPr>
        <a:xfrm>
          <a:off x="0" y="3053006"/>
          <a:ext cx="9233391" cy="447525"/>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Each member controls the product offering to their respective employees/retirees</a:t>
          </a:r>
        </a:p>
      </dsp:txBody>
      <dsp:txXfrm>
        <a:off x="21846" y="3074852"/>
        <a:ext cx="9189699" cy="403833"/>
      </dsp:txXfrm>
    </dsp:sp>
    <dsp:sp modelId="{C806AA61-2200-4463-A144-FEA258E26890}">
      <dsp:nvSpPr>
        <dsp:cNvPr id="0" name=""/>
        <dsp:cNvSpPr/>
      </dsp:nvSpPr>
      <dsp:spPr>
        <a:xfrm>
          <a:off x="0" y="3630022"/>
          <a:ext cx="9233391" cy="447525"/>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Each member controls their own billing directly with the insurance carrier</a:t>
          </a:r>
        </a:p>
      </dsp:txBody>
      <dsp:txXfrm>
        <a:off x="21846" y="3651868"/>
        <a:ext cx="9189699" cy="403833"/>
      </dsp:txXfrm>
    </dsp:sp>
    <dsp:sp modelId="{D42928C6-E11D-4E87-A01A-ECAC3458DEB0}">
      <dsp:nvSpPr>
        <dsp:cNvPr id="0" name=""/>
        <dsp:cNvSpPr/>
      </dsp:nvSpPr>
      <dsp:spPr>
        <a:xfrm>
          <a:off x="0" y="4168682"/>
          <a:ext cx="9233391" cy="447525"/>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Executive Committee consists of SEVEN members (chair, vice chair, and five at-large members)</a:t>
          </a:r>
        </a:p>
      </dsp:txBody>
      <dsp:txXfrm>
        <a:off x="21846" y="4190528"/>
        <a:ext cx="9189699" cy="40383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3EF2258F-E2BD-42F4-B7A8-A9B24952B75F}" type="datetimeFigureOut">
              <a:rPr lang="en-US" smtClean="0"/>
              <a:t>4/27/2026</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7105D1DD-9376-4C5D-9243-71EB338A315C}" type="slidenum">
              <a:rPr lang="en-US" smtClean="0"/>
              <a:t>‹#›</a:t>
            </a:fld>
            <a:endParaRPr lang="en-US"/>
          </a:p>
        </p:txBody>
      </p:sp>
    </p:spTree>
    <p:extLst>
      <p:ext uri="{BB962C8B-B14F-4D97-AF65-F5344CB8AC3E}">
        <p14:creationId xmlns:p14="http://schemas.microsoft.com/office/powerpoint/2010/main" val="2117043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73163"/>
            <a:ext cx="5629275" cy="3167062"/>
          </a:xfrm>
        </p:spPr>
      </p:sp>
      <p:sp>
        <p:nvSpPr>
          <p:cNvPr id="3" name="Notes Placeholder 2"/>
          <p:cNvSpPr>
            <a:spLocks noGrp="1"/>
          </p:cNvSpPr>
          <p:nvPr>
            <p:ph type="body" idx="1"/>
          </p:nvPr>
        </p:nvSpPr>
        <p:spPr/>
        <p:txBody>
          <a:bodyPr/>
          <a:lstStyle/>
          <a:p>
            <a:r>
              <a:rPr lang="en-US"/>
              <a:t>B/Jack- jack as chairman- </a:t>
            </a:r>
          </a:p>
        </p:txBody>
      </p:sp>
      <p:sp>
        <p:nvSpPr>
          <p:cNvPr id="4" name="Slide Number Placeholder 3"/>
          <p:cNvSpPr>
            <a:spLocks noGrp="1"/>
          </p:cNvSpPr>
          <p:nvPr>
            <p:ph type="sldNum" sz="quarter" idx="5"/>
          </p:nvPr>
        </p:nvSpPr>
        <p:spPr/>
        <p:txBody>
          <a:bodyPr/>
          <a:lstStyle/>
          <a:p>
            <a:fld id="{A6DBD19B-79F7-4422-AB54-C298F2025CAF}" type="slidenum">
              <a:rPr lang="en-US" smtClean="0"/>
              <a:t>1</a:t>
            </a:fld>
            <a:endParaRPr lang="en-US"/>
          </a:p>
        </p:txBody>
      </p:sp>
    </p:spTree>
    <p:extLst>
      <p:ext uri="{BB962C8B-B14F-4D97-AF65-F5344CB8AC3E}">
        <p14:creationId xmlns:p14="http://schemas.microsoft.com/office/powerpoint/2010/main" val="1329318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38D3F-2810-8E1D-6618-C0479D18D8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E956F2-F2E7-E240-CD14-149EE925B66C}"/>
              </a:ext>
            </a:extLst>
          </p:cNvPr>
          <p:cNvSpPr>
            <a:spLocks noGrp="1" noRot="1" noChangeAspect="1"/>
          </p:cNvSpPr>
          <p:nvPr>
            <p:ph type="sldImg"/>
          </p:nvPr>
        </p:nvSpPr>
        <p:spPr>
          <a:xfrm>
            <a:off x="752475" y="1184275"/>
            <a:ext cx="5688013" cy="3198813"/>
          </a:xfrm>
        </p:spPr>
      </p:sp>
      <p:sp>
        <p:nvSpPr>
          <p:cNvPr id="3" name="Notes Placeholder 2">
            <a:extLst>
              <a:ext uri="{FF2B5EF4-FFF2-40B4-BE49-F238E27FC236}">
                <a16:creationId xmlns:a16="http://schemas.microsoft.com/office/drawing/2014/main" id="{442B39F9-0394-3DA4-DC21-C01A41F99FA0}"/>
              </a:ext>
            </a:extLst>
          </p:cNvPr>
          <p:cNvSpPr>
            <a:spLocks noGrp="1"/>
          </p:cNvSpPr>
          <p:nvPr>
            <p:ph type="body" idx="1"/>
          </p:nvPr>
        </p:nvSpPr>
        <p:spPr/>
        <p:txBody>
          <a:bodyPr/>
          <a:lstStyle/>
          <a:p>
            <a:r>
              <a:rPr lang="en-US"/>
              <a:t>M</a:t>
            </a:r>
          </a:p>
        </p:txBody>
      </p:sp>
      <p:sp>
        <p:nvSpPr>
          <p:cNvPr id="4" name="Slide Number Placeholder 3">
            <a:extLst>
              <a:ext uri="{FF2B5EF4-FFF2-40B4-BE49-F238E27FC236}">
                <a16:creationId xmlns:a16="http://schemas.microsoft.com/office/drawing/2014/main" id="{764D8B0E-72E5-6389-9894-90387109EF16}"/>
              </a:ext>
            </a:extLst>
          </p:cNvPr>
          <p:cNvSpPr>
            <a:spLocks noGrp="1"/>
          </p:cNvSpPr>
          <p:nvPr>
            <p:ph type="sldNum" sz="quarter" idx="5"/>
          </p:nvPr>
        </p:nvSpPr>
        <p:spPr/>
        <p:txBody>
          <a:bodyPr/>
          <a:lstStyle/>
          <a:p>
            <a:fld id="{A6DBD19B-79F7-4422-AB54-C298F2025CAF}" type="slidenum">
              <a:rPr lang="en-US" smtClean="0"/>
              <a:t>12</a:t>
            </a:fld>
            <a:endParaRPr lang="en-US"/>
          </a:p>
        </p:txBody>
      </p:sp>
    </p:spTree>
    <p:extLst>
      <p:ext uri="{BB962C8B-B14F-4D97-AF65-F5344CB8AC3E}">
        <p14:creationId xmlns:p14="http://schemas.microsoft.com/office/powerpoint/2010/main" val="997246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089266-8FD8-5469-83D3-18DEEBEB4D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645DC4-15C2-5193-E014-9EB1941E2518}"/>
              </a:ext>
            </a:extLst>
          </p:cNvPr>
          <p:cNvSpPr>
            <a:spLocks noGrp="1" noRot="1" noChangeAspect="1"/>
          </p:cNvSpPr>
          <p:nvPr>
            <p:ph type="sldImg"/>
          </p:nvPr>
        </p:nvSpPr>
        <p:spPr>
          <a:xfrm>
            <a:off x="752475" y="1184275"/>
            <a:ext cx="5688013" cy="3198813"/>
          </a:xfrm>
        </p:spPr>
      </p:sp>
      <p:sp>
        <p:nvSpPr>
          <p:cNvPr id="3" name="Notes Placeholder 2">
            <a:extLst>
              <a:ext uri="{FF2B5EF4-FFF2-40B4-BE49-F238E27FC236}">
                <a16:creationId xmlns:a16="http://schemas.microsoft.com/office/drawing/2014/main" id="{4A29C287-7CB6-B9A8-131E-D6B9A9F34482}"/>
              </a:ext>
            </a:extLst>
          </p:cNvPr>
          <p:cNvSpPr>
            <a:spLocks noGrp="1"/>
          </p:cNvSpPr>
          <p:nvPr>
            <p:ph type="body" idx="1"/>
          </p:nvPr>
        </p:nvSpPr>
        <p:spPr/>
        <p:txBody>
          <a:bodyPr/>
          <a:lstStyle/>
          <a:p>
            <a:r>
              <a:rPr lang="en-US"/>
              <a:t>M</a:t>
            </a:r>
          </a:p>
        </p:txBody>
      </p:sp>
      <p:sp>
        <p:nvSpPr>
          <p:cNvPr id="4" name="Slide Number Placeholder 3">
            <a:extLst>
              <a:ext uri="{FF2B5EF4-FFF2-40B4-BE49-F238E27FC236}">
                <a16:creationId xmlns:a16="http://schemas.microsoft.com/office/drawing/2014/main" id="{77EF6547-F26E-054E-7697-4C4D6E994E7E}"/>
              </a:ext>
            </a:extLst>
          </p:cNvPr>
          <p:cNvSpPr>
            <a:spLocks noGrp="1"/>
          </p:cNvSpPr>
          <p:nvPr>
            <p:ph type="sldNum" sz="quarter" idx="5"/>
          </p:nvPr>
        </p:nvSpPr>
        <p:spPr/>
        <p:txBody>
          <a:bodyPr/>
          <a:lstStyle/>
          <a:p>
            <a:fld id="{A6DBD19B-79F7-4422-AB54-C298F2025CAF}" type="slidenum">
              <a:rPr lang="en-US" smtClean="0"/>
              <a:t>13</a:t>
            </a:fld>
            <a:endParaRPr lang="en-US"/>
          </a:p>
        </p:txBody>
      </p:sp>
    </p:spTree>
    <p:extLst>
      <p:ext uri="{BB962C8B-B14F-4D97-AF65-F5344CB8AC3E}">
        <p14:creationId xmlns:p14="http://schemas.microsoft.com/office/powerpoint/2010/main" val="1058817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F38A68-939A-56B9-AC38-98D60A1093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B3D361-63FC-28EA-0FEE-08E9FF6C55AE}"/>
              </a:ext>
            </a:extLst>
          </p:cNvPr>
          <p:cNvSpPr>
            <a:spLocks noGrp="1" noRot="1" noChangeAspect="1"/>
          </p:cNvSpPr>
          <p:nvPr>
            <p:ph type="sldImg"/>
          </p:nvPr>
        </p:nvSpPr>
        <p:spPr>
          <a:xfrm>
            <a:off x="752475" y="1184275"/>
            <a:ext cx="5688013" cy="3198813"/>
          </a:xfrm>
        </p:spPr>
      </p:sp>
      <p:sp>
        <p:nvSpPr>
          <p:cNvPr id="3" name="Notes Placeholder 2">
            <a:extLst>
              <a:ext uri="{FF2B5EF4-FFF2-40B4-BE49-F238E27FC236}">
                <a16:creationId xmlns:a16="http://schemas.microsoft.com/office/drawing/2014/main" id="{1A86D446-4100-9C89-24C6-EC6F94E91B4F}"/>
              </a:ext>
            </a:extLst>
          </p:cNvPr>
          <p:cNvSpPr>
            <a:spLocks noGrp="1"/>
          </p:cNvSpPr>
          <p:nvPr>
            <p:ph type="body" idx="1"/>
          </p:nvPr>
        </p:nvSpPr>
        <p:spPr/>
        <p:txBody>
          <a:bodyPr/>
          <a:lstStyle/>
          <a:p>
            <a:r>
              <a:rPr lang="en-US"/>
              <a:t>M</a:t>
            </a:r>
          </a:p>
        </p:txBody>
      </p:sp>
      <p:sp>
        <p:nvSpPr>
          <p:cNvPr id="4" name="Slide Number Placeholder 3">
            <a:extLst>
              <a:ext uri="{FF2B5EF4-FFF2-40B4-BE49-F238E27FC236}">
                <a16:creationId xmlns:a16="http://schemas.microsoft.com/office/drawing/2014/main" id="{28A2E943-111F-8CF7-B882-8F63B1285067}"/>
              </a:ext>
            </a:extLst>
          </p:cNvPr>
          <p:cNvSpPr>
            <a:spLocks noGrp="1"/>
          </p:cNvSpPr>
          <p:nvPr>
            <p:ph type="sldNum" sz="quarter" idx="5"/>
          </p:nvPr>
        </p:nvSpPr>
        <p:spPr/>
        <p:txBody>
          <a:bodyPr/>
          <a:lstStyle/>
          <a:p>
            <a:fld id="{A6DBD19B-79F7-4422-AB54-C298F2025CAF}" type="slidenum">
              <a:rPr lang="en-US" smtClean="0"/>
              <a:t>15</a:t>
            </a:fld>
            <a:endParaRPr lang="en-US"/>
          </a:p>
        </p:txBody>
      </p:sp>
    </p:spTree>
    <p:extLst>
      <p:ext uri="{BB962C8B-B14F-4D97-AF65-F5344CB8AC3E}">
        <p14:creationId xmlns:p14="http://schemas.microsoft.com/office/powerpoint/2010/main" val="3758072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E8C1A-3074-0A2C-555C-45625A4344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CBD68B-FCB4-58C8-D65D-85F3F2C6A97A}"/>
              </a:ext>
            </a:extLst>
          </p:cNvPr>
          <p:cNvSpPr>
            <a:spLocks noGrp="1" noRot="1" noChangeAspect="1"/>
          </p:cNvSpPr>
          <p:nvPr>
            <p:ph type="sldImg"/>
          </p:nvPr>
        </p:nvSpPr>
        <p:spPr>
          <a:xfrm>
            <a:off x="752475" y="1184275"/>
            <a:ext cx="5688013" cy="3198813"/>
          </a:xfrm>
        </p:spPr>
      </p:sp>
      <p:sp>
        <p:nvSpPr>
          <p:cNvPr id="3" name="Notes Placeholder 2">
            <a:extLst>
              <a:ext uri="{FF2B5EF4-FFF2-40B4-BE49-F238E27FC236}">
                <a16:creationId xmlns:a16="http://schemas.microsoft.com/office/drawing/2014/main" id="{B89553CB-2C50-973A-B04E-2B6808B033FD}"/>
              </a:ext>
            </a:extLst>
          </p:cNvPr>
          <p:cNvSpPr>
            <a:spLocks noGrp="1"/>
          </p:cNvSpPr>
          <p:nvPr>
            <p:ph type="body" idx="1"/>
          </p:nvPr>
        </p:nvSpPr>
        <p:spPr/>
        <p:txBody>
          <a:bodyPr/>
          <a:lstStyle/>
          <a:p>
            <a:r>
              <a:rPr lang="en-US"/>
              <a:t>M</a:t>
            </a:r>
          </a:p>
        </p:txBody>
      </p:sp>
      <p:sp>
        <p:nvSpPr>
          <p:cNvPr id="4" name="Slide Number Placeholder 3">
            <a:extLst>
              <a:ext uri="{FF2B5EF4-FFF2-40B4-BE49-F238E27FC236}">
                <a16:creationId xmlns:a16="http://schemas.microsoft.com/office/drawing/2014/main" id="{7CE8F59E-0726-B990-3146-6A83D29D4451}"/>
              </a:ext>
            </a:extLst>
          </p:cNvPr>
          <p:cNvSpPr>
            <a:spLocks noGrp="1"/>
          </p:cNvSpPr>
          <p:nvPr>
            <p:ph type="sldNum" sz="quarter" idx="5"/>
          </p:nvPr>
        </p:nvSpPr>
        <p:spPr/>
        <p:txBody>
          <a:bodyPr/>
          <a:lstStyle/>
          <a:p>
            <a:fld id="{A6DBD19B-79F7-4422-AB54-C298F2025CAF}" type="slidenum">
              <a:rPr lang="en-US" smtClean="0"/>
              <a:t>16</a:t>
            </a:fld>
            <a:endParaRPr lang="en-US"/>
          </a:p>
        </p:txBody>
      </p:sp>
    </p:spTree>
    <p:extLst>
      <p:ext uri="{BB962C8B-B14F-4D97-AF65-F5344CB8AC3E}">
        <p14:creationId xmlns:p14="http://schemas.microsoft.com/office/powerpoint/2010/main" val="4203041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Brian</a:t>
            </a:r>
          </a:p>
        </p:txBody>
      </p:sp>
      <p:sp>
        <p:nvSpPr>
          <p:cNvPr id="4" name="Slide Number Placeholder 3"/>
          <p:cNvSpPr>
            <a:spLocks noGrp="1"/>
          </p:cNvSpPr>
          <p:nvPr>
            <p:ph type="sldNum" sz="quarter" idx="5"/>
          </p:nvPr>
        </p:nvSpPr>
        <p:spPr/>
        <p:txBody>
          <a:bodyPr/>
          <a:lstStyle/>
          <a:p>
            <a:fld id="{7105D1DD-9376-4C5D-9243-71EB338A315C}" type="slidenum">
              <a:rPr lang="en-US" smtClean="0"/>
              <a:t>17</a:t>
            </a:fld>
            <a:endParaRPr lang="en-US"/>
          </a:p>
        </p:txBody>
      </p:sp>
    </p:spTree>
    <p:extLst>
      <p:ext uri="{BB962C8B-B14F-4D97-AF65-F5344CB8AC3E}">
        <p14:creationId xmlns:p14="http://schemas.microsoft.com/office/powerpoint/2010/main" val="2161034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B</a:t>
            </a:r>
          </a:p>
        </p:txBody>
      </p:sp>
      <p:sp>
        <p:nvSpPr>
          <p:cNvPr id="4" name="Slide Number Placeholder 3"/>
          <p:cNvSpPr>
            <a:spLocks noGrp="1"/>
          </p:cNvSpPr>
          <p:nvPr>
            <p:ph type="sldNum" sz="quarter" idx="5"/>
          </p:nvPr>
        </p:nvSpPr>
        <p:spPr/>
        <p:txBody>
          <a:bodyPr/>
          <a:lstStyle/>
          <a:p>
            <a:pPr defTabSz="933162">
              <a:defRPr/>
            </a:pPr>
            <a:fld id="{7105D1DD-9376-4C5D-9243-71EB338A315C}" type="slidenum">
              <a:rPr lang="en-US">
                <a:solidFill>
                  <a:prstClr val="black"/>
                </a:solidFill>
                <a:latin typeface="Calibri" panose="020F0502020204030204"/>
              </a:rPr>
              <a:pPr defTabSz="933162">
                <a:defRPr/>
              </a:pPr>
              <a:t>19</a:t>
            </a:fld>
            <a:endParaRPr lang="en-US">
              <a:solidFill>
                <a:prstClr val="black"/>
              </a:solidFill>
              <a:latin typeface="Calibri" panose="020F0502020204030204"/>
            </a:endParaRPr>
          </a:p>
        </p:txBody>
      </p:sp>
    </p:spTree>
    <p:extLst>
      <p:ext uri="{BB962C8B-B14F-4D97-AF65-F5344CB8AC3E}">
        <p14:creationId xmlns:p14="http://schemas.microsoft.com/office/powerpoint/2010/main" val="1512235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B</a:t>
            </a:r>
          </a:p>
        </p:txBody>
      </p:sp>
      <p:sp>
        <p:nvSpPr>
          <p:cNvPr id="4" name="Slide Number Placeholder 3"/>
          <p:cNvSpPr>
            <a:spLocks noGrp="1"/>
          </p:cNvSpPr>
          <p:nvPr>
            <p:ph type="sldNum" sz="quarter" idx="5"/>
          </p:nvPr>
        </p:nvSpPr>
        <p:spPr/>
        <p:txBody>
          <a:bodyPr/>
          <a:lstStyle/>
          <a:p>
            <a:pPr defTabSz="933162">
              <a:defRPr/>
            </a:pPr>
            <a:fld id="{7105D1DD-9376-4C5D-9243-71EB338A315C}" type="slidenum">
              <a:rPr lang="en-US">
                <a:solidFill>
                  <a:prstClr val="black"/>
                </a:solidFill>
                <a:latin typeface="Calibri" panose="020F0502020204030204"/>
              </a:rPr>
              <a:pPr defTabSz="933162">
                <a:defRPr/>
              </a:pPr>
              <a:t>20</a:t>
            </a:fld>
            <a:endParaRPr lang="en-US">
              <a:solidFill>
                <a:prstClr val="black"/>
              </a:solidFill>
              <a:latin typeface="Calibri" panose="020F0502020204030204"/>
            </a:endParaRPr>
          </a:p>
        </p:txBody>
      </p:sp>
    </p:spTree>
    <p:extLst>
      <p:ext uri="{BB962C8B-B14F-4D97-AF65-F5344CB8AC3E}">
        <p14:creationId xmlns:p14="http://schemas.microsoft.com/office/powerpoint/2010/main" val="35355157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a:t>
            </a:r>
          </a:p>
        </p:txBody>
      </p:sp>
      <p:sp>
        <p:nvSpPr>
          <p:cNvPr id="4" name="Slide Number Placeholder 3"/>
          <p:cNvSpPr>
            <a:spLocks noGrp="1"/>
          </p:cNvSpPr>
          <p:nvPr>
            <p:ph type="sldNum" sz="quarter" idx="5"/>
          </p:nvPr>
        </p:nvSpPr>
        <p:spPr/>
        <p:txBody>
          <a:bodyPr/>
          <a:lstStyle/>
          <a:p>
            <a:fld id="{7105D1DD-9376-4C5D-9243-71EB338A315C}" type="slidenum">
              <a:rPr lang="en-US" smtClean="0"/>
              <a:t>21</a:t>
            </a:fld>
            <a:endParaRPr lang="en-US"/>
          </a:p>
        </p:txBody>
      </p:sp>
    </p:spTree>
    <p:extLst>
      <p:ext uri="{BB962C8B-B14F-4D97-AF65-F5344CB8AC3E}">
        <p14:creationId xmlns:p14="http://schemas.microsoft.com/office/powerpoint/2010/main" val="10231158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New Members:</a:t>
            </a:r>
          </a:p>
          <a:p>
            <a:r>
              <a:rPr lang="en-US"/>
              <a:t>Elite Alliance</a:t>
            </a:r>
          </a:p>
          <a:p>
            <a:r>
              <a:rPr lang="en-US"/>
              <a:t>Town of Henrietta</a:t>
            </a:r>
          </a:p>
          <a:p>
            <a:r>
              <a:rPr lang="en-US"/>
              <a:t>Town of Victor*</a:t>
            </a:r>
          </a:p>
          <a:p>
            <a:r>
              <a:rPr lang="en-US"/>
              <a:t>New Energy Works</a:t>
            </a:r>
          </a:p>
          <a:p>
            <a:endParaRPr lang="en-US"/>
          </a:p>
        </p:txBody>
      </p:sp>
      <p:sp>
        <p:nvSpPr>
          <p:cNvPr id="4" name="Slide Number Placeholder 3"/>
          <p:cNvSpPr>
            <a:spLocks noGrp="1"/>
          </p:cNvSpPr>
          <p:nvPr>
            <p:ph type="sldNum" sz="quarter" idx="5"/>
          </p:nvPr>
        </p:nvSpPr>
        <p:spPr/>
        <p:txBody>
          <a:bodyPr/>
          <a:lstStyle/>
          <a:p>
            <a:pPr defTabSz="466618">
              <a:defRPr/>
            </a:pPr>
            <a:fld id="{A6DBD19B-79F7-4422-AB54-C298F2025CAF}" type="slidenum">
              <a:rPr lang="en-US">
                <a:solidFill>
                  <a:prstClr val="black"/>
                </a:solidFill>
                <a:latin typeface="Calibri" panose="020F0502020204030204"/>
              </a:rPr>
              <a:pPr defTabSz="466618">
                <a:defRPr/>
              </a:pPr>
              <a:t>22</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7F88DCA6-8244-0D3D-07B3-0798E76D6F2E}"/>
              </a:ext>
            </a:extLst>
          </p:cNvPr>
          <p:cNvSpPr>
            <a:spLocks noGrp="1"/>
          </p:cNvSpPr>
          <p:nvPr>
            <p:ph type="dt" idx="1"/>
          </p:nvPr>
        </p:nvSpPr>
        <p:spPr/>
        <p:txBody>
          <a:bodyPr/>
          <a:lstStyle/>
          <a:p>
            <a:pPr defTabSz="466618">
              <a:defRPr/>
            </a:pPr>
            <a:r>
              <a:rPr lang="en-US">
                <a:solidFill>
                  <a:prstClr val="black"/>
                </a:solidFill>
                <a:latin typeface="Calibri" panose="020F0502020204030204"/>
              </a:rPr>
              <a:t>5/22/2024</a:t>
            </a:r>
          </a:p>
        </p:txBody>
      </p:sp>
    </p:spTree>
    <p:extLst>
      <p:ext uri="{BB962C8B-B14F-4D97-AF65-F5344CB8AC3E}">
        <p14:creationId xmlns:p14="http://schemas.microsoft.com/office/powerpoint/2010/main" val="19891487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DBD19B-79F7-4422-AB54-C298F2025CAF}" type="slidenum">
              <a:rPr lang="en-US" smtClean="0"/>
              <a:t>23</a:t>
            </a:fld>
            <a:endParaRPr lang="en-US"/>
          </a:p>
        </p:txBody>
      </p:sp>
    </p:spTree>
    <p:extLst>
      <p:ext uri="{BB962C8B-B14F-4D97-AF65-F5344CB8AC3E}">
        <p14:creationId xmlns:p14="http://schemas.microsoft.com/office/powerpoint/2010/main" val="1425109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2475" y="1184275"/>
            <a:ext cx="5688013" cy="3198813"/>
          </a:xfrm>
        </p:spPr>
      </p:sp>
      <p:sp>
        <p:nvSpPr>
          <p:cNvPr id="3" name="Notes Placeholder 2"/>
          <p:cNvSpPr>
            <a:spLocks noGrp="1"/>
          </p:cNvSpPr>
          <p:nvPr>
            <p:ph type="body" idx="1"/>
          </p:nvPr>
        </p:nvSpPr>
        <p:spPr/>
        <p:txBody>
          <a:bodyPr/>
          <a:lstStyle/>
          <a:p>
            <a:r>
              <a:rPr lang="en-US"/>
              <a:t>M</a:t>
            </a:r>
          </a:p>
        </p:txBody>
      </p:sp>
      <p:sp>
        <p:nvSpPr>
          <p:cNvPr id="4" name="Slide Number Placeholder 3"/>
          <p:cNvSpPr>
            <a:spLocks noGrp="1"/>
          </p:cNvSpPr>
          <p:nvPr>
            <p:ph type="sldNum" sz="quarter" idx="5"/>
          </p:nvPr>
        </p:nvSpPr>
        <p:spPr/>
        <p:txBody>
          <a:bodyPr/>
          <a:lstStyle/>
          <a:p>
            <a:fld id="{A6DBD19B-79F7-4422-AB54-C298F2025CAF}" type="slidenum">
              <a:rPr lang="en-US" smtClean="0"/>
              <a:t>2</a:t>
            </a:fld>
            <a:endParaRPr lang="en-US"/>
          </a:p>
        </p:txBody>
      </p:sp>
    </p:spTree>
    <p:extLst>
      <p:ext uri="{BB962C8B-B14F-4D97-AF65-F5344CB8AC3E}">
        <p14:creationId xmlns:p14="http://schemas.microsoft.com/office/powerpoint/2010/main" val="39299472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4063" y="1184275"/>
            <a:ext cx="5684837" cy="31988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466618">
              <a:defRPr/>
            </a:pPr>
            <a:fld id="{A6DBD19B-79F7-4422-AB54-C298F2025CAF}" type="slidenum">
              <a:rPr lang="en-US">
                <a:solidFill>
                  <a:prstClr val="black"/>
                </a:solidFill>
                <a:latin typeface="Calibri" panose="020F0502020204030204"/>
              </a:rPr>
              <a:pPr defTabSz="466618">
                <a:defRPr/>
              </a:pPr>
              <a:t>26</a:t>
            </a:fld>
            <a:endParaRPr lang="en-US">
              <a:solidFill>
                <a:prstClr val="black"/>
              </a:solidFill>
              <a:latin typeface="Calibri" panose="020F0502020204030204"/>
            </a:endParaRPr>
          </a:p>
        </p:txBody>
      </p:sp>
    </p:spTree>
    <p:extLst>
      <p:ext uri="{BB962C8B-B14F-4D97-AF65-F5344CB8AC3E}">
        <p14:creationId xmlns:p14="http://schemas.microsoft.com/office/powerpoint/2010/main" val="39784042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163" y="1128713"/>
            <a:ext cx="5410200" cy="30448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441321">
              <a:defRPr/>
            </a:pPr>
            <a:fld id="{A6DBD19B-79F7-4422-AB54-C298F2025CAF}" type="slidenum">
              <a:rPr lang="en-US">
                <a:solidFill>
                  <a:prstClr val="black"/>
                </a:solidFill>
                <a:latin typeface="Calibri" panose="020F0502020204030204"/>
              </a:rPr>
              <a:pPr defTabSz="441321">
                <a:defRPr/>
              </a:pPr>
              <a:t>27</a:t>
            </a:fld>
            <a:endParaRPr lang="en-US">
              <a:solidFill>
                <a:prstClr val="black"/>
              </a:solidFill>
              <a:latin typeface="Calibri" panose="020F0502020204030204"/>
            </a:endParaRPr>
          </a:p>
        </p:txBody>
      </p:sp>
    </p:spTree>
    <p:extLst>
      <p:ext uri="{BB962C8B-B14F-4D97-AF65-F5344CB8AC3E}">
        <p14:creationId xmlns:p14="http://schemas.microsoft.com/office/powerpoint/2010/main" val="4978357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22550" y="893763"/>
            <a:ext cx="4287838" cy="2413000"/>
          </a:xfrm>
        </p:spPr>
        <p:txBody>
          <a:bodyPr/>
          <a:lstStyle/>
          <a:p>
            <a:endParaRPr lang="en-US"/>
          </a:p>
        </p:txBody>
      </p:sp>
      <p:sp>
        <p:nvSpPr>
          <p:cNvPr id="3" name="Notes Placeholder 2"/>
          <p:cNvSpPr>
            <a:spLocks noGrp="1"/>
          </p:cNvSpPr>
          <p:nvPr>
            <p:ph type="body" idx="1"/>
          </p:nvPr>
        </p:nvSpPr>
        <p:spPr/>
        <p:txBody>
          <a:bodyPr/>
          <a:lstStyle/>
          <a:p>
            <a:r>
              <a:rPr lang="en-US"/>
              <a:t>Employee Benefit Disclaimers – Revised 2/23/23</a:t>
            </a:r>
          </a:p>
        </p:txBody>
      </p:sp>
      <p:sp>
        <p:nvSpPr>
          <p:cNvPr id="4" name="Slide Number Placeholder 3"/>
          <p:cNvSpPr>
            <a:spLocks noGrp="1"/>
          </p:cNvSpPr>
          <p:nvPr>
            <p:ph type="sldNum" sz="quarter" idx="5"/>
          </p:nvPr>
        </p:nvSpPr>
        <p:spPr/>
        <p:txBody>
          <a:bodyPr/>
          <a:lstStyle/>
          <a:p>
            <a:fld id="{A6DBD19B-79F7-4422-AB54-C298F2025CAF}" type="slidenum">
              <a:rPr lang="en-US" smtClean="0"/>
              <a:t>32</a:t>
            </a:fld>
            <a:endParaRPr lang="en-US"/>
          </a:p>
        </p:txBody>
      </p:sp>
    </p:spTree>
    <p:extLst>
      <p:ext uri="{BB962C8B-B14F-4D97-AF65-F5344CB8AC3E}">
        <p14:creationId xmlns:p14="http://schemas.microsoft.com/office/powerpoint/2010/main" val="9291326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7FB91-3CD1-3F54-9A88-0FCD62CA44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F4BA6F-CBDC-ADE1-DC7E-1C5B9644DC0C}"/>
              </a:ext>
            </a:extLst>
          </p:cNvPr>
          <p:cNvSpPr>
            <a:spLocks noGrp="1" noRot="1" noChangeAspect="1"/>
          </p:cNvSpPr>
          <p:nvPr>
            <p:ph type="sldImg"/>
          </p:nvPr>
        </p:nvSpPr>
        <p:spPr>
          <a:xfrm>
            <a:off x="2622550" y="893763"/>
            <a:ext cx="4287838" cy="2413000"/>
          </a:xfrm>
        </p:spPr>
        <p:txBody>
          <a:bodyPr/>
          <a:lstStyle/>
          <a:p>
            <a:endParaRPr lang="en-US"/>
          </a:p>
        </p:txBody>
      </p:sp>
      <p:sp>
        <p:nvSpPr>
          <p:cNvPr id="3" name="Notes Placeholder 2">
            <a:extLst>
              <a:ext uri="{FF2B5EF4-FFF2-40B4-BE49-F238E27FC236}">
                <a16:creationId xmlns:a16="http://schemas.microsoft.com/office/drawing/2014/main" id="{637DDAA8-CA98-5436-E229-5555DBC811B5}"/>
              </a:ext>
            </a:extLst>
          </p:cNvPr>
          <p:cNvSpPr>
            <a:spLocks noGrp="1"/>
          </p:cNvSpPr>
          <p:nvPr>
            <p:ph type="body" idx="1"/>
          </p:nvPr>
        </p:nvSpPr>
        <p:spPr/>
        <p:txBody>
          <a:bodyPr/>
          <a:lstStyle/>
          <a:p>
            <a:r>
              <a:rPr lang="en-US"/>
              <a:t>Disclosure added 7/2025</a:t>
            </a:r>
          </a:p>
        </p:txBody>
      </p:sp>
      <p:sp>
        <p:nvSpPr>
          <p:cNvPr id="4" name="Slide Number Placeholder 3">
            <a:extLst>
              <a:ext uri="{FF2B5EF4-FFF2-40B4-BE49-F238E27FC236}">
                <a16:creationId xmlns:a16="http://schemas.microsoft.com/office/drawing/2014/main" id="{E31DD222-0320-88CD-934F-C400DD01EDE4}"/>
              </a:ext>
            </a:extLst>
          </p:cNvPr>
          <p:cNvSpPr>
            <a:spLocks noGrp="1"/>
          </p:cNvSpPr>
          <p:nvPr>
            <p:ph type="sldNum" sz="quarter" idx="5"/>
          </p:nvPr>
        </p:nvSpPr>
        <p:spPr/>
        <p:txBody>
          <a:bodyPr/>
          <a:lstStyle/>
          <a:p>
            <a:fld id="{A6DBD19B-79F7-4422-AB54-C298F2025CAF}" type="slidenum">
              <a:rPr lang="en-US" smtClean="0"/>
              <a:t>33</a:t>
            </a:fld>
            <a:endParaRPr lang="en-US"/>
          </a:p>
        </p:txBody>
      </p:sp>
    </p:spTree>
    <p:extLst>
      <p:ext uri="{BB962C8B-B14F-4D97-AF65-F5344CB8AC3E}">
        <p14:creationId xmlns:p14="http://schemas.microsoft.com/office/powerpoint/2010/main" val="14069782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198C5-53DA-8C5E-70CC-1D7A5ECC9C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550CF5-0479-6873-618E-63F0444C992E}"/>
              </a:ext>
            </a:extLst>
          </p:cNvPr>
          <p:cNvSpPr>
            <a:spLocks noGrp="1" noRot="1" noChangeAspect="1"/>
          </p:cNvSpPr>
          <p:nvPr>
            <p:ph type="sldImg"/>
          </p:nvPr>
        </p:nvSpPr>
        <p:spPr>
          <a:xfrm>
            <a:off x="2622550" y="893763"/>
            <a:ext cx="4287838" cy="2413000"/>
          </a:xfrm>
        </p:spPr>
        <p:txBody>
          <a:bodyPr/>
          <a:lstStyle/>
          <a:p>
            <a:endParaRPr lang="en-US"/>
          </a:p>
        </p:txBody>
      </p:sp>
      <p:sp>
        <p:nvSpPr>
          <p:cNvPr id="3" name="Notes Placeholder 2">
            <a:extLst>
              <a:ext uri="{FF2B5EF4-FFF2-40B4-BE49-F238E27FC236}">
                <a16:creationId xmlns:a16="http://schemas.microsoft.com/office/drawing/2014/main" id="{6BBE89BA-7B39-B437-B710-47F6557A4349}"/>
              </a:ext>
            </a:extLst>
          </p:cNvPr>
          <p:cNvSpPr>
            <a:spLocks noGrp="1"/>
          </p:cNvSpPr>
          <p:nvPr>
            <p:ph type="body" idx="1"/>
          </p:nvPr>
        </p:nvSpPr>
        <p:spPr/>
        <p:txBody>
          <a:bodyPr/>
          <a:lstStyle/>
          <a:p>
            <a:r>
              <a:rPr lang="en-US"/>
              <a:t>Disclosure added 7/2025</a:t>
            </a:r>
          </a:p>
        </p:txBody>
      </p:sp>
      <p:sp>
        <p:nvSpPr>
          <p:cNvPr id="4" name="Slide Number Placeholder 3">
            <a:extLst>
              <a:ext uri="{FF2B5EF4-FFF2-40B4-BE49-F238E27FC236}">
                <a16:creationId xmlns:a16="http://schemas.microsoft.com/office/drawing/2014/main" id="{3F853163-89DB-C8EA-B45A-06091A5D3A28}"/>
              </a:ext>
            </a:extLst>
          </p:cNvPr>
          <p:cNvSpPr>
            <a:spLocks noGrp="1"/>
          </p:cNvSpPr>
          <p:nvPr>
            <p:ph type="sldNum" sz="quarter" idx="5"/>
          </p:nvPr>
        </p:nvSpPr>
        <p:spPr/>
        <p:txBody>
          <a:bodyPr/>
          <a:lstStyle/>
          <a:p>
            <a:fld id="{A6DBD19B-79F7-4422-AB54-C298F2025CAF}" type="slidenum">
              <a:rPr lang="en-US" smtClean="0"/>
              <a:t>34</a:t>
            </a:fld>
            <a:endParaRPr lang="en-US"/>
          </a:p>
        </p:txBody>
      </p:sp>
    </p:spTree>
    <p:extLst>
      <p:ext uri="{BB962C8B-B14F-4D97-AF65-F5344CB8AC3E}">
        <p14:creationId xmlns:p14="http://schemas.microsoft.com/office/powerpoint/2010/main" val="3850522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B</a:t>
            </a:r>
          </a:p>
        </p:txBody>
      </p:sp>
      <p:sp>
        <p:nvSpPr>
          <p:cNvPr id="4" name="Slide Number Placeholder 3"/>
          <p:cNvSpPr>
            <a:spLocks noGrp="1"/>
          </p:cNvSpPr>
          <p:nvPr>
            <p:ph type="sldNum" sz="quarter" idx="5"/>
          </p:nvPr>
        </p:nvSpPr>
        <p:spPr/>
        <p:txBody>
          <a:bodyPr/>
          <a:lstStyle/>
          <a:p>
            <a:fld id="{7105D1DD-9376-4C5D-9243-71EB338A315C}" type="slidenum">
              <a:rPr lang="en-US" smtClean="0"/>
              <a:t>4</a:t>
            </a:fld>
            <a:endParaRPr lang="en-US"/>
          </a:p>
        </p:txBody>
      </p:sp>
    </p:spTree>
    <p:extLst>
      <p:ext uri="{BB962C8B-B14F-4D97-AF65-F5344CB8AC3E}">
        <p14:creationId xmlns:p14="http://schemas.microsoft.com/office/powerpoint/2010/main" val="3710750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9B3CD6-A3DA-C340-D55F-33D5AD38D3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51E661-3E9D-7594-6BB9-618B2310C656}"/>
              </a:ext>
            </a:extLst>
          </p:cNvPr>
          <p:cNvSpPr>
            <a:spLocks noGrp="1" noRot="1" noChangeAspect="1"/>
          </p:cNvSpPr>
          <p:nvPr>
            <p:ph type="sldImg"/>
          </p:nvPr>
        </p:nvSpPr>
        <p:spPr>
          <a:xfrm>
            <a:off x="752475" y="1184275"/>
            <a:ext cx="5688013" cy="3198813"/>
          </a:xfrm>
        </p:spPr>
      </p:sp>
      <p:sp>
        <p:nvSpPr>
          <p:cNvPr id="3" name="Notes Placeholder 2">
            <a:extLst>
              <a:ext uri="{FF2B5EF4-FFF2-40B4-BE49-F238E27FC236}">
                <a16:creationId xmlns:a16="http://schemas.microsoft.com/office/drawing/2014/main" id="{7F37E37F-A34C-58BC-71AD-298961D5394C}"/>
              </a:ext>
            </a:extLst>
          </p:cNvPr>
          <p:cNvSpPr>
            <a:spLocks noGrp="1"/>
          </p:cNvSpPr>
          <p:nvPr>
            <p:ph type="body" idx="1"/>
          </p:nvPr>
        </p:nvSpPr>
        <p:spPr/>
        <p:txBody>
          <a:bodyPr/>
          <a:lstStyle/>
          <a:p>
            <a:r>
              <a:rPr lang="en-US"/>
              <a:t>M</a:t>
            </a:r>
          </a:p>
        </p:txBody>
      </p:sp>
      <p:sp>
        <p:nvSpPr>
          <p:cNvPr id="4" name="Slide Number Placeholder 3">
            <a:extLst>
              <a:ext uri="{FF2B5EF4-FFF2-40B4-BE49-F238E27FC236}">
                <a16:creationId xmlns:a16="http://schemas.microsoft.com/office/drawing/2014/main" id="{AE4F7CB8-7287-82DA-ACE0-F99FCAA2C88D}"/>
              </a:ext>
            </a:extLst>
          </p:cNvPr>
          <p:cNvSpPr>
            <a:spLocks noGrp="1"/>
          </p:cNvSpPr>
          <p:nvPr>
            <p:ph type="sldNum" sz="quarter" idx="5"/>
          </p:nvPr>
        </p:nvSpPr>
        <p:spPr/>
        <p:txBody>
          <a:bodyPr/>
          <a:lstStyle/>
          <a:p>
            <a:fld id="{A6DBD19B-79F7-4422-AB54-C298F2025CAF}" type="slidenum">
              <a:rPr lang="en-US" smtClean="0"/>
              <a:t>5</a:t>
            </a:fld>
            <a:endParaRPr lang="en-US"/>
          </a:p>
        </p:txBody>
      </p:sp>
    </p:spTree>
    <p:extLst>
      <p:ext uri="{BB962C8B-B14F-4D97-AF65-F5344CB8AC3E}">
        <p14:creationId xmlns:p14="http://schemas.microsoft.com/office/powerpoint/2010/main" val="3782334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a:t>
            </a:r>
          </a:p>
        </p:txBody>
      </p:sp>
      <p:sp>
        <p:nvSpPr>
          <p:cNvPr id="4" name="Slide Number Placeholder 3"/>
          <p:cNvSpPr>
            <a:spLocks noGrp="1"/>
          </p:cNvSpPr>
          <p:nvPr>
            <p:ph type="sldNum" sz="quarter" idx="5"/>
          </p:nvPr>
        </p:nvSpPr>
        <p:spPr/>
        <p:txBody>
          <a:bodyPr/>
          <a:lstStyle/>
          <a:p>
            <a:fld id="{7105D1DD-9376-4C5D-9243-71EB338A315C}" type="slidenum">
              <a:rPr lang="en-US" smtClean="0"/>
              <a:t>6</a:t>
            </a:fld>
            <a:endParaRPr lang="en-US"/>
          </a:p>
        </p:txBody>
      </p:sp>
    </p:spTree>
    <p:extLst>
      <p:ext uri="{BB962C8B-B14F-4D97-AF65-F5344CB8AC3E}">
        <p14:creationId xmlns:p14="http://schemas.microsoft.com/office/powerpoint/2010/main" val="3765441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a:t>
            </a:r>
          </a:p>
        </p:txBody>
      </p:sp>
      <p:sp>
        <p:nvSpPr>
          <p:cNvPr id="4" name="Slide Number Placeholder 3"/>
          <p:cNvSpPr>
            <a:spLocks noGrp="1"/>
          </p:cNvSpPr>
          <p:nvPr>
            <p:ph type="sldNum" sz="quarter" idx="5"/>
          </p:nvPr>
        </p:nvSpPr>
        <p:spPr/>
        <p:txBody>
          <a:bodyPr/>
          <a:lstStyle/>
          <a:p>
            <a:fld id="{7105D1DD-9376-4C5D-9243-71EB338A315C}" type="slidenum">
              <a:rPr lang="en-US" smtClean="0"/>
              <a:t>7</a:t>
            </a:fld>
            <a:endParaRPr lang="en-US"/>
          </a:p>
        </p:txBody>
      </p:sp>
    </p:spTree>
    <p:extLst>
      <p:ext uri="{BB962C8B-B14F-4D97-AF65-F5344CB8AC3E}">
        <p14:creationId xmlns:p14="http://schemas.microsoft.com/office/powerpoint/2010/main" val="73339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FA50A6-1C2D-BA91-07B2-1E097E8918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7A6799-58FA-69C0-59FA-F4679C562DB4}"/>
              </a:ext>
            </a:extLst>
          </p:cNvPr>
          <p:cNvSpPr>
            <a:spLocks noGrp="1" noRot="1" noChangeAspect="1"/>
          </p:cNvSpPr>
          <p:nvPr>
            <p:ph type="sldImg"/>
          </p:nvPr>
        </p:nvSpPr>
        <p:spPr>
          <a:xfrm>
            <a:off x="752475" y="1184275"/>
            <a:ext cx="5688013" cy="3198813"/>
          </a:xfrm>
        </p:spPr>
      </p:sp>
      <p:sp>
        <p:nvSpPr>
          <p:cNvPr id="3" name="Notes Placeholder 2">
            <a:extLst>
              <a:ext uri="{FF2B5EF4-FFF2-40B4-BE49-F238E27FC236}">
                <a16:creationId xmlns:a16="http://schemas.microsoft.com/office/drawing/2014/main" id="{B5EE10BD-87BA-A0FD-5E31-476BA6231BA7}"/>
              </a:ext>
            </a:extLst>
          </p:cNvPr>
          <p:cNvSpPr>
            <a:spLocks noGrp="1"/>
          </p:cNvSpPr>
          <p:nvPr>
            <p:ph type="body" idx="1"/>
          </p:nvPr>
        </p:nvSpPr>
        <p:spPr/>
        <p:txBody>
          <a:bodyPr/>
          <a:lstStyle/>
          <a:p>
            <a:r>
              <a:rPr lang="en-US"/>
              <a:t>M</a:t>
            </a:r>
          </a:p>
        </p:txBody>
      </p:sp>
      <p:sp>
        <p:nvSpPr>
          <p:cNvPr id="4" name="Slide Number Placeholder 3">
            <a:extLst>
              <a:ext uri="{FF2B5EF4-FFF2-40B4-BE49-F238E27FC236}">
                <a16:creationId xmlns:a16="http://schemas.microsoft.com/office/drawing/2014/main" id="{4FBDE9F6-7BF3-8DD7-B9F7-FB53AA118EB3}"/>
              </a:ext>
            </a:extLst>
          </p:cNvPr>
          <p:cNvSpPr>
            <a:spLocks noGrp="1"/>
          </p:cNvSpPr>
          <p:nvPr>
            <p:ph type="sldNum" sz="quarter" idx="5"/>
          </p:nvPr>
        </p:nvSpPr>
        <p:spPr/>
        <p:txBody>
          <a:bodyPr/>
          <a:lstStyle/>
          <a:p>
            <a:fld id="{A6DBD19B-79F7-4422-AB54-C298F2025CAF}" type="slidenum">
              <a:rPr lang="en-US" smtClean="0"/>
              <a:t>9</a:t>
            </a:fld>
            <a:endParaRPr lang="en-US"/>
          </a:p>
        </p:txBody>
      </p:sp>
    </p:spTree>
    <p:extLst>
      <p:ext uri="{BB962C8B-B14F-4D97-AF65-F5344CB8AC3E}">
        <p14:creationId xmlns:p14="http://schemas.microsoft.com/office/powerpoint/2010/main" val="1665443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B</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05D1DD-9376-4C5D-9243-71EB338A31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0750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77FBAF-24D9-2E29-BE43-C8C099878C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D42C1E-7222-356D-6A5F-A0B8CDB6E08F}"/>
              </a:ext>
            </a:extLst>
          </p:cNvPr>
          <p:cNvSpPr>
            <a:spLocks noGrp="1" noRot="1" noChangeAspect="1"/>
          </p:cNvSpPr>
          <p:nvPr>
            <p:ph type="sldImg"/>
          </p:nvPr>
        </p:nvSpPr>
        <p:spPr>
          <a:xfrm>
            <a:off x="752475" y="1184275"/>
            <a:ext cx="5688013" cy="3198813"/>
          </a:xfrm>
        </p:spPr>
      </p:sp>
      <p:sp>
        <p:nvSpPr>
          <p:cNvPr id="3" name="Notes Placeholder 2">
            <a:extLst>
              <a:ext uri="{FF2B5EF4-FFF2-40B4-BE49-F238E27FC236}">
                <a16:creationId xmlns:a16="http://schemas.microsoft.com/office/drawing/2014/main" id="{99F039FF-CB62-E633-C5A1-C721048C21D8}"/>
              </a:ext>
            </a:extLst>
          </p:cNvPr>
          <p:cNvSpPr>
            <a:spLocks noGrp="1"/>
          </p:cNvSpPr>
          <p:nvPr>
            <p:ph type="body" idx="1"/>
          </p:nvPr>
        </p:nvSpPr>
        <p:spPr/>
        <p:txBody>
          <a:bodyPr/>
          <a:lstStyle/>
          <a:p>
            <a:r>
              <a:rPr lang="en-US"/>
              <a:t>M</a:t>
            </a:r>
          </a:p>
        </p:txBody>
      </p:sp>
      <p:sp>
        <p:nvSpPr>
          <p:cNvPr id="4" name="Slide Number Placeholder 3">
            <a:extLst>
              <a:ext uri="{FF2B5EF4-FFF2-40B4-BE49-F238E27FC236}">
                <a16:creationId xmlns:a16="http://schemas.microsoft.com/office/drawing/2014/main" id="{FAC1EF4A-3E05-D0A1-0378-1746DE77A516}"/>
              </a:ext>
            </a:extLst>
          </p:cNvPr>
          <p:cNvSpPr>
            <a:spLocks noGrp="1"/>
          </p:cNvSpPr>
          <p:nvPr>
            <p:ph type="sldNum" sz="quarter" idx="5"/>
          </p:nvPr>
        </p:nvSpPr>
        <p:spPr/>
        <p:txBody>
          <a:bodyPr/>
          <a:lstStyle/>
          <a:p>
            <a:fld id="{A6DBD19B-79F7-4422-AB54-C298F2025CAF}" type="slidenum">
              <a:rPr lang="en-US" smtClean="0"/>
              <a:t>11</a:t>
            </a:fld>
            <a:endParaRPr lang="en-US"/>
          </a:p>
        </p:txBody>
      </p:sp>
    </p:spTree>
    <p:extLst>
      <p:ext uri="{BB962C8B-B14F-4D97-AF65-F5344CB8AC3E}">
        <p14:creationId xmlns:p14="http://schemas.microsoft.com/office/powerpoint/2010/main" val="3962573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66821-C664-8B1A-1D94-63BEA946B4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F868BA-9320-7DA3-BCD2-1BE2D06830D3}"/>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49A745-9CE9-5B77-4A68-0A788213D6CA}"/>
              </a:ext>
            </a:extLst>
          </p:cNvPr>
          <p:cNvSpPr>
            <a:spLocks noGrp="1"/>
          </p:cNvSpPr>
          <p:nvPr>
            <p:ph type="dt" sz="half" idx="10"/>
          </p:nvPr>
        </p:nvSpPr>
        <p:spPr/>
        <p:txBody>
          <a:bodyPr/>
          <a:lstStyle/>
          <a:p>
            <a:fld id="{E6DCD446-FC8D-4529-B4DF-1FC3212FEFF4}" type="datetimeFigureOut">
              <a:rPr lang="en-US" smtClean="0"/>
              <a:t>4/27/2026</a:t>
            </a:fld>
            <a:endParaRPr lang="en-US"/>
          </a:p>
        </p:txBody>
      </p:sp>
      <p:sp>
        <p:nvSpPr>
          <p:cNvPr id="5" name="Footer Placeholder 4">
            <a:extLst>
              <a:ext uri="{FF2B5EF4-FFF2-40B4-BE49-F238E27FC236}">
                <a16:creationId xmlns:a16="http://schemas.microsoft.com/office/drawing/2014/main" id="{3A687DF4-4ABC-649D-96FA-EA2C53185C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726BAB-257E-FAE5-7E4A-8375D291294F}"/>
              </a:ext>
            </a:extLst>
          </p:cNvPr>
          <p:cNvSpPr>
            <a:spLocks noGrp="1"/>
          </p:cNvSpPr>
          <p:nvPr>
            <p:ph type="sldNum" sz="quarter" idx="12"/>
          </p:nvPr>
        </p:nvSpPr>
        <p:spPr/>
        <p:txBody>
          <a:bodyPr/>
          <a:lstStyle/>
          <a:p>
            <a:fld id="{B011B40E-07FA-4E77-B6F8-35E5F70DCC8A}" type="slidenum">
              <a:rPr lang="en-US" smtClean="0"/>
              <a:t>‹#›</a:t>
            </a:fld>
            <a:endParaRPr lang="en-US"/>
          </a:p>
        </p:txBody>
      </p:sp>
    </p:spTree>
    <p:extLst>
      <p:ext uri="{BB962C8B-B14F-4D97-AF65-F5344CB8AC3E}">
        <p14:creationId xmlns:p14="http://schemas.microsoft.com/office/powerpoint/2010/main" val="1294733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D39CD-4282-1745-45D1-38D3813830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28CBAEA-A011-0112-F034-81EA433629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FC201A-F11C-81BD-F1FC-2DA649B5F260}"/>
              </a:ext>
            </a:extLst>
          </p:cNvPr>
          <p:cNvSpPr>
            <a:spLocks noGrp="1"/>
          </p:cNvSpPr>
          <p:nvPr>
            <p:ph type="dt" sz="half" idx="10"/>
          </p:nvPr>
        </p:nvSpPr>
        <p:spPr/>
        <p:txBody>
          <a:bodyPr/>
          <a:lstStyle/>
          <a:p>
            <a:fld id="{E6DCD446-FC8D-4529-B4DF-1FC3212FEFF4}" type="datetimeFigureOut">
              <a:rPr lang="en-US" smtClean="0"/>
              <a:t>4/27/2026</a:t>
            </a:fld>
            <a:endParaRPr lang="en-US"/>
          </a:p>
        </p:txBody>
      </p:sp>
      <p:sp>
        <p:nvSpPr>
          <p:cNvPr id="5" name="Footer Placeholder 4">
            <a:extLst>
              <a:ext uri="{FF2B5EF4-FFF2-40B4-BE49-F238E27FC236}">
                <a16:creationId xmlns:a16="http://schemas.microsoft.com/office/drawing/2014/main" id="{6F8136DD-E6DD-EE74-499C-D0B1818DEC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AEFB47-911D-67E5-E29E-E7F8C23635CA}"/>
              </a:ext>
            </a:extLst>
          </p:cNvPr>
          <p:cNvSpPr>
            <a:spLocks noGrp="1"/>
          </p:cNvSpPr>
          <p:nvPr>
            <p:ph type="sldNum" sz="quarter" idx="12"/>
          </p:nvPr>
        </p:nvSpPr>
        <p:spPr/>
        <p:txBody>
          <a:bodyPr/>
          <a:lstStyle/>
          <a:p>
            <a:fld id="{B011B40E-07FA-4E77-B6F8-35E5F70DCC8A}" type="slidenum">
              <a:rPr lang="en-US" smtClean="0"/>
              <a:t>‹#›</a:t>
            </a:fld>
            <a:endParaRPr lang="en-US"/>
          </a:p>
        </p:txBody>
      </p:sp>
    </p:spTree>
    <p:extLst>
      <p:ext uri="{BB962C8B-B14F-4D97-AF65-F5344CB8AC3E}">
        <p14:creationId xmlns:p14="http://schemas.microsoft.com/office/powerpoint/2010/main" val="1249731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629E98-71DE-70D9-261E-FD45915DDEC7}"/>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6F0177F-2F14-464E-0E9E-751CD9FA677F}"/>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CC0ED8-91AD-8206-6571-416F00E2BFAF}"/>
              </a:ext>
            </a:extLst>
          </p:cNvPr>
          <p:cNvSpPr>
            <a:spLocks noGrp="1"/>
          </p:cNvSpPr>
          <p:nvPr>
            <p:ph type="dt" sz="half" idx="10"/>
          </p:nvPr>
        </p:nvSpPr>
        <p:spPr/>
        <p:txBody>
          <a:bodyPr/>
          <a:lstStyle/>
          <a:p>
            <a:fld id="{E6DCD446-FC8D-4529-B4DF-1FC3212FEFF4}" type="datetimeFigureOut">
              <a:rPr lang="en-US" smtClean="0"/>
              <a:t>4/27/2026</a:t>
            </a:fld>
            <a:endParaRPr lang="en-US"/>
          </a:p>
        </p:txBody>
      </p:sp>
      <p:sp>
        <p:nvSpPr>
          <p:cNvPr id="5" name="Footer Placeholder 4">
            <a:extLst>
              <a:ext uri="{FF2B5EF4-FFF2-40B4-BE49-F238E27FC236}">
                <a16:creationId xmlns:a16="http://schemas.microsoft.com/office/drawing/2014/main" id="{C73605E9-0E96-C572-8592-BC20784F25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E14C41-D58C-E427-7B6E-29D43227CB15}"/>
              </a:ext>
            </a:extLst>
          </p:cNvPr>
          <p:cNvSpPr>
            <a:spLocks noGrp="1"/>
          </p:cNvSpPr>
          <p:nvPr>
            <p:ph type="sldNum" sz="quarter" idx="12"/>
          </p:nvPr>
        </p:nvSpPr>
        <p:spPr/>
        <p:txBody>
          <a:bodyPr/>
          <a:lstStyle/>
          <a:p>
            <a:fld id="{B011B40E-07FA-4E77-B6F8-35E5F70DCC8A}" type="slidenum">
              <a:rPr lang="en-US" smtClean="0"/>
              <a:t>‹#›</a:t>
            </a:fld>
            <a:endParaRPr lang="en-US"/>
          </a:p>
        </p:txBody>
      </p:sp>
    </p:spTree>
    <p:extLst>
      <p:ext uri="{BB962C8B-B14F-4D97-AF65-F5344CB8AC3E}">
        <p14:creationId xmlns:p14="http://schemas.microsoft.com/office/powerpoint/2010/main" val="3390294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164531-842C-F320-9700-D6DC4D71E719}"/>
              </a:ext>
            </a:extLst>
          </p:cNvPr>
          <p:cNvSpPr/>
          <p:nvPr userDrawn="1"/>
        </p:nvSpPr>
        <p:spPr>
          <a:xfrm>
            <a:off x="0" y="-8865"/>
            <a:ext cx="12192000" cy="3304268"/>
          </a:xfrm>
          <a:prstGeom prst="rect">
            <a:avLst/>
          </a:prstGeom>
          <a:blipFill>
            <a:blip r:embed="rId2" cstate="print"/>
            <a:srcRect/>
            <a:stretch>
              <a:fillRect t="26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20"/>
          </a:p>
        </p:txBody>
      </p:sp>
      <p:sp>
        <p:nvSpPr>
          <p:cNvPr id="4" name="Rectangle: Diagonal Corners Rounded 3">
            <a:extLst>
              <a:ext uri="{FF2B5EF4-FFF2-40B4-BE49-F238E27FC236}">
                <a16:creationId xmlns:a16="http://schemas.microsoft.com/office/drawing/2014/main" id="{642BE7DF-0D4D-2731-022F-10A0BDC55C56}"/>
              </a:ext>
            </a:extLst>
          </p:cNvPr>
          <p:cNvSpPr/>
          <p:nvPr userDrawn="1"/>
        </p:nvSpPr>
        <p:spPr>
          <a:xfrm>
            <a:off x="639233" y="214313"/>
            <a:ext cx="3464984" cy="5759450"/>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20"/>
          </a:p>
        </p:txBody>
      </p:sp>
      <p:cxnSp>
        <p:nvCxnSpPr>
          <p:cNvPr id="5" name="Straight Connector 4">
            <a:extLst>
              <a:ext uri="{FF2B5EF4-FFF2-40B4-BE49-F238E27FC236}">
                <a16:creationId xmlns:a16="http://schemas.microsoft.com/office/drawing/2014/main" id="{5A7CCCBA-387C-EFEA-3B13-7B5B58BF4CCA}"/>
              </a:ext>
            </a:extLst>
          </p:cNvPr>
          <p:cNvCxnSpPr>
            <a:cxnSpLocks/>
          </p:cNvCxnSpPr>
          <p:nvPr userDrawn="1"/>
        </p:nvCxnSpPr>
        <p:spPr>
          <a:xfrm flipV="1">
            <a:off x="1039284" y="560388"/>
            <a:ext cx="0" cy="155416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title"/>
          </p:nvPr>
        </p:nvSpPr>
        <p:spPr>
          <a:xfrm>
            <a:off x="1108634" y="934895"/>
            <a:ext cx="2665473" cy="820737"/>
          </a:xfrm>
          <a:noFill/>
        </p:spPr>
        <p:txBody>
          <a:bodyPr/>
          <a:lstStyle>
            <a:lvl1pPr>
              <a:defRPr>
                <a:solidFill>
                  <a:schemeClr val="bg1"/>
                </a:solidFill>
              </a:defRPr>
            </a:lvl1pPr>
          </a:lstStyle>
          <a:p>
            <a:r>
              <a:rPr lang="en-US"/>
              <a:t>Click to edit Master title style</a:t>
            </a:r>
          </a:p>
        </p:txBody>
      </p:sp>
      <p:sp>
        <p:nvSpPr>
          <p:cNvPr id="3" name="Text Placeholder 2"/>
          <p:cNvSpPr>
            <a:spLocks noGrp="1"/>
          </p:cNvSpPr>
          <p:nvPr>
            <p:ph type="body" sz="quarter" idx="10"/>
          </p:nvPr>
        </p:nvSpPr>
        <p:spPr>
          <a:xfrm>
            <a:off x="1038860" y="2332852"/>
            <a:ext cx="2667000" cy="3170696"/>
          </a:xfrm>
        </p:spPr>
        <p:txBody>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E85BA35-3EC2-81F1-6A33-40CA7FFD24EB}"/>
              </a:ext>
            </a:extLst>
          </p:cNvPr>
          <p:cNvSpPr>
            <a:spLocks noGrp="1"/>
          </p:cNvSpPr>
          <p:nvPr>
            <p:ph type="sldNum" sz="quarter" idx="11"/>
          </p:nvPr>
        </p:nvSpPr>
        <p:spPr>
          <a:xfrm>
            <a:off x="7778751" y="6127751"/>
            <a:ext cx="4023783" cy="422275"/>
          </a:xfrm>
        </p:spPr>
        <p:txBody>
          <a:bodyPr rtlCol="0" anchor="ctr"/>
          <a:lstStyle>
            <a:lvl1pPr algn="r">
              <a:defRPr sz="600" spc="75" baseline="0">
                <a:solidFill>
                  <a:schemeClr val="accent6"/>
                </a:solidFill>
                <a:latin typeface="Arial" panose="020B0604020202020204" pitchFamily="34" charset="0"/>
                <a:cs typeface="Arial" panose="020B0604020202020204" pitchFamily="34" charset="0"/>
              </a:defRPr>
            </a:lvl1pPr>
          </a:lstStyle>
          <a:p>
            <a:pPr>
              <a:defRPr/>
            </a:pPr>
            <a:r>
              <a:rPr lang="en-US"/>
              <a:t>BROWN &amp; BROWN  |  </a:t>
            </a:r>
            <a:fld id="{BE8320D5-4FA3-4734-A8D2-55CBC67B3B32}" type="slidenum">
              <a:rPr lang="en-US" smtClean="0"/>
              <a:pPr>
                <a:defRPr/>
              </a:pPr>
              <a:t>‹#›</a:t>
            </a:fld>
            <a:endParaRPr lang="en-US"/>
          </a:p>
        </p:txBody>
      </p:sp>
    </p:spTree>
    <p:extLst>
      <p:ext uri="{BB962C8B-B14F-4D97-AF65-F5344CB8AC3E}">
        <p14:creationId xmlns:p14="http://schemas.microsoft.com/office/powerpoint/2010/main" val="152122296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8_Custom Layout">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AA9F9DD-D613-F7B2-E16D-FAC9AC64459F}"/>
              </a:ext>
            </a:extLst>
          </p:cNvPr>
          <p:cNvCxnSpPr>
            <a:cxnSpLocks/>
          </p:cNvCxnSpPr>
          <p:nvPr userDrawn="1"/>
        </p:nvCxnSpPr>
        <p:spPr>
          <a:xfrm>
            <a:off x="3513667" y="977900"/>
            <a:ext cx="5164667" cy="0"/>
          </a:xfrm>
          <a:prstGeom prst="line">
            <a:avLst/>
          </a:prstGeom>
          <a:ln w="28575">
            <a:solidFill>
              <a:srgbClr val="BA2031"/>
            </a:solidFill>
          </a:ln>
        </p:spPr>
        <p:style>
          <a:lnRef idx="1">
            <a:schemeClr val="accent1"/>
          </a:lnRef>
          <a:fillRef idx="0">
            <a:schemeClr val="accent1"/>
          </a:fillRef>
          <a:effectRef idx="0">
            <a:schemeClr val="accent1"/>
          </a:effectRef>
          <a:fontRef idx="minor">
            <a:schemeClr val="tx1"/>
          </a:fontRef>
        </p:style>
      </p:cxnSp>
      <p:sp>
        <p:nvSpPr>
          <p:cNvPr id="3" name="Text Placeholder 4"/>
          <p:cNvSpPr>
            <a:spLocks noGrp="1"/>
          </p:cNvSpPr>
          <p:nvPr>
            <p:ph type="body" sz="quarter" idx="12"/>
          </p:nvPr>
        </p:nvSpPr>
        <p:spPr>
          <a:xfrm>
            <a:off x="794659" y="1977124"/>
            <a:ext cx="5141685" cy="3567335"/>
          </a:xfrm>
          <a:prstGeom prst="rect">
            <a:avLst/>
          </a:prstGeom>
        </p:spPr>
        <p:txBody>
          <a:bodyPr/>
          <a:lstStyle>
            <a:lvl1pPr marL="0" indent="0">
              <a:buNone/>
              <a:defRPr sz="1100" b="0" i="0" baseline="0">
                <a:solidFill>
                  <a:schemeClr val="tx1">
                    <a:lumMod val="75000"/>
                    <a:lumOff val="25000"/>
                  </a:schemeClr>
                </a:solidFill>
                <a:latin typeface="Calibri Regular"/>
              </a:defRPr>
            </a:lvl1pPr>
            <a:lvl2pPr>
              <a:defRPr>
                <a:latin typeface="Neris Light" panose="00000400000000000000" pitchFamily="50" charset="0"/>
              </a:defRPr>
            </a:lvl2pPr>
            <a:lvl3pPr>
              <a:defRPr>
                <a:latin typeface="Neris Light" panose="00000400000000000000" pitchFamily="50" charset="0"/>
              </a:defRPr>
            </a:lvl3pPr>
            <a:lvl4pPr>
              <a:defRPr>
                <a:latin typeface="Neris Light" panose="00000400000000000000" pitchFamily="50" charset="0"/>
              </a:defRPr>
            </a:lvl4pPr>
            <a:lvl5pPr>
              <a:defRPr>
                <a:latin typeface="Neris Light" panose="00000400000000000000" pitchFamily="50" charset="0"/>
              </a:defRPr>
            </a:lvl5pPr>
          </a:lstStyle>
          <a:p>
            <a:pPr lvl="0"/>
            <a:r>
              <a:rPr lang="en-US"/>
              <a:t>Click to edit Master text styles</a:t>
            </a:r>
          </a:p>
        </p:txBody>
      </p:sp>
      <p:sp>
        <p:nvSpPr>
          <p:cNvPr id="4" name="Text Placeholder 4"/>
          <p:cNvSpPr>
            <a:spLocks noGrp="1"/>
          </p:cNvSpPr>
          <p:nvPr>
            <p:ph type="body" sz="quarter" idx="13"/>
          </p:nvPr>
        </p:nvSpPr>
        <p:spPr>
          <a:xfrm>
            <a:off x="6037944" y="1977122"/>
            <a:ext cx="5272315" cy="3567335"/>
          </a:xfrm>
          <a:prstGeom prst="rect">
            <a:avLst/>
          </a:prstGeom>
        </p:spPr>
        <p:txBody>
          <a:bodyPr/>
          <a:lstStyle>
            <a:lvl1pPr marL="0" indent="0">
              <a:buNone/>
              <a:defRPr sz="1100" b="0" i="0" baseline="0">
                <a:solidFill>
                  <a:schemeClr val="tx1">
                    <a:lumMod val="75000"/>
                    <a:lumOff val="25000"/>
                  </a:schemeClr>
                </a:solidFill>
                <a:latin typeface="Calibri Regular"/>
              </a:defRPr>
            </a:lvl1pPr>
            <a:lvl2pPr>
              <a:defRPr>
                <a:latin typeface="Neris Light" panose="00000400000000000000" pitchFamily="50" charset="0"/>
              </a:defRPr>
            </a:lvl2pPr>
            <a:lvl3pPr>
              <a:defRPr>
                <a:latin typeface="Neris Light" panose="00000400000000000000" pitchFamily="50" charset="0"/>
              </a:defRPr>
            </a:lvl3pPr>
            <a:lvl4pPr>
              <a:defRPr>
                <a:latin typeface="Neris Light" panose="00000400000000000000" pitchFamily="50" charset="0"/>
              </a:defRPr>
            </a:lvl4pPr>
            <a:lvl5pPr>
              <a:defRPr>
                <a:latin typeface="Neris Light" panose="00000400000000000000" pitchFamily="50" charset="0"/>
              </a:defRPr>
            </a:lvl5pPr>
          </a:lstStyle>
          <a:p>
            <a:pPr lvl="0"/>
            <a:r>
              <a:rPr lang="en-US"/>
              <a:t>Click to edit Master text styles</a:t>
            </a:r>
          </a:p>
        </p:txBody>
      </p:sp>
      <p:sp>
        <p:nvSpPr>
          <p:cNvPr id="5" name="Title 3"/>
          <p:cNvSpPr>
            <a:spLocks noGrp="1"/>
          </p:cNvSpPr>
          <p:nvPr>
            <p:ph type="title"/>
          </p:nvPr>
        </p:nvSpPr>
        <p:spPr>
          <a:xfrm>
            <a:off x="722086" y="495086"/>
            <a:ext cx="10468429" cy="723446"/>
          </a:xfrm>
          <a:prstGeom prst="rect">
            <a:avLst/>
          </a:prstGeom>
        </p:spPr>
        <p:txBody>
          <a:bodyPr/>
          <a:lstStyle>
            <a:lvl1pPr algn="ctr">
              <a:defRPr sz="3000" b="0" i="0" spc="120" baseline="0">
                <a:solidFill>
                  <a:schemeClr val="tx2"/>
                </a:solidFill>
                <a:latin typeface="+mj-lt"/>
              </a:defRPr>
            </a:lvl1pPr>
          </a:lstStyle>
          <a:p>
            <a:r>
              <a:rPr lang="en-US"/>
              <a:t>Click to edit Master title style</a:t>
            </a:r>
            <a:endParaRPr lang="id-ID"/>
          </a:p>
        </p:txBody>
      </p:sp>
      <p:sp>
        <p:nvSpPr>
          <p:cNvPr id="6" name="Text Placeholder 6"/>
          <p:cNvSpPr>
            <a:spLocks noGrp="1"/>
          </p:cNvSpPr>
          <p:nvPr>
            <p:ph type="body" sz="quarter" idx="10"/>
          </p:nvPr>
        </p:nvSpPr>
        <p:spPr>
          <a:xfrm>
            <a:off x="722084" y="1116710"/>
            <a:ext cx="10468429" cy="217939"/>
          </a:xfrm>
          <a:prstGeom prst="rect">
            <a:avLst/>
          </a:prstGeom>
        </p:spPr>
        <p:txBody>
          <a:bodyPr/>
          <a:lstStyle>
            <a:lvl1pPr marL="0" indent="0" algn="ctr">
              <a:buNone/>
              <a:defRPr lang="id-ID" sz="1200" b="0" i="0" kern="1200" spc="140" baseline="0" dirty="0">
                <a:solidFill>
                  <a:schemeClr val="accent3"/>
                </a:solidFill>
                <a:latin typeface="+mj-lt"/>
                <a:ea typeface="+mn-ea"/>
                <a:cs typeface="+mn-cs"/>
              </a:defRPr>
            </a:lvl1pPr>
          </a:lstStyle>
          <a:p>
            <a:pPr lvl="0"/>
            <a:r>
              <a:rPr lang="en-US"/>
              <a:t>Click to edit Master text styles</a:t>
            </a:r>
          </a:p>
        </p:txBody>
      </p:sp>
    </p:spTree>
    <p:extLst>
      <p:ext uri="{BB962C8B-B14F-4D97-AF65-F5344CB8AC3E}">
        <p14:creationId xmlns:p14="http://schemas.microsoft.com/office/powerpoint/2010/main" val="1881726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3_Blank">
    <p:spTree>
      <p:nvGrpSpPr>
        <p:cNvPr id="1" name=""/>
        <p:cNvGrpSpPr/>
        <p:nvPr/>
      </p:nvGrpSpPr>
      <p:grpSpPr>
        <a:xfrm>
          <a:off x="0" y="0"/>
          <a:ext cx="0" cy="0"/>
          <a:chOff x="0" y="0"/>
          <a:chExt cx="0" cy="0"/>
        </a:xfrm>
      </p:grpSpPr>
      <p:sp>
        <p:nvSpPr>
          <p:cNvPr id="4" name="Title 3"/>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2" name="Rectangle 12">
            <a:extLst>
              <a:ext uri="{FF2B5EF4-FFF2-40B4-BE49-F238E27FC236}">
                <a16:creationId xmlns:a16="http://schemas.microsoft.com/office/drawing/2014/main" id="{615702B9-BDAC-E284-FAF5-9ABADB681D16}"/>
              </a:ext>
            </a:extLst>
          </p:cNvPr>
          <p:cNvSpPr>
            <a:spLocks noGrp="1" noChangeArrowheads="1"/>
          </p:cNvSpPr>
          <p:nvPr>
            <p:ph type="sldNum" sz="quarter" idx="10"/>
          </p:nvPr>
        </p:nvSpPr>
        <p:spPr/>
        <p:txBody>
          <a:bodyPr/>
          <a:lstStyle>
            <a:lvl1pPr>
              <a:defRPr>
                <a:solidFill>
                  <a:srgbClr val="000000"/>
                </a:solidFill>
              </a:defRPr>
            </a:lvl1pPr>
          </a:lstStyle>
          <a:p>
            <a:pPr>
              <a:defRPr/>
            </a:pPr>
            <a:fld id="{5C8BD6B4-A96B-4F54-8646-C2063CF332F1}" type="slidenum">
              <a:rPr lang="en-US" altLang="en-US"/>
              <a:pPr>
                <a:defRPr/>
              </a:pPr>
              <a:t>‹#›</a:t>
            </a:fld>
            <a:endParaRPr lang="en-US" altLang="en-US"/>
          </a:p>
        </p:txBody>
      </p:sp>
    </p:spTree>
    <p:extLst>
      <p:ext uri="{BB962C8B-B14F-4D97-AF65-F5344CB8AC3E}">
        <p14:creationId xmlns:p14="http://schemas.microsoft.com/office/powerpoint/2010/main" val="39204329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9D9B3-71FC-431E-A847-4AEC0F2E90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FDE66A-E664-4694-801D-80D9185099DE}"/>
              </a:ext>
            </a:extLst>
          </p:cNvPr>
          <p:cNvSpPr>
            <a:spLocks noGrp="1"/>
          </p:cNvSpPr>
          <p:nvPr>
            <p:ph idx="1"/>
          </p:nvPr>
        </p:nvSpPr>
        <p:spPr/>
        <p:txBody>
          <a:bodyPr/>
          <a:lstStyle>
            <a:lvl2pPr marL="685780" indent="-228594">
              <a:buFont typeface="Arial" panose="020B0604020202020204" pitchFamily="34" charset="0"/>
              <a:buChar cha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D7DA0996-6139-45BC-A300-0B65DDB58D10}"/>
              </a:ext>
            </a:extLst>
          </p:cNvPr>
          <p:cNvSpPr>
            <a:spLocks noGrp="1"/>
          </p:cNvSpPr>
          <p:nvPr>
            <p:ph type="sldNum" sz="quarter" idx="12"/>
          </p:nvPr>
        </p:nvSpPr>
        <p:spPr/>
        <p:txBody>
          <a:bodyPr/>
          <a:lstStyle>
            <a:lvl1pPr>
              <a:defRPr baseline="0"/>
            </a:lvl1pPr>
          </a:lstStyle>
          <a:p>
            <a:r>
              <a:rPr lang="en-US"/>
              <a:t>BROWN &amp; BROWN  |  </a:t>
            </a:r>
            <a:fld id="{0BDBB283-31B7-430F-95E5-02359FF226F2}" type="slidenum">
              <a:rPr lang="en-US" smtClean="0"/>
              <a:pPr/>
              <a:t>‹#›</a:t>
            </a:fld>
            <a:endParaRPr lang="en-US"/>
          </a:p>
        </p:txBody>
      </p:sp>
    </p:spTree>
    <p:extLst>
      <p:ext uri="{BB962C8B-B14F-4D97-AF65-F5344CB8AC3E}">
        <p14:creationId xmlns:p14="http://schemas.microsoft.com/office/powerpoint/2010/main" val="2584076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546A4-B5F0-42C7-A285-3E157CB01D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FDDFE5-A5B8-412A-8993-B73A8C0F22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313F3C-1C34-46A4-9AE9-DC0B77DEFB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07FC7B70-F38E-49CF-91E0-70536CC0F0EB}"/>
              </a:ext>
            </a:extLst>
          </p:cNvPr>
          <p:cNvSpPr>
            <a:spLocks noGrp="1"/>
          </p:cNvSpPr>
          <p:nvPr>
            <p:ph type="sldNum" sz="quarter" idx="12"/>
          </p:nvPr>
        </p:nvSpPr>
        <p:spPr/>
        <p:txBody>
          <a:bodyPr/>
          <a:lstStyle/>
          <a:p>
            <a:r>
              <a:rPr lang="en-US"/>
              <a:t>BROWN &amp; BROWN  |  </a:t>
            </a:r>
            <a:fld id="{0BDBB283-31B7-430F-95E5-02359FF226F2}" type="slidenum">
              <a:rPr lang="en-US" smtClean="0"/>
              <a:pPr/>
              <a:t>‹#›</a:t>
            </a:fld>
            <a:endParaRPr lang="en-US"/>
          </a:p>
        </p:txBody>
      </p:sp>
    </p:spTree>
    <p:extLst>
      <p:ext uri="{BB962C8B-B14F-4D97-AF65-F5344CB8AC3E}">
        <p14:creationId xmlns:p14="http://schemas.microsoft.com/office/powerpoint/2010/main" val="26561332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6175E-AF86-4FE3-B845-CB47E04FA6C4}"/>
              </a:ext>
            </a:extLst>
          </p:cNvPr>
          <p:cNvSpPr>
            <a:spLocks noGrp="1"/>
          </p:cNvSpPr>
          <p:nvPr>
            <p:ph type="title"/>
          </p:nvPr>
        </p:nvSpPr>
        <p:spPr/>
        <p:txBody>
          <a:bodyPr/>
          <a:lstStyle/>
          <a:p>
            <a:r>
              <a:rPr lang="en-US"/>
              <a:t>Click to edit Master title style</a:t>
            </a:r>
          </a:p>
        </p:txBody>
      </p:sp>
      <p:sp>
        <p:nvSpPr>
          <p:cNvPr id="8" name="Slide Number Placeholder 7">
            <a:extLst>
              <a:ext uri="{FF2B5EF4-FFF2-40B4-BE49-F238E27FC236}">
                <a16:creationId xmlns:a16="http://schemas.microsoft.com/office/drawing/2014/main" id="{82C1673D-B128-4854-B708-56F0F003EC7E}"/>
              </a:ext>
            </a:extLst>
          </p:cNvPr>
          <p:cNvSpPr>
            <a:spLocks noGrp="1"/>
          </p:cNvSpPr>
          <p:nvPr>
            <p:ph type="sldNum" sz="quarter" idx="12"/>
          </p:nvPr>
        </p:nvSpPr>
        <p:spPr/>
        <p:txBody>
          <a:bodyPr/>
          <a:lstStyle/>
          <a:p>
            <a:r>
              <a:rPr lang="en-US"/>
              <a:t>BROWN &amp; BROWN  |  </a:t>
            </a:r>
            <a:fld id="{0BDBB283-31B7-430F-95E5-02359FF226F2}" type="slidenum">
              <a:rPr lang="en-US" smtClean="0"/>
              <a:pPr/>
              <a:t>‹#›</a:t>
            </a:fld>
            <a:endParaRPr lang="en-US"/>
          </a:p>
        </p:txBody>
      </p:sp>
    </p:spTree>
    <p:extLst>
      <p:ext uri="{BB962C8B-B14F-4D97-AF65-F5344CB8AC3E}">
        <p14:creationId xmlns:p14="http://schemas.microsoft.com/office/powerpoint/2010/main" val="4977005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D63ED29-EF5A-4A07-9E23-83C97819B092}"/>
              </a:ext>
            </a:extLst>
          </p:cNvPr>
          <p:cNvSpPr>
            <a:spLocks noGrp="1"/>
          </p:cNvSpPr>
          <p:nvPr>
            <p:ph type="sldNum" sz="quarter" idx="12"/>
          </p:nvPr>
        </p:nvSpPr>
        <p:spPr/>
        <p:txBody>
          <a:bodyPr/>
          <a:lstStyle/>
          <a:p>
            <a:r>
              <a:rPr lang="en-US"/>
              <a:t>BROWN &amp; BROWN  |  </a:t>
            </a:r>
            <a:fld id="{0BDBB283-31B7-430F-95E5-02359FF226F2}" type="slidenum">
              <a:rPr lang="en-US" smtClean="0"/>
              <a:pPr/>
              <a:t>‹#›</a:t>
            </a:fld>
            <a:endParaRPr lang="en-US"/>
          </a:p>
        </p:txBody>
      </p:sp>
    </p:spTree>
    <p:extLst>
      <p:ext uri="{BB962C8B-B14F-4D97-AF65-F5344CB8AC3E}">
        <p14:creationId xmlns:p14="http://schemas.microsoft.com/office/powerpoint/2010/main" val="29620035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3D4AA-640C-4B73-AE31-051474B8C4DF}"/>
              </a:ext>
            </a:extLst>
          </p:cNvPr>
          <p:cNvSpPr>
            <a:spLocks noGrp="1"/>
          </p:cNvSpPr>
          <p:nvPr>
            <p:ph type="title"/>
          </p:nvPr>
        </p:nvSpPr>
        <p:spPr>
          <a:xfrm>
            <a:off x="1719264" y="221412"/>
            <a:ext cx="9367838" cy="655608"/>
          </a:xfrm>
          <a:prstGeom prst="rect">
            <a:avLst/>
          </a:prstGeom>
        </p:spPr>
        <p:txBody>
          <a:bodyPr/>
          <a:lstStyle>
            <a:lvl1pPr>
              <a:defRPr>
                <a:solidFill>
                  <a:schemeClr val="tx2"/>
                </a:solidFill>
                <a:latin typeface="Gill Sans MT" panose="020B0502020104020203" pitchFamily="34" charset="0"/>
              </a:defRPr>
            </a:lvl1pPr>
          </a:lstStyle>
          <a:p>
            <a:r>
              <a:rPr lang="en-US"/>
              <a:t>Click to edit Master title style</a:t>
            </a:r>
          </a:p>
        </p:txBody>
      </p:sp>
    </p:spTree>
    <p:extLst>
      <p:ext uri="{BB962C8B-B14F-4D97-AF65-F5344CB8AC3E}">
        <p14:creationId xmlns:p14="http://schemas.microsoft.com/office/powerpoint/2010/main" val="1421330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AB62F-C2CC-20DA-A2FE-5E734F1991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4B2698-AF66-23E9-5FBF-031A2193B6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61B0BF-2844-C185-D923-B3E8AAE38EDD}"/>
              </a:ext>
            </a:extLst>
          </p:cNvPr>
          <p:cNvSpPr>
            <a:spLocks noGrp="1"/>
          </p:cNvSpPr>
          <p:nvPr>
            <p:ph type="dt" sz="half" idx="10"/>
          </p:nvPr>
        </p:nvSpPr>
        <p:spPr/>
        <p:txBody>
          <a:bodyPr/>
          <a:lstStyle/>
          <a:p>
            <a:fld id="{E6DCD446-FC8D-4529-B4DF-1FC3212FEFF4}" type="datetimeFigureOut">
              <a:rPr lang="en-US" smtClean="0"/>
              <a:t>4/27/2026</a:t>
            </a:fld>
            <a:endParaRPr lang="en-US"/>
          </a:p>
        </p:txBody>
      </p:sp>
      <p:sp>
        <p:nvSpPr>
          <p:cNvPr id="5" name="Footer Placeholder 4">
            <a:extLst>
              <a:ext uri="{FF2B5EF4-FFF2-40B4-BE49-F238E27FC236}">
                <a16:creationId xmlns:a16="http://schemas.microsoft.com/office/drawing/2014/main" id="{BF72012F-71DF-009B-0FC0-F2AACB7DD6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3391AB-2633-0310-F9F5-1CDF59C4154C}"/>
              </a:ext>
            </a:extLst>
          </p:cNvPr>
          <p:cNvSpPr>
            <a:spLocks noGrp="1"/>
          </p:cNvSpPr>
          <p:nvPr>
            <p:ph type="sldNum" sz="quarter" idx="12"/>
          </p:nvPr>
        </p:nvSpPr>
        <p:spPr/>
        <p:txBody>
          <a:bodyPr/>
          <a:lstStyle/>
          <a:p>
            <a:fld id="{B011B40E-07FA-4E77-B6F8-35E5F70DCC8A}" type="slidenum">
              <a:rPr lang="en-US" smtClean="0"/>
              <a:t>‹#›</a:t>
            </a:fld>
            <a:endParaRPr lang="en-US"/>
          </a:p>
        </p:txBody>
      </p:sp>
    </p:spTree>
    <p:extLst>
      <p:ext uri="{BB962C8B-B14F-4D97-AF65-F5344CB8AC3E}">
        <p14:creationId xmlns:p14="http://schemas.microsoft.com/office/powerpoint/2010/main" val="18012257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3149600"/>
            <a:ext cx="12192000" cy="3708400"/>
          </a:xfrm>
          <a:prstGeom prst="rect">
            <a:avLst/>
          </a:prstGeom>
          <a:solidFill>
            <a:schemeClr val="bg1">
              <a:lumMod val="95000"/>
            </a:schemeClr>
          </a:solidFill>
        </p:spPr>
        <p:txBody>
          <a:bodyPr/>
          <a:lstStyle>
            <a:lvl1pPr>
              <a:defRPr sz="1000" b="0" i="0">
                <a:latin typeface="Calibri Regular"/>
              </a:defRPr>
            </a:lvl1pPr>
          </a:lstStyle>
          <a:p>
            <a:endParaRPr lang="id-ID"/>
          </a:p>
        </p:txBody>
      </p:sp>
      <p:sp>
        <p:nvSpPr>
          <p:cNvPr id="4" name="Text Placeholder 6"/>
          <p:cNvSpPr>
            <a:spLocks noGrp="1"/>
          </p:cNvSpPr>
          <p:nvPr>
            <p:ph type="body" sz="quarter" idx="11" hasCustomPrompt="1"/>
          </p:nvPr>
        </p:nvSpPr>
        <p:spPr>
          <a:xfrm>
            <a:off x="722084" y="1116708"/>
            <a:ext cx="10468429" cy="217939"/>
          </a:xfrm>
          <a:prstGeom prst="rect">
            <a:avLst/>
          </a:prstGeom>
        </p:spPr>
        <p:txBody>
          <a:bodyPr/>
          <a:lstStyle>
            <a:lvl1pPr marL="0" indent="0" algn="ctr">
              <a:buNone/>
              <a:defRPr sz="900" b="0" i="0" spc="225">
                <a:solidFill>
                  <a:schemeClr val="accent3"/>
                </a:solidFill>
                <a:latin typeface="Calibri Regular"/>
              </a:defRPr>
            </a:lvl1pPr>
          </a:lstStyle>
          <a:p>
            <a:pPr lvl="0"/>
            <a:r>
              <a:rPr lang="id-ID" dirty="0"/>
              <a:t>Insert subtitle here</a:t>
            </a:r>
          </a:p>
        </p:txBody>
      </p:sp>
      <p:sp>
        <p:nvSpPr>
          <p:cNvPr id="5" name="Title 3">
            <a:extLst>
              <a:ext uri="{FF2B5EF4-FFF2-40B4-BE49-F238E27FC236}">
                <a16:creationId xmlns:a16="http://schemas.microsoft.com/office/drawing/2014/main" id="{7E02B0EC-40CD-5C43-B8F6-C6863A27B523}"/>
              </a:ext>
            </a:extLst>
          </p:cNvPr>
          <p:cNvSpPr>
            <a:spLocks noGrp="1"/>
          </p:cNvSpPr>
          <p:nvPr>
            <p:ph type="title" hasCustomPrompt="1"/>
          </p:nvPr>
        </p:nvSpPr>
        <p:spPr>
          <a:xfrm>
            <a:off x="722086" y="495086"/>
            <a:ext cx="10468429" cy="723446"/>
          </a:xfrm>
          <a:prstGeom prst="rect">
            <a:avLst/>
          </a:prstGeom>
        </p:spPr>
        <p:txBody>
          <a:bodyPr/>
          <a:lstStyle>
            <a:lvl1pPr algn="ctr">
              <a:defRPr sz="3000" b="0" i="0" spc="120" baseline="0">
                <a:solidFill>
                  <a:schemeClr val="tx2"/>
                </a:solidFill>
                <a:latin typeface="Calibri Regular"/>
              </a:defRPr>
            </a:lvl1pPr>
          </a:lstStyle>
          <a:p>
            <a:r>
              <a:rPr lang="id-ID" dirty="0"/>
              <a:t>INSERT TITLE HERE</a:t>
            </a:r>
          </a:p>
        </p:txBody>
      </p:sp>
    </p:spTree>
    <p:extLst>
      <p:ext uri="{BB962C8B-B14F-4D97-AF65-F5344CB8AC3E}">
        <p14:creationId xmlns:p14="http://schemas.microsoft.com/office/powerpoint/2010/main" val="3843518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9D9B3-71FC-431E-A847-4AEC0F2E90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FDE66A-E664-4694-801D-80D9185099DE}"/>
              </a:ext>
            </a:extLst>
          </p:cNvPr>
          <p:cNvSpPr>
            <a:spLocks noGrp="1"/>
          </p:cNvSpPr>
          <p:nvPr>
            <p:ph idx="1"/>
          </p:nvPr>
        </p:nvSpPr>
        <p:spPr/>
        <p:txBody>
          <a:bodyPr/>
          <a:lstStyle>
            <a:lvl2pPr marL="685797" indent="-228599">
              <a:buFont typeface="Arial" panose="020B0604020202020204" pitchFamily="34" charset="0"/>
              <a:buChar cha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D7DA0996-6139-45BC-A300-0B65DDB58D10}"/>
              </a:ext>
            </a:extLst>
          </p:cNvPr>
          <p:cNvSpPr>
            <a:spLocks noGrp="1"/>
          </p:cNvSpPr>
          <p:nvPr>
            <p:ph type="sldNum" sz="quarter" idx="12"/>
          </p:nvPr>
        </p:nvSpPr>
        <p:spPr/>
        <p:txBody>
          <a:bodyPr/>
          <a:lstStyle>
            <a:lvl1pPr>
              <a:defRPr baseline="0"/>
            </a:lvl1pPr>
          </a:lstStyle>
          <a:p>
            <a:r>
              <a:rPr lang="en-US"/>
              <a:t>BROWN &amp; BROWN  |  </a:t>
            </a:r>
            <a:fld id="{0BDBB283-31B7-430F-95E5-02359FF226F2}" type="slidenum">
              <a:rPr lang="en-US" smtClean="0"/>
              <a:pPr/>
              <a:t>‹#›</a:t>
            </a:fld>
            <a:endParaRPr lang="en-US"/>
          </a:p>
        </p:txBody>
      </p:sp>
    </p:spTree>
    <p:extLst>
      <p:ext uri="{BB962C8B-B14F-4D97-AF65-F5344CB8AC3E}">
        <p14:creationId xmlns:p14="http://schemas.microsoft.com/office/powerpoint/2010/main" val="27772697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546A4-B5F0-42C7-A285-3E157CB01D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FDDFE5-A5B8-412A-8993-B73A8C0F22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313F3C-1C34-46A4-9AE9-DC0B77DEFB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07FC7B70-F38E-49CF-91E0-70536CC0F0EB}"/>
              </a:ext>
            </a:extLst>
          </p:cNvPr>
          <p:cNvSpPr>
            <a:spLocks noGrp="1"/>
          </p:cNvSpPr>
          <p:nvPr>
            <p:ph type="sldNum" sz="quarter" idx="12"/>
          </p:nvPr>
        </p:nvSpPr>
        <p:spPr/>
        <p:txBody>
          <a:bodyPr/>
          <a:lstStyle/>
          <a:p>
            <a:r>
              <a:rPr lang="en-US"/>
              <a:t>BROWN &amp; BROWN  |  </a:t>
            </a:r>
            <a:fld id="{0BDBB283-31B7-430F-95E5-02359FF226F2}" type="slidenum">
              <a:rPr lang="en-US" smtClean="0"/>
              <a:pPr/>
              <a:t>‹#›</a:t>
            </a:fld>
            <a:endParaRPr lang="en-US"/>
          </a:p>
        </p:txBody>
      </p:sp>
    </p:spTree>
    <p:extLst>
      <p:ext uri="{BB962C8B-B14F-4D97-AF65-F5344CB8AC3E}">
        <p14:creationId xmlns:p14="http://schemas.microsoft.com/office/powerpoint/2010/main" val="28168311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6175E-AF86-4FE3-B845-CB47E04FA6C4}"/>
              </a:ext>
            </a:extLst>
          </p:cNvPr>
          <p:cNvSpPr>
            <a:spLocks noGrp="1"/>
          </p:cNvSpPr>
          <p:nvPr>
            <p:ph type="title"/>
          </p:nvPr>
        </p:nvSpPr>
        <p:spPr/>
        <p:txBody>
          <a:bodyPr/>
          <a:lstStyle/>
          <a:p>
            <a:r>
              <a:rPr lang="en-US"/>
              <a:t>Click to edit Master title style</a:t>
            </a:r>
          </a:p>
        </p:txBody>
      </p:sp>
      <p:sp>
        <p:nvSpPr>
          <p:cNvPr id="8" name="Slide Number Placeholder 7">
            <a:extLst>
              <a:ext uri="{FF2B5EF4-FFF2-40B4-BE49-F238E27FC236}">
                <a16:creationId xmlns:a16="http://schemas.microsoft.com/office/drawing/2014/main" id="{82C1673D-B128-4854-B708-56F0F003EC7E}"/>
              </a:ext>
            </a:extLst>
          </p:cNvPr>
          <p:cNvSpPr>
            <a:spLocks noGrp="1"/>
          </p:cNvSpPr>
          <p:nvPr>
            <p:ph type="sldNum" sz="quarter" idx="12"/>
          </p:nvPr>
        </p:nvSpPr>
        <p:spPr/>
        <p:txBody>
          <a:bodyPr/>
          <a:lstStyle/>
          <a:p>
            <a:r>
              <a:rPr lang="en-US"/>
              <a:t>BROWN &amp; BROWN  |  </a:t>
            </a:r>
            <a:fld id="{0BDBB283-31B7-430F-95E5-02359FF226F2}" type="slidenum">
              <a:rPr lang="en-US" smtClean="0"/>
              <a:pPr/>
              <a:t>‹#›</a:t>
            </a:fld>
            <a:endParaRPr lang="en-US"/>
          </a:p>
        </p:txBody>
      </p:sp>
    </p:spTree>
    <p:extLst>
      <p:ext uri="{BB962C8B-B14F-4D97-AF65-F5344CB8AC3E}">
        <p14:creationId xmlns:p14="http://schemas.microsoft.com/office/powerpoint/2010/main" val="30201039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D63ED29-EF5A-4A07-9E23-83C97819B092}"/>
              </a:ext>
            </a:extLst>
          </p:cNvPr>
          <p:cNvSpPr>
            <a:spLocks noGrp="1"/>
          </p:cNvSpPr>
          <p:nvPr>
            <p:ph type="sldNum" sz="quarter" idx="12"/>
          </p:nvPr>
        </p:nvSpPr>
        <p:spPr/>
        <p:txBody>
          <a:bodyPr/>
          <a:lstStyle/>
          <a:p>
            <a:r>
              <a:rPr lang="en-US"/>
              <a:t>BROWN &amp; BROWN  |  </a:t>
            </a:r>
            <a:fld id="{0BDBB283-31B7-430F-95E5-02359FF226F2}" type="slidenum">
              <a:rPr lang="en-US" smtClean="0"/>
              <a:pPr/>
              <a:t>‹#›</a:t>
            </a:fld>
            <a:endParaRPr lang="en-US"/>
          </a:p>
        </p:txBody>
      </p:sp>
    </p:spTree>
    <p:extLst>
      <p:ext uri="{BB962C8B-B14F-4D97-AF65-F5344CB8AC3E}">
        <p14:creationId xmlns:p14="http://schemas.microsoft.com/office/powerpoint/2010/main" val="796291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37984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6175E-AF86-4FE3-B845-CB47E04FA6C4}"/>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FD34ACB3-C0E1-4CFA-8DED-27A5687DB318}"/>
              </a:ext>
            </a:extLst>
          </p:cNvPr>
          <p:cNvSpPr>
            <a:spLocks noGrp="1"/>
          </p:cNvSpPr>
          <p:nvPr>
            <p:ph type="sldNum" sz="quarter" idx="12"/>
          </p:nvPr>
        </p:nvSpPr>
        <p:spPr/>
        <p:txBody>
          <a:bodyPr/>
          <a:lstStyle/>
          <a:p>
            <a:r>
              <a:rPr lang="en-US"/>
              <a:t> BROWN &amp; BROWN  |  </a:t>
            </a:r>
            <a:fld id="{0BDBB283-31B7-430F-95E5-02359FF226F2}" type="slidenum">
              <a:rPr lang="en-US" smtClean="0"/>
              <a:pPr/>
              <a:t>‹#›</a:t>
            </a:fld>
            <a:endParaRPr lang="en-US"/>
          </a:p>
        </p:txBody>
      </p:sp>
    </p:spTree>
    <p:extLst>
      <p:ext uri="{BB962C8B-B14F-4D97-AF65-F5344CB8AC3E}">
        <p14:creationId xmlns:p14="http://schemas.microsoft.com/office/powerpoint/2010/main" val="11037858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B4322B-AB8B-47FB-9531-410D685DFB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87" t="1568" r="387" b="11418"/>
          <a:stretch/>
        </p:blipFill>
        <p:spPr>
          <a:xfrm>
            <a:off x="5162553" y="-247804"/>
            <a:ext cx="7029449" cy="3317140"/>
          </a:xfrm>
          <a:prstGeom prst="rect">
            <a:avLst/>
          </a:prstGeom>
        </p:spPr>
      </p:pic>
      <p:pic>
        <p:nvPicPr>
          <p:cNvPr id="4" name="Picture 3" descr="A picture containing diagram&#10;&#10;Description automatically generated">
            <a:extLst>
              <a:ext uri="{FF2B5EF4-FFF2-40B4-BE49-F238E27FC236}">
                <a16:creationId xmlns:a16="http://schemas.microsoft.com/office/drawing/2014/main" id="{E560EAE3-7E1A-4B4F-91BC-72B8806EAF6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1550" t="68604" r="25452" b="8015"/>
          <a:stretch/>
        </p:blipFill>
        <p:spPr>
          <a:xfrm>
            <a:off x="10468716" y="3954950"/>
            <a:ext cx="819873" cy="833540"/>
          </a:xfrm>
          <a:prstGeom prst="rect">
            <a:avLst/>
          </a:prstGeom>
        </p:spPr>
      </p:pic>
      <p:pic>
        <p:nvPicPr>
          <p:cNvPr id="5" name="Picture 4" descr="A close up of text on a black background&#10;&#10;Description automatically generated">
            <a:extLst>
              <a:ext uri="{FF2B5EF4-FFF2-40B4-BE49-F238E27FC236}">
                <a16:creationId xmlns:a16="http://schemas.microsoft.com/office/drawing/2014/main" id="{960421EC-FD05-4E51-A566-7494A2814E4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8113" b="41362"/>
          <a:stretch/>
        </p:blipFill>
        <p:spPr>
          <a:xfrm>
            <a:off x="5855581" y="2978040"/>
            <a:ext cx="5303995" cy="2781603"/>
          </a:xfrm>
          <a:prstGeom prst="rect">
            <a:avLst/>
          </a:prstGeom>
        </p:spPr>
      </p:pic>
      <p:sp>
        <p:nvSpPr>
          <p:cNvPr id="6" name="Freeform: Shape 5">
            <a:extLst>
              <a:ext uri="{FF2B5EF4-FFF2-40B4-BE49-F238E27FC236}">
                <a16:creationId xmlns:a16="http://schemas.microsoft.com/office/drawing/2014/main" id="{BC9EE44B-95A8-4B99-8DB8-5CAFA0B589B2}"/>
              </a:ext>
            </a:extLst>
          </p:cNvPr>
          <p:cNvSpPr/>
          <p:nvPr userDrawn="1"/>
        </p:nvSpPr>
        <p:spPr>
          <a:xfrm flipH="1">
            <a:off x="11159576" y="344607"/>
            <a:ext cx="1039571" cy="2567432"/>
          </a:xfrm>
          <a:custGeom>
            <a:avLst/>
            <a:gdLst>
              <a:gd name="connsiteX0" fmla="*/ 0 w 1730041"/>
              <a:gd name="connsiteY0" fmla="*/ 0 h 2980347"/>
              <a:gd name="connsiteX1" fmla="*/ 522160 w 1730041"/>
              <a:gd name="connsiteY1" fmla="*/ 886686 h 2980347"/>
              <a:gd name="connsiteX2" fmla="*/ 1730041 w 1730041"/>
              <a:gd name="connsiteY2" fmla="*/ 2980347 h 2980347"/>
              <a:gd name="connsiteX3" fmla="*/ 0 w 1730041"/>
              <a:gd name="connsiteY3" fmla="*/ 2980347 h 2980347"/>
              <a:gd name="connsiteX4" fmla="*/ 0 w 1730041"/>
              <a:gd name="connsiteY4" fmla="*/ 0 h 2980347"/>
              <a:gd name="connsiteX0" fmla="*/ 0 w 1730041"/>
              <a:gd name="connsiteY0" fmla="*/ 0 h 2980347"/>
              <a:gd name="connsiteX1" fmla="*/ 829496 w 1730041"/>
              <a:gd name="connsiteY1" fmla="*/ 707662 h 2980347"/>
              <a:gd name="connsiteX2" fmla="*/ 1730041 w 1730041"/>
              <a:gd name="connsiteY2" fmla="*/ 2980347 h 2980347"/>
              <a:gd name="connsiteX3" fmla="*/ 0 w 1730041"/>
              <a:gd name="connsiteY3" fmla="*/ 2980347 h 2980347"/>
              <a:gd name="connsiteX4" fmla="*/ 0 w 1730041"/>
              <a:gd name="connsiteY4" fmla="*/ 0 h 2980347"/>
              <a:gd name="connsiteX0" fmla="*/ 0 w 1784923"/>
              <a:gd name="connsiteY0" fmla="*/ 0 h 4511316"/>
              <a:gd name="connsiteX1" fmla="*/ 884378 w 1784923"/>
              <a:gd name="connsiteY1" fmla="*/ 2238631 h 4511316"/>
              <a:gd name="connsiteX2" fmla="*/ 1784923 w 1784923"/>
              <a:gd name="connsiteY2" fmla="*/ 4511316 h 4511316"/>
              <a:gd name="connsiteX3" fmla="*/ 54882 w 1784923"/>
              <a:gd name="connsiteY3" fmla="*/ 4511316 h 4511316"/>
              <a:gd name="connsiteX4" fmla="*/ 0 w 1784923"/>
              <a:gd name="connsiteY4" fmla="*/ 0 h 4511316"/>
              <a:gd name="connsiteX0" fmla="*/ 0 w 1746423"/>
              <a:gd name="connsiteY0" fmla="*/ 0 h 4602741"/>
              <a:gd name="connsiteX1" fmla="*/ 845878 w 1746423"/>
              <a:gd name="connsiteY1" fmla="*/ 2330056 h 4602741"/>
              <a:gd name="connsiteX2" fmla="*/ 1746423 w 1746423"/>
              <a:gd name="connsiteY2" fmla="*/ 4602741 h 4602741"/>
              <a:gd name="connsiteX3" fmla="*/ 16382 w 1746423"/>
              <a:gd name="connsiteY3" fmla="*/ 4602741 h 4602741"/>
              <a:gd name="connsiteX4" fmla="*/ 0 w 1746423"/>
              <a:gd name="connsiteY4" fmla="*/ 0 h 4602741"/>
              <a:gd name="connsiteX0" fmla="*/ 0 w 1737868"/>
              <a:gd name="connsiteY0" fmla="*/ 0 h 4602741"/>
              <a:gd name="connsiteX1" fmla="*/ 837323 w 1737868"/>
              <a:gd name="connsiteY1" fmla="*/ 2330056 h 4602741"/>
              <a:gd name="connsiteX2" fmla="*/ 1737868 w 1737868"/>
              <a:gd name="connsiteY2" fmla="*/ 4602741 h 4602741"/>
              <a:gd name="connsiteX3" fmla="*/ 7827 w 1737868"/>
              <a:gd name="connsiteY3" fmla="*/ 4602741 h 4602741"/>
              <a:gd name="connsiteX4" fmla="*/ 0 w 1737868"/>
              <a:gd name="connsiteY4" fmla="*/ 0 h 4602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7868" h="4602741">
                <a:moveTo>
                  <a:pt x="0" y="0"/>
                </a:moveTo>
                <a:lnTo>
                  <a:pt x="837323" y="2330056"/>
                </a:lnTo>
                <a:lnTo>
                  <a:pt x="1737868" y="4602741"/>
                </a:lnTo>
                <a:lnTo>
                  <a:pt x="7827" y="4602741"/>
                </a:lnTo>
                <a:cubicBezTo>
                  <a:pt x="2366" y="3068494"/>
                  <a:pt x="5461" y="1534247"/>
                  <a:pt x="0" y="0"/>
                </a:cubicBezTo>
                <a:close/>
              </a:path>
            </a:pathLst>
          </a:custGeom>
          <a:solidFill>
            <a:srgbClr val="002855">
              <a:alpha val="75000"/>
            </a:srgbClr>
          </a:solidFill>
          <a:ln w="12700" cap="flat" cmpd="sng" algn="ctr">
            <a:noFill/>
            <a:prstDash val="solid"/>
            <a:miter lim="800000"/>
          </a:ln>
          <a:effectLst/>
        </p:spPr>
        <p:txBody>
          <a:bodyPr rtlCol="0" anchor="ctr"/>
          <a:lstStyle/>
          <a:p>
            <a:pPr marL="0" marR="0" lvl="0" indent="0" algn="ctr" defTabSz="914374" eaLnBrk="1" fontAlgn="auto" latinLnBrk="0" hangingPunct="1">
              <a:lnSpc>
                <a:spcPct val="100000"/>
              </a:lnSpc>
              <a:spcBef>
                <a:spcPts val="0"/>
              </a:spcBef>
              <a:spcAft>
                <a:spcPts val="0"/>
              </a:spcAft>
              <a:buClrTx/>
              <a:buSzTx/>
              <a:buFontTx/>
              <a:buNone/>
              <a:tabLst/>
              <a:defRPr/>
            </a:pPr>
            <a:endParaRPr kumimoji="0" lang="en-US" sz="1955" b="0" i="0" u="none" strike="noStrike" kern="0" cap="none" spc="0" normalizeH="0" baseline="0" noProof="0">
              <a:ln>
                <a:noFill/>
              </a:ln>
              <a:solidFill>
                <a:srgbClr val="FFFFFF"/>
              </a:solidFill>
              <a:effectLst/>
              <a:uLnTx/>
              <a:uFillTx/>
              <a:latin typeface="Arial" panose="020B0604020202020204"/>
              <a:ea typeface="+mn-ea"/>
              <a:cs typeface="+mn-cs"/>
            </a:endParaRPr>
          </a:p>
        </p:txBody>
      </p:sp>
      <p:pic>
        <p:nvPicPr>
          <p:cNvPr id="7" name="Picture 6" descr="A close up of a map&#10;&#10;Description automatically generated">
            <a:extLst>
              <a:ext uri="{FF2B5EF4-FFF2-40B4-BE49-F238E27FC236}">
                <a16:creationId xmlns:a16="http://schemas.microsoft.com/office/drawing/2014/main" id="{44E0F42E-444E-4F73-92E5-A40DAA62C23C}"/>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5681" t="64086" r="68797" b="12574"/>
          <a:stretch/>
        </p:blipFill>
        <p:spPr>
          <a:xfrm>
            <a:off x="11159575" y="3416137"/>
            <a:ext cx="911516" cy="833540"/>
          </a:xfrm>
          <a:prstGeom prst="rect">
            <a:avLst/>
          </a:prstGeom>
        </p:spPr>
      </p:pic>
      <p:pic>
        <p:nvPicPr>
          <p:cNvPr id="8" name="Picture 7" descr="A close up of a map&#10;&#10;Description automatically generated">
            <a:extLst>
              <a:ext uri="{FF2B5EF4-FFF2-40B4-BE49-F238E27FC236}">
                <a16:creationId xmlns:a16="http://schemas.microsoft.com/office/drawing/2014/main" id="{B572F235-31BB-4A6B-A225-0E6FFCB42A2F}"/>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91311" b="3752"/>
          <a:stretch/>
        </p:blipFill>
        <p:spPr>
          <a:xfrm>
            <a:off x="6068712" y="5858639"/>
            <a:ext cx="4877735" cy="240845"/>
          </a:xfrm>
          <a:prstGeom prst="rect">
            <a:avLst/>
          </a:prstGeom>
        </p:spPr>
      </p:pic>
      <p:pic>
        <p:nvPicPr>
          <p:cNvPr id="9" name="Picture 8" descr="A close up of a map&#10;&#10;Description automatically generated">
            <a:extLst>
              <a:ext uri="{FF2B5EF4-FFF2-40B4-BE49-F238E27FC236}">
                <a16:creationId xmlns:a16="http://schemas.microsoft.com/office/drawing/2014/main" id="{0DA83294-9905-41C1-959C-456ED30F793A}"/>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37238" t="65087" r="37238" b="11573"/>
          <a:stretch/>
        </p:blipFill>
        <p:spPr>
          <a:xfrm>
            <a:off x="10468712" y="4912861"/>
            <a:ext cx="911517" cy="833540"/>
          </a:xfrm>
          <a:prstGeom prst="rect">
            <a:avLst/>
          </a:prstGeom>
        </p:spPr>
      </p:pic>
      <p:pic>
        <p:nvPicPr>
          <p:cNvPr id="10" name="Picture 9" descr="A close up of a map&#10;&#10;Description automatically generated">
            <a:extLst>
              <a:ext uri="{FF2B5EF4-FFF2-40B4-BE49-F238E27FC236}">
                <a16:creationId xmlns:a16="http://schemas.microsoft.com/office/drawing/2014/main" id="{B7460AA8-DAD8-4C52-A40A-FE5A3C623E62}"/>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68057" t="64122" r="6419" b="12538"/>
          <a:stretch/>
        </p:blipFill>
        <p:spPr>
          <a:xfrm>
            <a:off x="11159575" y="4371720"/>
            <a:ext cx="911516" cy="833540"/>
          </a:xfrm>
          <a:prstGeom prst="rect">
            <a:avLst/>
          </a:prstGeom>
        </p:spPr>
      </p:pic>
      <p:sp>
        <p:nvSpPr>
          <p:cNvPr id="25" name="Freeform: Shape 24">
            <a:extLst>
              <a:ext uri="{FF2B5EF4-FFF2-40B4-BE49-F238E27FC236}">
                <a16:creationId xmlns:a16="http://schemas.microsoft.com/office/drawing/2014/main" id="{A3ABC465-39A2-4D59-A84F-C15C7E415475}"/>
              </a:ext>
            </a:extLst>
          </p:cNvPr>
          <p:cNvSpPr/>
          <p:nvPr userDrawn="1"/>
        </p:nvSpPr>
        <p:spPr>
          <a:xfrm>
            <a:off x="0" y="-51543"/>
            <a:ext cx="6462539" cy="6098330"/>
          </a:xfrm>
          <a:custGeom>
            <a:avLst/>
            <a:gdLst>
              <a:gd name="connsiteX0" fmla="*/ 0 w 6555351"/>
              <a:gd name="connsiteY0" fmla="*/ 0 h 6098331"/>
              <a:gd name="connsiteX1" fmla="*/ 5222939 w 6555351"/>
              <a:gd name="connsiteY1" fmla="*/ 0 h 6098331"/>
              <a:gd name="connsiteX2" fmla="*/ 5326170 w 6555351"/>
              <a:gd name="connsiteY2" fmla="*/ 111341 h 6098331"/>
              <a:gd name="connsiteX3" fmla="*/ 6555351 w 6555351"/>
              <a:gd name="connsiteY3" fmla="*/ 3468382 h 6098331"/>
              <a:gd name="connsiteX4" fmla="*/ 6048834 w 6555351"/>
              <a:gd name="connsiteY4" fmla="*/ 5731357 h 6098331"/>
              <a:gd name="connsiteX5" fmla="*/ 5851761 w 6555351"/>
              <a:gd name="connsiteY5" fmla="*/ 6098331 h 6098331"/>
              <a:gd name="connsiteX6" fmla="*/ 0 w 6555351"/>
              <a:gd name="connsiteY6" fmla="*/ 6098331 h 6098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5351" h="6098331">
                <a:moveTo>
                  <a:pt x="0" y="0"/>
                </a:moveTo>
                <a:lnTo>
                  <a:pt x="5222939" y="0"/>
                </a:lnTo>
                <a:lnTo>
                  <a:pt x="5326170" y="111341"/>
                </a:lnTo>
                <a:cubicBezTo>
                  <a:pt x="6085621" y="970483"/>
                  <a:pt x="6555351" y="2157376"/>
                  <a:pt x="6555351" y="3468382"/>
                </a:cubicBezTo>
                <a:cubicBezTo>
                  <a:pt x="6555351" y="4287761"/>
                  <a:pt x="6371863" y="5058658"/>
                  <a:pt x="6048834" y="5731357"/>
                </a:cubicBezTo>
                <a:lnTo>
                  <a:pt x="5851761" y="6098331"/>
                </a:lnTo>
                <a:lnTo>
                  <a:pt x="0" y="6098331"/>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20"/>
          </a:p>
        </p:txBody>
      </p:sp>
      <p:sp>
        <p:nvSpPr>
          <p:cNvPr id="11" name="Text Placeholder 13">
            <a:extLst>
              <a:ext uri="{FF2B5EF4-FFF2-40B4-BE49-F238E27FC236}">
                <a16:creationId xmlns:a16="http://schemas.microsoft.com/office/drawing/2014/main" id="{F997C467-1C33-42E5-8063-EAB380EFCB1A}"/>
              </a:ext>
            </a:extLst>
          </p:cNvPr>
          <p:cNvSpPr>
            <a:spLocks noGrp="1"/>
          </p:cNvSpPr>
          <p:nvPr>
            <p:ph type="body" sz="quarter" idx="10"/>
          </p:nvPr>
        </p:nvSpPr>
        <p:spPr>
          <a:xfrm>
            <a:off x="595888" y="1313590"/>
            <a:ext cx="4877735" cy="4628472"/>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a:extLst>
              <a:ext uri="{FF2B5EF4-FFF2-40B4-BE49-F238E27FC236}">
                <a16:creationId xmlns:a16="http://schemas.microsoft.com/office/drawing/2014/main" id="{2981FC60-4433-4D48-977C-D33BA1BCCC86}"/>
              </a:ext>
            </a:extLst>
          </p:cNvPr>
          <p:cNvSpPr>
            <a:spLocks noGrp="1"/>
          </p:cNvSpPr>
          <p:nvPr>
            <p:ph type="title"/>
          </p:nvPr>
        </p:nvSpPr>
        <p:spPr>
          <a:xfrm>
            <a:off x="595886" y="437812"/>
            <a:ext cx="4877733" cy="590932"/>
          </a:xfrm>
          <a:noFill/>
        </p:spPr>
        <p:txBody>
          <a:bodyPr/>
          <a:lstStyle/>
          <a:p>
            <a:r>
              <a:rPr lang="en-US"/>
              <a:t>Click to edit Master </a:t>
            </a:r>
          </a:p>
        </p:txBody>
      </p:sp>
      <p:cxnSp>
        <p:nvCxnSpPr>
          <p:cNvPr id="17" name="Straight Connector 16">
            <a:extLst>
              <a:ext uri="{FF2B5EF4-FFF2-40B4-BE49-F238E27FC236}">
                <a16:creationId xmlns:a16="http://schemas.microsoft.com/office/drawing/2014/main" id="{CFE21A66-BD98-4A4D-B07B-16A4E535D6B1}"/>
              </a:ext>
            </a:extLst>
          </p:cNvPr>
          <p:cNvCxnSpPr>
            <a:cxnSpLocks/>
          </p:cNvCxnSpPr>
          <p:nvPr userDrawn="1"/>
        </p:nvCxnSpPr>
        <p:spPr>
          <a:xfrm flipV="1">
            <a:off x="538735" y="428162"/>
            <a:ext cx="0" cy="610235"/>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Slide Number Placeholder 5">
            <a:extLst>
              <a:ext uri="{FF2B5EF4-FFF2-40B4-BE49-F238E27FC236}">
                <a16:creationId xmlns:a16="http://schemas.microsoft.com/office/drawing/2014/main" id="{C8391868-EBC0-4CB6-B8EA-E67CD13263E8}"/>
              </a:ext>
            </a:extLst>
          </p:cNvPr>
          <p:cNvSpPr>
            <a:spLocks noGrp="1"/>
          </p:cNvSpPr>
          <p:nvPr>
            <p:ph type="sldNum" sz="quarter" idx="4"/>
          </p:nvPr>
        </p:nvSpPr>
        <p:spPr>
          <a:xfrm>
            <a:off x="9216116" y="6499731"/>
            <a:ext cx="2743200" cy="288295"/>
          </a:xfrm>
          <a:prstGeom prst="rect">
            <a:avLst/>
          </a:prstGeom>
        </p:spPr>
        <p:txBody>
          <a:bodyPr vert="horz" lIns="91440" tIns="45720" rIns="91440" bIns="45720" rtlCol="0" anchor="ctr"/>
          <a:lstStyle>
            <a:lvl1pPr algn="r">
              <a:defRPr sz="800" spc="68" baseline="0">
                <a:solidFill>
                  <a:schemeClr val="accent6"/>
                </a:solidFill>
                <a:latin typeface="Arial" panose="020B0604020202020204" pitchFamily="34" charset="0"/>
                <a:cs typeface="Arial" panose="020B0604020202020204" pitchFamily="34" charset="0"/>
              </a:defRPr>
            </a:lvl1pPr>
          </a:lstStyle>
          <a:p>
            <a:r>
              <a:rPr lang="en-US"/>
              <a:t>BROWN &amp; BROWN  |  </a:t>
            </a:r>
            <a:fld id="{0BDBB283-31B7-430F-95E5-02359FF226F2}" type="slidenum">
              <a:rPr lang="en-US" smtClean="0"/>
              <a:pPr/>
              <a:t>‹#›</a:t>
            </a:fld>
            <a:endParaRPr lang="en-US"/>
          </a:p>
        </p:txBody>
      </p:sp>
    </p:spTree>
    <p:extLst>
      <p:ext uri="{BB962C8B-B14F-4D97-AF65-F5344CB8AC3E}">
        <p14:creationId xmlns:p14="http://schemas.microsoft.com/office/powerpoint/2010/main" val="30893347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546A4-B5F0-42C7-A285-3E157CB01D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FDDFE5-A5B8-412A-8993-B73A8C0F22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313F3C-1C34-46A4-9AE9-DC0B77DEFB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07FC7B70-F38E-49CF-91E0-70536CC0F0EB}"/>
              </a:ext>
            </a:extLst>
          </p:cNvPr>
          <p:cNvSpPr>
            <a:spLocks noGrp="1"/>
          </p:cNvSpPr>
          <p:nvPr>
            <p:ph type="sldNum" sz="quarter" idx="12"/>
          </p:nvPr>
        </p:nvSpPr>
        <p:spPr/>
        <p:txBody>
          <a:bodyPr/>
          <a:lstStyle/>
          <a:p>
            <a:r>
              <a:rPr lang="en-US"/>
              <a:t>BROWN &amp; BROWN  |  </a:t>
            </a:r>
            <a:fld id="{0BDBB283-31B7-430F-95E5-02359FF226F2}" type="slidenum">
              <a:rPr lang="en-US" smtClean="0"/>
              <a:pPr/>
              <a:t>‹#›</a:t>
            </a:fld>
            <a:endParaRPr lang="en-US"/>
          </a:p>
        </p:txBody>
      </p:sp>
    </p:spTree>
    <p:extLst>
      <p:ext uri="{BB962C8B-B14F-4D97-AF65-F5344CB8AC3E}">
        <p14:creationId xmlns:p14="http://schemas.microsoft.com/office/powerpoint/2010/main" val="40999416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9D9B3-71FC-431E-A847-4AEC0F2E90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FDE66A-E664-4694-801D-80D9185099DE}"/>
              </a:ext>
            </a:extLst>
          </p:cNvPr>
          <p:cNvSpPr>
            <a:spLocks noGrp="1"/>
          </p:cNvSpPr>
          <p:nvPr>
            <p:ph idx="1"/>
          </p:nvPr>
        </p:nvSpPr>
        <p:spPr/>
        <p:txBody>
          <a:bodyPr/>
          <a:lstStyle>
            <a:lvl2pPr marL="685797" indent="-228599">
              <a:buFont typeface="Arial" panose="020B0604020202020204" pitchFamily="34" charset="0"/>
              <a:buChar cha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D7DA0996-6139-45BC-A300-0B65DDB58D10}"/>
              </a:ext>
            </a:extLst>
          </p:cNvPr>
          <p:cNvSpPr>
            <a:spLocks noGrp="1"/>
          </p:cNvSpPr>
          <p:nvPr>
            <p:ph type="sldNum" sz="quarter" idx="12"/>
          </p:nvPr>
        </p:nvSpPr>
        <p:spPr/>
        <p:txBody>
          <a:bodyPr/>
          <a:lstStyle>
            <a:lvl1pPr>
              <a:defRPr baseline="0"/>
            </a:lvl1pPr>
          </a:lstStyle>
          <a:p>
            <a:r>
              <a:rPr lang="en-US"/>
              <a:t>BROWN &amp; BROWN  |  </a:t>
            </a:r>
            <a:fld id="{0BDBB283-31B7-430F-95E5-02359FF226F2}" type="slidenum">
              <a:rPr lang="en-US" smtClean="0"/>
              <a:pPr/>
              <a:t>‹#›</a:t>
            </a:fld>
            <a:endParaRPr lang="en-US"/>
          </a:p>
        </p:txBody>
      </p:sp>
    </p:spTree>
    <p:extLst>
      <p:ext uri="{BB962C8B-B14F-4D97-AF65-F5344CB8AC3E}">
        <p14:creationId xmlns:p14="http://schemas.microsoft.com/office/powerpoint/2010/main" val="2978907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D9471-D68C-EE22-6139-0D9E877A6F97}"/>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5E1E10-24A8-73C3-3C9A-A9004405F23C}"/>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A92FF1-E86A-DFC4-8D9A-B1675CF526E9}"/>
              </a:ext>
            </a:extLst>
          </p:cNvPr>
          <p:cNvSpPr>
            <a:spLocks noGrp="1"/>
          </p:cNvSpPr>
          <p:nvPr>
            <p:ph type="dt" sz="half" idx="10"/>
          </p:nvPr>
        </p:nvSpPr>
        <p:spPr/>
        <p:txBody>
          <a:bodyPr/>
          <a:lstStyle/>
          <a:p>
            <a:fld id="{E6DCD446-FC8D-4529-B4DF-1FC3212FEFF4}" type="datetimeFigureOut">
              <a:rPr lang="en-US" smtClean="0"/>
              <a:t>4/27/2026</a:t>
            </a:fld>
            <a:endParaRPr lang="en-US"/>
          </a:p>
        </p:txBody>
      </p:sp>
      <p:sp>
        <p:nvSpPr>
          <p:cNvPr id="5" name="Footer Placeholder 4">
            <a:extLst>
              <a:ext uri="{FF2B5EF4-FFF2-40B4-BE49-F238E27FC236}">
                <a16:creationId xmlns:a16="http://schemas.microsoft.com/office/drawing/2014/main" id="{32CEBF76-B8C9-1480-4C3C-7C39033C49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FC3BA3-EDE5-4BD8-0671-C348BECFF83D}"/>
              </a:ext>
            </a:extLst>
          </p:cNvPr>
          <p:cNvSpPr>
            <a:spLocks noGrp="1"/>
          </p:cNvSpPr>
          <p:nvPr>
            <p:ph type="sldNum" sz="quarter" idx="12"/>
          </p:nvPr>
        </p:nvSpPr>
        <p:spPr/>
        <p:txBody>
          <a:bodyPr/>
          <a:lstStyle/>
          <a:p>
            <a:fld id="{B011B40E-07FA-4E77-B6F8-35E5F70DCC8A}" type="slidenum">
              <a:rPr lang="en-US" smtClean="0"/>
              <a:t>‹#›</a:t>
            </a:fld>
            <a:endParaRPr lang="en-US"/>
          </a:p>
        </p:txBody>
      </p:sp>
    </p:spTree>
    <p:extLst>
      <p:ext uri="{BB962C8B-B14F-4D97-AF65-F5344CB8AC3E}">
        <p14:creationId xmlns:p14="http://schemas.microsoft.com/office/powerpoint/2010/main" val="19331927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9D9B3-71FC-431E-A847-4AEC0F2E9074}"/>
              </a:ext>
            </a:extLst>
          </p:cNvPr>
          <p:cNvSpPr>
            <a:spLocks noGrp="1"/>
          </p:cNvSpPr>
          <p:nvPr>
            <p:ph type="title"/>
          </p:nvPr>
        </p:nvSpPr>
        <p:spPr>
          <a:xfrm>
            <a:off x="651934" y="339047"/>
            <a:ext cx="10701867" cy="666418"/>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C2FDE66A-E664-4694-801D-80D9185099DE}"/>
              </a:ext>
            </a:extLst>
          </p:cNvPr>
          <p:cNvSpPr>
            <a:spLocks noGrp="1"/>
          </p:cNvSpPr>
          <p:nvPr>
            <p:ph idx="1"/>
          </p:nvPr>
        </p:nvSpPr>
        <p:spPr/>
        <p:txBody>
          <a:bodyPr/>
          <a:lstStyle>
            <a:lvl2pPr marL="685797" indent="-228599">
              <a:buFont typeface="Arial" panose="020B0604020202020204" pitchFamily="34" charset="0"/>
              <a:buChar cha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D7DA0996-6139-45BC-A300-0B65DDB58D10}"/>
              </a:ext>
            </a:extLst>
          </p:cNvPr>
          <p:cNvSpPr>
            <a:spLocks noGrp="1"/>
          </p:cNvSpPr>
          <p:nvPr>
            <p:ph type="sldNum" sz="quarter" idx="12"/>
          </p:nvPr>
        </p:nvSpPr>
        <p:spPr/>
        <p:txBody>
          <a:bodyPr/>
          <a:lstStyle>
            <a:lvl1pPr>
              <a:defRPr baseline="0"/>
            </a:lvl1pPr>
          </a:lstStyle>
          <a:p>
            <a:r>
              <a:rPr lang="en-US"/>
              <a:t>BROWN &amp; BROWN  |  </a:t>
            </a:r>
            <a:fld id="{0BDBB283-31B7-430F-95E5-02359FF226F2}" type="slidenum">
              <a:rPr lang="en-US" smtClean="0"/>
              <a:pPr/>
              <a:t>‹#›</a:t>
            </a:fld>
            <a:endParaRPr lang="en-US"/>
          </a:p>
        </p:txBody>
      </p:sp>
    </p:spTree>
    <p:extLst>
      <p:ext uri="{BB962C8B-B14F-4D97-AF65-F5344CB8AC3E}">
        <p14:creationId xmlns:p14="http://schemas.microsoft.com/office/powerpoint/2010/main" val="18003755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9D9B3-71FC-431E-A847-4AEC0F2E9074}"/>
              </a:ext>
            </a:extLst>
          </p:cNvPr>
          <p:cNvSpPr>
            <a:spLocks noGrp="1"/>
          </p:cNvSpPr>
          <p:nvPr>
            <p:ph type="title"/>
          </p:nvPr>
        </p:nvSpPr>
        <p:spPr>
          <a:xfrm>
            <a:off x="651934" y="347565"/>
            <a:ext cx="10701867" cy="666418"/>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C2FDE66A-E664-4694-801D-80D9185099DE}"/>
              </a:ext>
            </a:extLst>
          </p:cNvPr>
          <p:cNvSpPr>
            <a:spLocks noGrp="1"/>
          </p:cNvSpPr>
          <p:nvPr>
            <p:ph idx="1"/>
          </p:nvPr>
        </p:nvSpPr>
        <p:spPr>
          <a:xfrm>
            <a:off x="651934" y="1597068"/>
            <a:ext cx="10701867" cy="4579895"/>
          </a:xfrm>
        </p:spPr>
        <p:txBody>
          <a:bodyPr/>
          <a:lstStyle>
            <a:lvl2pPr marL="685797" indent="-228599">
              <a:buFont typeface="Arial" panose="020B0604020202020204" pitchFamily="34" charset="0"/>
              <a:buChar cha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D7DA0996-6139-45BC-A300-0B65DDB58D10}"/>
              </a:ext>
            </a:extLst>
          </p:cNvPr>
          <p:cNvSpPr>
            <a:spLocks noGrp="1"/>
          </p:cNvSpPr>
          <p:nvPr>
            <p:ph type="sldNum" sz="quarter" idx="12"/>
          </p:nvPr>
        </p:nvSpPr>
        <p:spPr/>
        <p:txBody>
          <a:bodyPr/>
          <a:lstStyle>
            <a:lvl1pPr>
              <a:defRPr baseline="0"/>
            </a:lvl1pPr>
          </a:lstStyle>
          <a:p>
            <a:r>
              <a:rPr lang="en-US"/>
              <a:t>BROWN &amp; BROWN  |  </a:t>
            </a:r>
            <a:fld id="{0BDBB283-31B7-430F-95E5-02359FF226F2}" type="slidenum">
              <a:rPr lang="en-US" smtClean="0"/>
              <a:pPr/>
              <a:t>‹#›</a:t>
            </a:fld>
            <a:endParaRPr lang="en-US"/>
          </a:p>
        </p:txBody>
      </p:sp>
      <p:sp>
        <p:nvSpPr>
          <p:cNvPr id="5" name="Text Placeholder 4">
            <a:extLst>
              <a:ext uri="{FF2B5EF4-FFF2-40B4-BE49-F238E27FC236}">
                <a16:creationId xmlns:a16="http://schemas.microsoft.com/office/drawing/2014/main" id="{A493E8BB-7A7B-B1A9-855C-746DBC82887D}"/>
              </a:ext>
            </a:extLst>
          </p:cNvPr>
          <p:cNvSpPr>
            <a:spLocks noGrp="1"/>
          </p:cNvSpPr>
          <p:nvPr>
            <p:ph type="body" sz="quarter" idx="13" hasCustomPrompt="1"/>
          </p:nvPr>
        </p:nvSpPr>
        <p:spPr>
          <a:xfrm>
            <a:off x="652318" y="1161401"/>
            <a:ext cx="4677353" cy="281420"/>
          </a:xfrm>
        </p:spPr>
        <p:txBody>
          <a:bodyPr>
            <a:noAutofit/>
          </a:bodyPr>
          <a:lstStyle>
            <a:lvl1pPr marL="0" indent="0">
              <a:buNone/>
              <a:defRPr sz="1636" b="1" cap="all" spc="205" baseline="0">
                <a:solidFill>
                  <a:schemeClr val="accent1"/>
                </a:solidFill>
              </a:defRPr>
            </a:lvl1pPr>
          </a:lstStyle>
          <a:p>
            <a:pPr lvl="0"/>
            <a:r>
              <a:rPr lang="en-US" err="1"/>
              <a:t>Subheader</a:t>
            </a:r>
            <a:endParaRPr lang="en-US"/>
          </a:p>
        </p:txBody>
      </p:sp>
    </p:spTree>
    <p:extLst>
      <p:ext uri="{BB962C8B-B14F-4D97-AF65-F5344CB8AC3E}">
        <p14:creationId xmlns:p14="http://schemas.microsoft.com/office/powerpoint/2010/main" val="21006238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546A4-B5F0-42C7-A285-3E157CB01D8A}"/>
              </a:ext>
            </a:extLst>
          </p:cNvPr>
          <p:cNvSpPr>
            <a:spLocks noGrp="1"/>
          </p:cNvSpPr>
          <p:nvPr>
            <p:ph type="title"/>
          </p:nvPr>
        </p:nvSpPr>
        <p:spPr>
          <a:xfrm>
            <a:off x="651934" y="347565"/>
            <a:ext cx="10701867" cy="666418"/>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87FDDFE5-A5B8-412A-8993-B73A8C0F22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313F3C-1C34-46A4-9AE9-DC0B77DEFB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07FC7B70-F38E-49CF-91E0-70536CC0F0EB}"/>
              </a:ext>
            </a:extLst>
          </p:cNvPr>
          <p:cNvSpPr>
            <a:spLocks noGrp="1"/>
          </p:cNvSpPr>
          <p:nvPr>
            <p:ph type="sldNum" sz="quarter" idx="12"/>
          </p:nvPr>
        </p:nvSpPr>
        <p:spPr/>
        <p:txBody>
          <a:bodyPr/>
          <a:lstStyle/>
          <a:p>
            <a:r>
              <a:rPr lang="en-US"/>
              <a:t>BROWN &amp; BROWN  |  </a:t>
            </a:r>
            <a:fld id="{0BDBB283-31B7-430F-95E5-02359FF226F2}" type="slidenum">
              <a:rPr lang="en-US" smtClean="0"/>
              <a:pPr/>
              <a:t>‹#›</a:t>
            </a:fld>
            <a:endParaRPr lang="en-US"/>
          </a:p>
        </p:txBody>
      </p:sp>
    </p:spTree>
    <p:extLst>
      <p:ext uri="{BB962C8B-B14F-4D97-AF65-F5344CB8AC3E}">
        <p14:creationId xmlns:p14="http://schemas.microsoft.com/office/powerpoint/2010/main" val="27501190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6175E-AF86-4FE3-B845-CB47E04FA6C4}"/>
              </a:ext>
            </a:extLst>
          </p:cNvPr>
          <p:cNvSpPr>
            <a:spLocks noGrp="1"/>
          </p:cNvSpPr>
          <p:nvPr>
            <p:ph type="title"/>
          </p:nvPr>
        </p:nvSpPr>
        <p:spPr>
          <a:xfrm>
            <a:off x="651934" y="347565"/>
            <a:ext cx="10701867" cy="666418"/>
          </a:xfrm>
        </p:spPr>
        <p:txBody>
          <a:bodyPr/>
          <a:lstStyle/>
          <a:p>
            <a:r>
              <a:rPr lang="en-US"/>
              <a:t>Click to edit Master title style</a:t>
            </a:r>
          </a:p>
        </p:txBody>
      </p:sp>
      <p:sp>
        <p:nvSpPr>
          <p:cNvPr id="8" name="Slide Number Placeholder 7">
            <a:extLst>
              <a:ext uri="{FF2B5EF4-FFF2-40B4-BE49-F238E27FC236}">
                <a16:creationId xmlns:a16="http://schemas.microsoft.com/office/drawing/2014/main" id="{82C1673D-B128-4854-B708-56F0F003EC7E}"/>
              </a:ext>
            </a:extLst>
          </p:cNvPr>
          <p:cNvSpPr>
            <a:spLocks noGrp="1"/>
          </p:cNvSpPr>
          <p:nvPr>
            <p:ph type="sldNum" sz="quarter" idx="12"/>
          </p:nvPr>
        </p:nvSpPr>
        <p:spPr/>
        <p:txBody>
          <a:bodyPr/>
          <a:lstStyle/>
          <a:p>
            <a:r>
              <a:rPr lang="en-US"/>
              <a:t>BROWN &amp; BROWN  |  </a:t>
            </a:r>
            <a:fld id="{0BDBB283-31B7-430F-95E5-02359FF226F2}" type="slidenum">
              <a:rPr lang="en-US" smtClean="0"/>
              <a:pPr/>
              <a:t>‹#›</a:t>
            </a:fld>
            <a:endParaRPr lang="en-US"/>
          </a:p>
        </p:txBody>
      </p:sp>
    </p:spTree>
    <p:extLst>
      <p:ext uri="{BB962C8B-B14F-4D97-AF65-F5344CB8AC3E}">
        <p14:creationId xmlns:p14="http://schemas.microsoft.com/office/powerpoint/2010/main" val="33751984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6175E-AF86-4FE3-B845-CB47E04FA6C4}"/>
              </a:ext>
            </a:extLst>
          </p:cNvPr>
          <p:cNvSpPr>
            <a:spLocks noGrp="1"/>
          </p:cNvSpPr>
          <p:nvPr>
            <p:ph type="title"/>
          </p:nvPr>
        </p:nvSpPr>
        <p:spPr>
          <a:xfrm>
            <a:off x="651934" y="347565"/>
            <a:ext cx="10701867" cy="666418"/>
          </a:xfrm>
        </p:spPr>
        <p:txBody>
          <a:bodyPr/>
          <a:lstStyle/>
          <a:p>
            <a:r>
              <a:rPr lang="en-US"/>
              <a:t>Click to edit Master title style</a:t>
            </a:r>
          </a:p>
        </p:txBody>
      </p:sp>
      <p:sp>
        <p:nvSpPr>
          <p:cNvPr id="8" name="Slide Number Placeholder 7">
            <a:extLst>
              <a:ext uri="{FF2B5EF4-FFF2-40B4-BE49-F238E27FC236}">
                <a16:creationId xmlns:a16="http://schemas.microsoft.com/office/drawing/2014/main" id="{82C1673D-B128-4854-B708-56F0F003EC7E}"/>
              </a:ext>
            </a:extLst>
          </p:cNvPr>
          <p:cNvSpPr>
            <a:spLocks noGrp="1"/>
          </p:cNvSpPr>
          <p:nvPr>
            <p:ph type="sldNum" sz="quarter" idx="12"/>
          </p:nvPr>
        </p:nvSpPr>
        <p:spPr/>
        <p:txBody>
          <a:bodyPr/>
          <a:lstStyle/>
          <a:p>
            <a:r>
              <a:rPr lang="en-US"/>
              <a:t>BROWN &amp; BROWN  |  </a:t>
            </a:r>
            <a:fld id="{0BDBB283-31B7-430F-95E5-02359FF226F2}" type="slidenum">
              <a:rPr lang="en-US" smtClean="0"/>
              <a:pPr/>
              <a:t>‹#›</a:t>
            </a:fld>
            <a:endParaRPr lang="en-US"/>
          </a:p>
        </p:txBody>
      </p:sp>
      <p:sp>
        <p:nvSpPr>
          <p:cNvPr id="3" name="Text Placeholder 4">
            <a:extLst>
              <a:ext uri="{FF2B5EF4-FFF2-40B4-BE49-F238E27FC236}">
                <a16:creationId xmlns:a16="http://schemas.microsoft.com/office/drawing/2014/main" id="{B7CDB901-73F1-0162-6448-7ED89A760DE4}"/>
              </a:ext>
            </a:extLst>
          </p:cNvPr>
          <p:cNvSpPr>
            <a:spLocks noGrp="1"/>
          </p:cNvSpPr>
          <p:nvPr>
            <p:ph type="body" sz="quarter" idx="13" hasCustomPrompt="1"/>
          </p:nvPr>
        </p:nvSpPr>
        <p:spPr>
          <a:xfrm>
            <a:off x="652318" y="1161401"/>
            <a:ext cx="4677353" cy="281420"/>
          </a:xfrm>
        </p:spPr>
        <p:txBody>
          <a:bodyPr>
            <a:noAutofit/>
          </a:bodyPr>
          <a:lstStyle>
            <a:lvl1pPr marL="0" indent="0">
              <a:buNone/>
              <a:defRPr sz="1636" b="1" cap="all" spc="205" baseline="0">
                <a:solidFill>
                  <a:schemeClr val="accent1"/>
                </a:solidFill>
              </a:defRPr>
            </a:lvl1pPr>
          </a:lstStyle>
          <a:p>
            <a:pPr lvl="0"/>
            <a:r>
              <a:rPr lang="en-US" err="1"/>
              <a:t>Subheader</a:t>
            </a:r>
            <a:endParaRPr lang="en-US"/>
          </a:p>
        </p:txBody>
      </p:sp>
    </p:spTree>
    <p:extLst>
      <p:ext uri="{BB962C8B-B14F-4D97-AF65-F5344CB8AC3E}">
        <p14:creationId xmlns:p14="http://schemas.microsoft.com/office/powerpoint/2010/main" val="8205344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D63ED29-EF5A-4A07-9E23-83C97819B092}"/>
              </a:ext>
            </a:extLst>
          </p:cNvPr>
          <p:cNvSpPr>
            <a:spLocks noGrp="1"/>
          </p:cNvSpPr>
          <p:nvPr>
            <p:ph type="sldNum" sz="quarter" idx="12"/>
          </p:nvPr>
        </p:nvSpPr>
        <p:spPr/>
        <p:txBody>
          <a:bodyPr/>
          <a:lstStyle/>
          <a:p>
            <a:r>
              <a:rPr lang="en-US"/>
              <a:t>BROWN &amp; BROWN  |  </a:t>
            </a:r>
            <a:fld id="{0BDBB283-31B7-430F-95E5-02359FF226F2}" type="slidenum">
              <a:rPr lang="en-US" smtClean="0"/>
              <a:pPr/>
              <a:t>‹#›</a:t>
            </a:fld>
            <a:endParaRPr lang="en-US"/>
          </a:p>
        </p:txBody>
      </p:sp>
    </p:spTree>
    <p:extLst>
      <p:ext uri="{BB962C8B-B14F-4D97-AF65-F5344CB8AC3E}">
        <p14:creationId xmlns:p14="http://schemas.microsoft.com/office/powerpoint/2010/main" val="21706128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31643573-E2F7-280E-27B2-AA7D01E75B10}"/>
              </a:ext>
            </a:extLst>
          </p:cNvPr>
          <p:cNvSpPr>
            <a:spLocks noChangeArrowheads="1"/>
          </p:cNvSpPr>
          <p:nvPr userDrawn="1"/>
        </p:nvSpPr>
        <p:spPr bwMode="auto">
          <a:xfrm>
            <a:off x="1" y="0"/>
            <a:ext cx="2319866" cy="685800"/>
          </a:xfrm>
          <a:prstGeom prst="rect">
            <a:avLst/>
          </a:prstGeom>
          <a:solidFill>
            <a:srgbClr val="79212B"/>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1800"/>
          </a:p>
        </p:txBody>
      </p:sp>
      <p:sp>
        <p:nvSpPr>
          <p:cNvPr id="3" name="Rectangle 8">
            <a:extLst>
              <a:ext uri="{FF2B5EF4-FFF2-40B4-BE49-F238E27FC236}">
                <a16:creationId xmlns:a16="http://schemas.microsoft.com/office/drawing/2014/main" id="{AD2A42D8-CC34-9E1C-7656-5DAF70AEBDBE}"/>
              </a:ext>
            </a:extLst>
          </p:cNvPr>
          <p:cNvSpPr>
            <a:spLocks noChangeArrowheads="1"/>
          </p:cNvSpPr>
          <p:nvPr userDrawn="1"/>
        </p:nvSpPr>
        <p:spPr bwMode="auto">
          <a:xfrm>
            <a:off x="2321984" y="0"/>
            <a:ext cx="9870016" cy="673100"/>
          </a:xfrm>
          <a:prstGeom prst="rect">
            <a:avLst/>
          </a:prstGeom>
          <a:solidFill>
            <a:srgbClr val="DBDFDD"/>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1800"/>
          </a:p>
        </p:txBody>
      </p:sp>
      <p:sp>
        <p:nvSpPr>
          <p:cNvPr id="4" name="Rectangle 18">
            <a:extLst>
              <a:ext uri="{FF2B5EF4-FFF2-40B4-BE49-F238E27FC236}">
                <a16:creationId xmlns:a16="http://schemas.microsoft.com/office/drawing/2014/main" id="{9E3741F8-4515-2831-CF00-301F500D730A}"/>
              </a:ext>
            </a:extLst>
          </p:cNvPr>
          <p:cNvSpPr>
            <a:spLocks noChangeArrowheads="1"/>
          </p:cNvSpPr>
          <p:nvPr userDrawn="1"/>
        </p:nvSpPr>
        <p:spPr bwMode="auto">
          <a:xfrm>
            <a:off x="0" y="5641976"/>
            <a:ext cx="12192000" cy="144463"/>
          </a:xfrm>
          <a:prstGeom prst="rect">
            <a:avLst/>
          </a:prstGeom>
          <a:solidFill>
            <a:srgbClr val="79212B"/>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1800"/>
          </a:p>
        </p:txBody>
      </p:sp>
      <p:sp>
        <p:nvSpPr>
          <p:cNvPr id="7170" name="Rectangle 2"/>
          <p:cNvSpPr>
            <a:spLocks noGrp="1" noChangeArrowheads="1"/>
          </p:cNvSpPr>
          <p:nvPr>
            <p:ph type="ctrTitle"/>
          </p:nvPr>
        </p:nvSpPr>
        <p:spPr>
          <a:xfrm>
            <a:off x="649394" y="499111"/>
            <a:ext cx="10477500" cy="777875"/>
          </a:xfrm>
        </p:spPr>
        <p:txBody>
          <a:bodyPr/>
          <a:lstStyle>
            <a:lvl1pPr>
              <a:defRPr sz="3600"/>
            </a:lvl1pPr>
          </a:lstStyle>
          <a:p>
            <a:r>
              <a:rPr lang="en-US"/>
              <a:t>Click to edit Master title style</a:t>
            </a:r>
          </a:p>
        </p:txBody>
      </p:sp>
    </p:spTree>
    <p:extLst>
      <p:ext uri="{BB962C8B-B14F-4D97-AF65-F5344CB8AC3E}">
        <p14:creationId xmlns:p14="http://schemas.microsoft.com/office/powerpoint/2010/main" val="1248101106"/>
      </p:ext>
    </p:extLst>
  </p:cSld>
  <p:clrMapOvr>
    <a:masterClrMapping/>
  </p:clrMapOvr>
  <p:transition advClick="0"/>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E4118-DCF6-0AA9-9F2D-51B5A8F9F8A1}"/>
              </a:ext>
            </a:extLst>
          </p:cNvPr>
          <p:cNvSpPr>
            <a:spLocks noGrp="1"/>
          </p:cNvSpPr>
          <p:nvPr>
            <p:ph type="title"/>
          </p:nvPr>
        </p:nvSpPr>
        <p:spPr>
          <a:xfrm>
            <a:off x="839789" y="457200"/>
            <a:ext cx="3932237" cy="1600200"/>
          </a:xfrm>
        </p:spPr>
        <p:txBody>
          <a:bodyPr anchor="b"/>
          <a:lstStyle>
            <a:lvl1pPr>
              <a:defRPr sz="2329"/>
            </a:lvl1pPr>
          </a:lstStyle>
          <a:p>
            <a:r>
              <a:rPr lang="en-US"/>
              <a:t>Click to edit Master title style</a:t>
            </a:r>
          </a:p>
        </p:txBody>
      </p:sp>
      <p:sp>
        <p:nvSpPr>
          <p:cNvPr id="3" name="Content Placeholder 2">
            <a:extLst>
              <a:ext uri="{FF2B5EF4-FFF2-40B4-BE49-F238E27FC236}">
                <a16:creationId xmlns:a16="http://schemas.microsoft.com/office/drawing/2014/main" id="{1D442BA7-72F4-5CB8-8F28-8EFEDC78C099}"/>
              </a:ext>
            </a:extLst>
          </p:cNvPr>
          <p:cNvSpPr>
            <a:spLocks noGrp="1"/>
          </p:cNvSpPr>
          <p:nvPr>
            <p:ph idx="1"/>
          </p:nvPr>
        </p:nvSpPr>
        <p:spPr>
          <a:xfrm>
            <a:off x="5183188" y="987426"/>
            <a:ext cx="6172200" cy="4873625"/>
          </a:xfrm>
        </p:spPr>
        <p:txBody>
          <a:bodyPr/>
          <a:lstStyle>
            <a:lvl1pPr>
              <a:defRPr sz="2329"/>
            </a:lvl1pPr>
            <a:lvl2pPr>
              <a:defRPr sz="2038"/>
            </a:lvl2pPr>
            <a:lvl3pPr>
              <a:defRPr sz="1747"/>
            </a:lvl3pPr>
            <a:lvl4pPr>
              <a:defRPr sz="1456"/>
            </a:lvl4pPr>
            <a:lvl5pPr>
              <a:defRPr sz="1456"/>
            </a:lvl5pPr>
            <a:lvl6pPr>
              <a:defRPr sz="1456"/>
            </a:lvl6pPr>
            <a:lvl7pPr>
              <a:defRPr sz="1456"/>
            </a:lvl7pPr>
            <a:lvl8pPr>
              <a:defRPr sz="1456"/>
            </a:lvl8pPr>
            <a:lvl9pPr>
              <a:defRPr sz="145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7E6670-AD53-4271-B4E4-194BB22B7321}"/>
              </a:ext>
            </a:extLst>
          </p:cNvPr>
          <p:cNvSpPr>
            <a:spLocks noGrp="1"/>
          </p:cNvSpPr>
          <p:nvPr>
            <p:ph type="body" sz="half" idx="2"/>
          </p:nvPr>
        </p:nvSpPr>
        <p:spPr>
          <a:xfrm>
            <a:off x="839789" y="2057400"/>
            <a:ext cx="3932237" cy="3811588"/>
          </a:xfrm>
        </p:spPr>
        <p:txBody>
          <a:bodyPr/>
          <a:lstStyle>
            <a:lvl1pPr marL="0" indent="0">
              <a:buNone/>
              <a:defRPr sz="1165"/>
            </a:lvl1pPr>
            <a:lvl2pPr marL="332802" indent="0">
              <a:buNone/>
              <a:defRPr sz="1019"/>
            </a:lvl2pPr>
            <a:lvl3pPr marL="665602" indent="0">
              <a:buNone/>
              <a:defRPr sz="873"/>
            </a:lvl3pPr>
            <a:lvl4pPr marL="998404" indent="0">
              <a:buNone/>
              <a:defRPr sz="728"/>
            </a:lvl4pPr>
            <a:lvl5pPr marL="1331205" indent="0">
              <a:buNone/>
              <a:defRPr sz="728"/>
            </a:lvl5pPr>
            <a:lvl6pPr marL="1664007" indent="0">
              <a:buNone/>
              <a:defRPr sz="728"/>
            </a:lvl6pPr>
            <a:lvl7pPr marL="1996807" indent="0">
              <a:buNone/>
              <a:defRPr sz="728"/>
            </a:lvl7pPr>
            <a:lvl8pPr marL="2329609" indent="0">
              <a:buNone/>
              <a:defRPr sz="728"/>
            </a:lvl8pPr>
            <a:lvl9pPr marL="2662411" indent="0">
              <a:buNone/>
              <a:defRPr sz="728"/>
            </a:lvl9pPr>
          </a:lstStyle>
          <a:p>
            <a:pPr lvl="0"/>
            <a:r>
              <a:rPr lang="en-US"/>
              <a:t>Click to edit Master text styles</a:t>
            </a:r>
          </a:p>
        </p:txBody>
      </p:sp>
      <p:sp>
        <p:nvSpPr>
          <p:cNvPr id="5" name="Date Placeholder 4">
            <a:extLst>
              <a:ext uri="{FF2B5EF4-FFF2-40B4-BE49-F238E27FC236}">
                <a16:creationId xmlns:a16="http://schemas.microsoft.com/office/drawing/2014/main" id="{F78BFE2E-11AF-CD77-D97E-CEAB92C22792}"/>
              </a:ext>
            </a:extLst>
          </p:cNvPr>
          <p:cNvSpPr>
            <a:spLocks noGrp="1"/>
          </p:cNvSpPr>
          <p:nvPr>
            <p:ph type="dt" sz="half" idx="10"/>
          </p:nvPr>
        </p:nvSpPr>
        <p:spPr/>
        <p:txBody>
          <a:bodyPr/>
          <a:lstStyle/>
          <a:p>
            <a:fld id="{26DF407A-59E8-4E68-8FB0-621468F3217F}" type="datetimeFigureOut">
              <a:rPr lang="en-US" smtClean="0"/>
              <a:pPr/>
              <a:t>4/27/2026</a:t>
            </a:fld>
            <a:endParaRPr lang="en-US"/>
          </a:p>
        </p:txBody>
      </p:sp>
      <p:sp>
        <p:nvSpPr>
          <p:cNvPr id="6" name="Footer Placeholder 5">
            <a:extLst>
              <a:ext uri="{FF2B5EF4-FFF2-40B4-BE49-F238E27FC236}">
                <a16:creationId xmlns:a16="http://schemas.microsoft.com/office/drawing/2014/main" id="{86A25275-FBA6-3C27-1DB3-9BF9AC1D64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D232E6-3A57-2232-B963-AADF30D104FF}"/>
              </a:ext>
            </a:extLst>
          </p:cNvPr>
          <p:cNvSpPr>
            <a:spLocks noGrp="1"/>
          </p:cNvSpPr>
          <p:nvPr>
            <p:ph type="sldNum" sz="quarter" idx="12"/>
          </p:nvPr>
        </p:nvSpPr>
        <p:spPr/>
        <p:txBody>
          <a:bodyPr/>
          <a:lstStyle/>
          <a:p>
            <a:fld id="{3BFEB69F-2703-40E8-92E1-81F74951AF8C}" type="slidenum">
              <a:rPr lang="en-US" smtClean="0"/>
              <a:pPr/>
              <a:t>‹#›</a:t>
            </a:fld>
            <a:endParaRPr lang="en-US"/>
          </a:p>
        </p:txBody>
      </p:sp>
    </p:spTree>
    <p:extLst>
      <p:ext uri="{BB962C8B-B14F-4D97-AF65-F5344CB8AC3E}">
        <p14:creationId xmlns:p14="http://schemas.microsoft.com/office/powerpoint/2010/main" val="6682675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layout 16">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731629" y="424297"/>
            <a:ext cx="8918072" cy="592715"/>
          </a:xfrm>
          <a:prstGeom prst="rect">
            <a:avLst/>
          </a:prstGeom>
          <a:noFill/>
          <a:ln w="0" cmpd="sng">
            <a:noFill/>
            <a:prstDash val="solid"/>
          </a:ln>
        </p:spPr>
        <p:txBody>
          <a:bodyPr vert="horz" lIns="0" tIns="6350" rIns="0" bIns="0" anchor="t"/>
          <a:lstStyle>
            <a:lvl1pPr marL="0" marR="0" indent="0" algn="l">
              <a:lnSpc>
                <a:spcPts val="4159"/>
              </a:lnSpc>
              <a:spcAft>
                <a:spcPts val="436"/>
              </a:spcAft>
              <a:defRPr/>
            </a:lvl1pPr>
          </a:lstStyle>
          <a:p>
            <a:pPr marL="0" marR="0" indent="0" algn="l">
              <a:lnSpc>
                <a:spcPts val="6100"/>
              </a:lnSpc>
              <a:spcAft>
                <a:spcPts val="640"/>
              </a:spcAft>
            </a:pPr>
            <a:r>
              <a:rPr lang="en-US" sz="2761" b="1" spc="-16">
                <a:solidFill>
                  <a:srgbClr val="002854"/>
                </a:solidFill>
                <a:latin typeface="Arial" panose="02020603050405020304" pitchFamily="2"/>
              </a:rPr>
              <a:t>NY NBE Program Goals </a:t>
            </a:r>
          </a:p>
        </p:txBody>
      </p:sp>
      <p:sp>
        <p:nvSpPr>
          <p:cNvPr id="5" name="Text Placeholder 4"/>
          <p:cNvSpPr>
            <a:spLocks noGrp="1"/>
          </p:cNvSpPr>
          <p:nvPr>
            <p:ph type="body" idx="10"/>
          </p:nvPr>
        </p:nvSpPr>
        <p:spPr>
          <a:xfrm>
            <a:off x="2055054" y="1339563"/>
            <a:ext cx="7229265" cy="468024"/>
          </a:xfrm>
          <a:prstGeom prst="rect">
            <a:avLst/>
          </a:prstGeom>
          <a:noFill/>
          <a:ln w="0" cmpd="sng">
            <a:noFill/>
            <a:prstDash val="solid"/>
          </a:ln>
        </p:spPr>
        <p:txBody>
          <a:bodyPr vert="horz" lIns="0" tIns="28575" rIns="0" bIns="0" anchor="t"/>
          <a:lstStyle>
            <a:lvl1pPr marL="0" marR="0" indent="0" algn="just">
              <a:lnSpc>
                <a:spcPts val="1773"/>
              </a:lnSpc>
              <a:spcAft>
                <a:spcPts val="0"/>
              </a:spcAft>
              <a:defRPr/>
            </a:lvl1pPr>
          </a:lstStyle>
          <a:p>
            <a:pPr marL="0" marR="0" indent="0" algn="just">
              <a:lnSpc>
                <a:spcPts val="2600"/>
              </a:lnSpc>
              <a:spcAft>
                <a:spcPts val="0"/>
              </a:spcAft>
            </a:pPr>
            <a:r>
              <a:rPr lang="en-US" sz="1278" b="1" i="1" spc="0">
                <a:solidFill>
                  <a:srgbClr val="FFFFFF"/>
                </a:solidFill>
                <a:latin typeface="Arial" panose="02020603050405020304" pitchFamily="2"/>
              </a:rPr>
              <a:t>Keep NY NBE premium low relative to our risk. Perform below medical and Rx trend. </a:t>
            </a:r>
          </a:p>
        </p:txBody>
      </p:sp>
      <p:sp>
        <p:nvSpPr>
          <p:cNvPr id="6" name="Text Placeholder 5"/>
          <p:cNvSpPr>
            <a:spLocks noGrp="1"/>
          </p:cNvSpPr>
          <p:nvPr>
            <p:ph type="body" idx="10"/>
          </p:nvPr>
        </p:nvSpPr>
        <p:spPr>
          <a:xfrm>
            <a:off x="2065443" y="3907848"/>
            <a:ext cx="6363001" cy="1882486"/>
          </a:xfrm>
          <a:prstGeom prst="rect">
            <a:avLst/>
          </a:prstGeom>
          <a:noFill/>
          <a:ln w="0" cmpd="sng">
            <a:noFill/>
            <a:prstDash val="solid"/>
          </a:ln>
        </p:spPr>
        <p:txBody>
          <a:bodyPr vert="horz" lIns="0" tIns="0" rIns="0" bIns="0" anchor="t"/>
          <a:lstStyle>
            <a:lvl1pPr marL="0" marR="0" indent="0" algn="l">
              <a:lnSpc>
                <a:spcPts val="1909"/>
              </a:lnSpc>
              <a:spcBef>
                <a:spcPts val="4527"/>
              </a:spcBef>
              <a:spcAft>
                <a:spcPts val="0"/>
              </a:spcAft>
              <a:defRPr/>
            </a:lvl1pPr>
          </a:lstStyle>
          <a:p>
            <a:pPr marL="0" marR="0" indent="0" algn="r">
              <a:lnSpc>
                <a:spcPts val="2800"/>
              </a:lnSpc>
              <a:spcAft>
                <a:spcPts val="0"/>
              </a:spcAft>
            </a:pPr>
            <a:r>
              <a:rPr lang="en-US" sz="1278" b="1" i="1" spc="0">
                <a:solidFill>
                  <a:srgbClr val="FFFFFF"/>
                </a:solidFill>
                <a:latin typeface="Arial" panose="02020603050405020304" pitchFamily="2"/>
              </a:rPr>
              <a:t>Negotiate favorable renewals using the market leverage </a:t>
            </a:r>
          </a:p>
          <a:p>
            <a:pPr marL="640080" marR="0" indent="0" algn="l">
              <a:lnSpc>
                <a:spcPts val="2800"/>
              </a:lnSpc>
              <a:spcBef>
                <a:spcPts val="6645"/>
              </a:spcBef>
              <a:spcAft>
                <a:spcPts val="0"/>
              </a:spcAft>
            </a:pPr>
            <a:r>
              <a:rPr lang="en-US" sz="1278" b="1" i="1" spc="0">
                <a:solidFill>
                  <a:srgbClr val="FFFFFF"/>
                </a:solidFill>
                <a:latin typeface="Arial" panose="02020603050405020304" pitchFamily="2"/>
              </a:rPr>
              <a:t>Spread out the volatility of high-cost claimants </a:t>
            </a:r>
          </a:p>
          <a:p>
            <a:pPr marL="0" marR="0" indent="0" algn="l">
              <a:lnSpc>
                <a:spcPts val="2800"/>
              </a:lnSpc>
              <a:spcBef>
                <a:spcPts val="6640"/>
              </a:spcBef>
              <a:spcAft>
                <a:spcPts val="0"/>
              </a:spcAft>
            </a:pPr>
            <a:r>
              <a:rPr lang="en-US" sz="1278" b="1" i="1" spc="0">
                <a:solidFill>
                  <a:srgbClr val="FFFFFF"/>
                </a:solidFill>
                <a:latin typeface="Arial" panose="02020603050405020304" pitchFamily="2"/>
              </a:rPr>
              <a:t>Understand the metrics of the plan to mitigate volatility </a:t>
            </a:r>
          </a:p>
        </p:txBody>
      </p:sp>
      <p:sp>
        <p:nvSpPr>
          <p:cNvPr id="7" name="Text Placeholder 6"/>
          <p:cNvSpPr>
            <a:spLocks noGrp="1"/>
          </p:cNvSpPr>
          <p:nvPr>
            <p:ph type="body" idx="10"/>
          </p:nvPr>
        </p:nvSpPr>
        <p:spPr>
          <a:xfrm>
            <a:off x="2514378" y="2270414"/>
            <a:ext cx="6541363" cy="245052"/>
          </a:xfrm>
          <a:prstGeom prst="rect">
            <a:avLst/>
          </a:prstGeom>
          <a:noFill/>
          <a:ln w="0" cmpd="sng">
            <a:noFill/>
            <a:prstDash val="solid"/>
          </a:ln>
        </p:spPr>
        <p:txBody>
          <a:bodyPr vert="horz" lIns="0" tIns="0" rIns="0" bIns="0" anchor="t"/>
          <a:lstStyle>
            <a:lvl1pPr marL="0" marR="0" indent="0" algn="l">
              <a:lnSpc>
                <a:spcPts val="1909"/>
              </a:lnSpc>
              <a:spcAft>
                <a:spcPts val="0"/>
              </a:spcAft>
              <a:defRPr/>
            </a:lvl1pPr>
          </a:lstStyle>
          <a:p>
            <a:pPr marL="0" marR="0" indent="0" algn="l">
              <a:lnSpc>
                <a:spcPts val="2800"/>
              </a:lnSpc>
              <a:spcAft>
                <a:spcPts val="0"/>
              </a:spcAft>
            </a:pPr>
            <a:r>
              <a:rPr lang="en-US" sz="1278" b="1" i="1" spc="-7">
                <a:solidFill>
                  <a:srgbClr val="FFFFFF"/>
                </a:solidFill>
                <a:latin typeface="Arial" panose="02020603050405020304" pitchFamily="2"/>
              </a:rPr>
              <a:t>Grow responsibly with favorable risk (Protect current members) </a:t>
            </a:r>
          </a:p>
        </p:txBody>
      </p:sp>
      <p:sp>
        <p:nvSpPr>
          <p:cNvPr id="8" name="Text Placeholder 7"/>
          <p:cNvSpPr>
            <a:spLocks noGrp="1"/>
          </p:cNvSpPr>
          <p:nvPr>
            <p:ph type="body" idx="10"/>
          </p:nvPr>
        </p:nvSpPr>
        <p:spPr>
          <a:xfrm>
            <a:off x="2707458" y="2976995"/>
            <a:ext cx="6874275" cy="469323"/>
          </a:xfrm>
          <a:prstGeom prst="rect">
            <a:avLst/>
          </a:prstGeom>
          <a:noFill/>
          <a:ln w="0" cmpd="sng">
            <a:noFill/>
            <a:prstDash val="solid"/>
          </a:ln>
        </p:spPr>
        <p:txBody>
          <a:bodyPr vert="horz" lIns="0" tIns="28575" rIns="0" bIns="0" anchor="t"/>
          <a:lstStyle>
            <a:lvl1pPr marL="0" marR="0" indent="0" algn="just">
              <a:lnSpc>
                <a:spcPts val="1773"/>
              </a:lnSpc>
              <a:spcAft>
                <a:spcPts val="0"/>
              </a:spcAft>
              <a:defRPr/>
            </a:lvl1pPr>
          </a:lstStyle>
          <a:p>
            <a:pPr marL="0" marR="0" indent="0" algn="just">
              <a:lnSpc>
                <a:spcPts val="2600"/>
              </a:lnSpc>
              <a:spcAft>
                <a:spcPts val="0"/>
              </a:spcAft>
            </a:pPr>
            <a:r>
              <a:rPr lang="en-US" sz="1278" b="1" i="1" spc="-3">
                <a:solidFill>
                  <a:srgbClr val="FFFFFF"/>
                </a:solidFill>
                <a:latin typeface="Arial" panose="02020603050405020304" pitchFamily="2"/>
              </a:rPr>
              <a:t>Manage the claims risk over multiple years through medical claims management, preventive care and population health management </a:t>
            </a:r>
          </a:p>
        </p:txBody>
      </p:sp>
    </p:spTree>
    <p:extLst>
      <p:ext uri="{BB962C8B-B14F-4D97-AF65-F5344CB8AC3E}">
        <p14:creationId xmlns:p14="http://schemas.microsoft.com/office/powerpoint/2010/main" val="3512094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B02DC-4B99-42DF-164A-3A539EC6B9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E36756-E3F1-6332-4A65-ADF25CE3D8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2838A1-CD04-1E30-FC72-BD9F2254E31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F967BE-DBB3-AE04-D9AF-55FE5BC58761}"/>
              </a:ext>
            </a:extLst>
          </p:cNvPr>
          <p:cNvSpPr>
            <a:spLocks noGrp="1"/>
          </p:cNvSpPr>
          <p:nvPr>
            <p:ph type="dt" sz="half" idx="10"/>
          </p:nvPr>
        </p:nvSpPr>
        <p:spPr/>
        <p:txBody>
          <a:bodyPr/>
          <a:lstStyle/>
          <a:p>
            <a:fld id="{E6DCD446-FC8D-4529-B4DF-1FC3212FEFF4}" type="datetimeFigureOut">
              <a:rPr lang="en-US" smtClean="0"/>
              <a:t>4/27/2026</a:t>
            </a:fld>
            <a:endParaRPr lang="en-US"/>
          </a:p>
        </p:txBody>
      </p:sp>
      <p:sp>
        <p:nvSpPr>
          <p:cNvPr id="6" name="Footer Placeholder 5">
            <a:extLst>
              <a:ext uri="{FF2B5EF4-FFF2-40B4-BE49-F238E27FC236}">
                <a16:creationId xmlns:a16="http://schemas.microsoft.com/office/drawing/2014/main" id="{31CF20A7-2F5A-16D3-803F-7574A04FB9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A0AE45-0D53-4355-4BBD-56620D6A4E9F}"/>
              </a:ext>
            </a:extLst>
          </p:cNvPr>
          <p:cNvSpPr>
            <a:spLocks noGrp="1"/>
          </p:cNvSpPr>
          <p:nvPr>
            <p:ph type="sldNum" sz="quarter" idx="12"/>
          </p:nvPr>
        </p:nvSpPr>
        <p:spPr/>
        <p:txBody>
          <a:bodyPr/>
          <a:lstStyle/>
          <a:p>
            <a:fld id="{B011B40E-07FA-4E77-B6F8-35E5F70DCC8A}" type="slidenum">
              <a:rPr lang="en-US" smtClean="0"/>
              <a:t>‹#›</a:t>
            </a:fld>
            <a:endParaRPr lang="en-US"/>
          </a:p>
        </p:txBody>
      </p:sp>
    </p:spTree>
    <p:extLst>
      <p:ext uri="{BB962C8B-B14F-4D97-AF65-F5344CB8AC3E}">
        <p14:creationId xmlns:p14="http://schemas.microsoft.com/office/powerpoint/2010/main" val="883750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A97A1-0CB5-12CB-0C8D-1B8F983B3EEE}"/>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7D90A6-C82C-EC2F-35DB-EB8EAB4360EC}"/>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E133BF-70E7-8384-B4C0-9F4F08EA92BB}"/>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862C02-BA13-DAB0-E543-FA9EE5EE806D}"/>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B4D2C5-03E7-9A37-EC0C-5B584755EF2C}"/>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35BE40-CF27-B74C-54AD-4529314EB21C}"/>
              </a:ext>
            </a:extLst>
          </p:cNvPr>
          <p:cNvSpPr>
            <a:spLocks noGrp="1"/>
          </p:cNvSpPr>
          <p:nvPr>
            <p:ph type="dt" sz="half" idx="10"/>
          </p:nvPr>
        </p:nvSpPr>
        <p:spPr/>
        <p:txBody>
          <a:bodyPr/>
          <a:lstStyle/>
          <a:p>
            <a:fld id="{E6DCD446-FC8D-4529-B4DF-1FC3212FEFF4}" type="datetimeFigureOut">
              <a:rPr lang="en-US" smtClean="0"/>
              <a:t>4/27/2026</a:t>
            </a:fld>
            <a:endParaRPr lang="en-US"/>
          </a:p>
        </p:txBody>
      </p:sp>
      <p:sp>
        <p:nvSpPr>
          <p:cNvPr id="8" name="Footer Placeholder 7">
            <a:extLst>
              <a:ext uri="{FF2B5EF4-FFF2-40B4-BE49-F238E27FC236}">
                <a16:creationId xmlns:a16="http://schemas.microsoft.com/office/drawing/2014/main" id="{5FB88CC5-679A-07BC-1946-60DD8C0A82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ADCA9C-06D3-672A-C2DE-3542A84790CD}"/>
              </a:ext>
            </a:extLst>
          </p:cNvPr>
          <p:cNvSpPr>
            <a:spLocks noGrp="1"/>
          </p:cNvSpPr>
          <p:nvPr>
            <p:ph type="sldNum" sz="quarter" idx="12"/>
          </p:nvPr>
        </p:nvSpPr>
        <p:spPr/>
        <p:txBody>
          <a:bodyPr/>
          <a:lstStyle/>
          <a:p>
            <a:fld id="{B011B40E-07FA-4E77-B6F8-35E5F70DCC8A}" type="slidenum">
              <a:rPr lang="en-US" smtClean="0"/>
              <a:t>‹#›</a:t>
            </a:fld>
            <a:endParaRPr lang="en-US"/>
          </a:p>
        </p:txBody>
      </p:sp>
    </p:spTree>
    <p:extLst>
      <p:ext uri="{BB962C8B-B14F-4D97-AF65-F5344CB8AC3E}">
        <p14:creationId xmlns:p14="http://schemas.microsoft.com/office/powerpoint/2010/main" val="3781138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053A7-CD8E-638B-DFE4-1878462A554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AA54C21-AF14-19D4-3981-A149BB3FFD1C}"/>
              </a:ext>
            </a:extLst>
          </p:cNvPr>
          <p:cNvSpPr>
            <a:spLocks noGrp="1"/>
          </p:cNvSpPr>
          <p:nvPr>
            <p:ph type="dt" sz="half" idx="10"/>
          </p:nvPr>
        </p:nvSpPr>
        <p:spPr/>
        <p:txBody>
          <a:bodyPr/>
          <a:lstStyle/>
          <a:p>
            <a:fld id="{E6DCD446-FC8D-4529-B4DF-1FC3212FEFF4}" type="datetimeFigureOut">
              <a:rPr lang="en-US" smtClean="0"/>
              <a:t>4/27/2026</a:t>
            </a:fld>
            <a:endParaRPr lang="en-US"/>
          </a:p>
        </p:txBody>
      </p:sp>
      <p:sp>
        <p:nvSpPr>
          <p:cNvPr id="4" name="Footer Placeholder 3">
            <a:extLst>
              <a:ext uri="{FF2B5EF4-FFF2-40B4-BE49-F238E27FC236}">
                <a16:creationId xmlns:a16="http://schemas.microsoft.com/office/drawing/2014/main" id="{9F8217FA-9F3B-3C25-C14F-8E68FE755F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2405AE4-82A9-FC3A-0811-D672F37F9931}"/>
              </a:ext>
            </a:extLst>
          </p:cNvPr>
          <p:cNvSpPr>
            <a:spLocks noGrp="1"/>
          </p:cNvSpPr>
          <p:nvPr>
            <p:ph type="sldNum" sz="quarter" idx="12"/>
          </p:nvPr>
        </p:nvSpPr>
        <p:spPr/>
        <p:txBody>
          <a:bodyPr/>
          <a:lstStyle/>
          <a:p>
            <a:fld id="{B011B40E-07FA-4E77-B6F8-35E5F70DCC8A}" type="slidenum">
              <a:rPr lang="en-US" smtClean="0"/>
              <a:t>‹#›</a:t>
            </a:fld>
            <a:endParaRPr lang="en-US"/>
          </a:p>
        </p:txBody>
      </p:sp>
    </p:spTree>
    <p:extLst>
      <p:ext uri="{BB962C8B-B14F-4D97-AF65-F5344CB8AC3E}">
        <p14:creationId xmlns:p14="http://schemas.microsoft.com/office/powerpoint/2010/main" val="1484891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45CF6A-D0F2-CEA6-6C71-A159D7DCB25F}"/>
              </a:ext>
            </a:extLst>
          </p:cNvPr>
          <p:cNvSpPr>
            <a:spLocks noGrp="1"/>
          </p:cNvSpPr>
          <p:nvPr>
            <p:ph type="dt" sz="half" idx="10"/>
          </p:nvPr>
        </p:nvSpPr>
        <p:spPr/>
        <p:txBody>
          <a:bodyPr/>
          <a:lstStyle/>
          <a:p>
            <a:fld id="{E6DCD446-FC8D-4529-B4DF-1FC3212FEFF4}" type="datetimeFigureOut">
              <a:rPr lang="en-US" smtClean="0"/>
              <a:t>4/27/2026</a:t>
            </a:fld>
            <a:endParaRPr lang="en-US"/>
          </a:p>
        </p:txBody>
      </p:sp>
      <p:sp>
        <p:nvSpPr>
          <p:cNvPr id="3" name="Footer Placeholder 2">
            <a:extLst>
              <a:ext uri="{FF2B5EF4-FFF2-40B4-BE49-F238E27FC236}">
                <a16:creationId xmlns:a16="http://schemas.microsoft.com/office/drawing/2014/main" id="{C86BBD80-2758-8E90-1A41-528CA413E6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20DB6BB-B658-ED25-1435-E6A1DB317964}"/>
              </a:ext>
            </a:extLst>
          </p:cNvPr>
          <p:cNvSpPr>
            <a:spLocks noGrp="1"/>
          </p:cNvSpPr>
          <p:nvPr>
            <p:ph type="sldNum" sz="quarter" idx="12"/>
          </p:nvPr>
        </p:nvSpPr>
        <p:spPr/>
        <p:txBody>
          <a:bodyPr/>
          <a:lstStyle/>
          <a:p>
            <a:fld id="{B011B40E-07FA-4E77-B6F8-35E5F70DCC8A}" type="slidenum">
              <a:rPr lang="en-US" smtClean="0"/>
              <a:t>‹#›</a:t>
            </a:fld>
            <a:endParaRPr lang="en-US"/>
          </a:p>
        </p:txBody>
      </p:sp>
    </p:spTree>
    <p:extLst>
      <p:ext uri="{BB962C8B-B14F-4D97-AF65-F5344CB8AC3E}">
        <p14:creationId xmlns:p14="http://schemas.microsoft.com/office/powerpoint/2010/main" val="675590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EE97B-32ED-D8F7-B5B9-C0BA7350E5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6C8BBE-4EBE-B6FF-103B-B31155AE1351}"/>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29A729-BE02-7BE5-8BA6-0EFBBD22B06E}"/>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1918BD-1BB8-5E2E-E58D-F895BB30A5D3}"/>
              </a:ext>
            </a:extLst>
          </p:cNvPr>
          <p:cNvSpPr>
            <a:spLocks noGrp="1"/>
          </p:cNvSpPr>
          <p:nvPr>
            <p:ph type="dt" sz="half" idx="10"/>
          </p:nvPr>
        </p:nvSpPr>
        <p:spPr/>
        <p:txBody>
          <a:bodyPr/>
          <a:lstStyle/>
          <a:p>
            <a:fld id="{E6DCD446-FC8D-4529-B4DF-1FC3212FEFF4}" type="datetimeFigureOut">
              <a:rPr lang="en-US" smtClean="0"/>
              <a:t>4/27/2026</a:t>
            </a:fld>
            <a:endParaRPr lang="en-US"/>
          </a:p>
        </p:txBody>
      </p:sp>
      <p:sp>
        <p:nvSpPr>
          <p:cNvPr id="6" name="Footer Placeholder 5">
            <a:extLst>
              <a:ext uri="{FF2B5EF4-FFF2-40B4-BE49-F238E27FC236}">
                <a16:creationId xmlns:a16="http://schemas.microsoft.com/office/drawing/2014/main" id="{DD962485-1449-663F-C6A4-9B43A664E7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B8AC8F-5845-2B86-3FE4-8AE18DDCB24F}"/>
              </a:ext>
            </a:extLst>
          </p:cNvPr>
          <p:cNvSpPr>
            <a:spLocks noGrp="1"/>
          </p:cNvSpPr>
          <p:nvPr>
            <p:ph type="sldNum" sz="quarter" idx="12"/>
          </p:nvPr>
        </p:nvSpPr>
        <p:spPr/>
        <p:txBody>
          <a:bodyPr/>
          <a:lstStyle/>
          <a:p>
            <a:fld id="{B011B40E-07FA-4E77-B6F8-35E5F70DCC8A}" type="slidenum">
              <a:rPr lang="en-US" smtClean="0"/>
              <a:t>‹#›</a:t>
            </a:fld>
            <a:endParaRPr lang="en-US"/>
          </a:p>
        </p:txBody>
      </p:sp>
    </p:spTree>
    <p:extLst>
      <p:ext uri="{BB962C8B-B14F-4D97-AF65-F5344CB8AC3E}">
        <p14:creationId xmlns:p14="http://schemas.microsoft.com/office/powerpoint/2010/main" val="3052650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5AAFF-472D-5CCF-E938-366D416F3C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B8CFF8-727E-9D9A-F0DE-EFBB0063C9C8}"/>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90030844-C295-6946-D599-1905547A18EC}"/>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96AC56-136B-4CCC-7860-FABE5A94CFCA}"/>
              </a:ext>
            </a:extLst>
          </p:cNvPr>
          <p:cNvSpPr>
            <a:spLocks noGrp="1"/>
          </p:cNvSpPr>
          <p:nvPr>
            <p:ph type="dt" sz="half" idx="10"/>
          </p:nvPr>
        </p:nvSpPr>
        <p:spPr/>
        <p:txBody>
          <a:bodyPr/>
          <a:lstStyle/>
          <a:p>
            <a:fld id="{E6DCD446-FC8D-4529-B4DF-1FC3212FEFF4}" type="datetimeFigureOut">
              <a:rPr lang="en-US" smtClean="0"/>
              <a:t>4/27/2026</a:t>
            </a:fld>
            <a:endParaRPr lang="en-US"/>
          </a:p>
        </p:txBody>
      </p:sp>
      <p:sp>
        <p:nvSpPr>
          <p:cNvPr id="6" name="Footer Placeholder 5">
            <a:extLst>
              <a:ext uri="{FF2B5EF4-FFF2-40B4-BE49-F238E27FC236}">
                <a16:creationId xmlns:a16="http://schemas.microsoft.com/office/drawing/2014/main" id="{47BE7DC5-2B76-2CB4-0B86-2D47C87889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EBBB56-D53E-3C17-5F49-030C4403190E}"/>
              </a:ext>
            </a:extLst>
          </p:cNvPr>
          <p:cNvSpPr>
            <a:spLocks noGrp="1"/>
          </p:cNvSpPr>
          <p:nvPr>
            <p:ph type="sldNum" sz="quarter" idx="12"/>
          </p:nvPr>
        </p:nvSpPr>
        <p:spPr/>
        <p:txBody>
          <a:bodyPr/>
          <a:lstStyle/>
          <a:p>
            <a:fld id="{B011B40E-07FA-4E77-B6F8-35E5F70DCC8A}" type="slidenum">
              <a:rPr lang="en-US" smtClean="0"/>
              <a:t>‹#›</a:t>
            </a:fld>
            <a:endParaRPr lang="en-US"/>
          </a:p>
        </p:txBody>
      </p:sp>
    </p:spTree>
    <p:extLst>
      <p:ext uri="{BB962C8B-B14F-4D97-AF65-F5344CB8AC3E}">
        <p14:creationId xmlns:p14="http://schemas.microsoft.com/office/powerpoint/2010/main" val="1002046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2.png"/><Relationship Id="rId5" Type="http://schemas.openxmlformats.org/officeDocument/2006/relationships/theme" Target="../theme/theme3.xml"/><Relationship Id="rId4"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theme" Target="../theme/theme4.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image" Target="../media/image2.png"/><Relationship Id="rId5" Type="http://schemas.openxmlformats.org/officeDocument/2006/relationships/slideLayout" Target="../slideLayouts/slideLayout34.xml"/><Relationship Id="rId10" Type="http://schemas.openxmlformats.org/officeDocument/2006/relationships/theme" Target="../theme/theme5.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AAE5FA-73D7-B453-16F0-8D91E71BE157}"/>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CFECF0-C7D4-5728-BBB1-77248B44BF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C8AC68-8B07-2733-576B-D8159F9A663D}"/>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DCD446-FC8D-4529-B4DF-1FC3212FEFF4}" type="datetimeFigureOut">
              <a:rPr lang="en-US" smtClean="0"/>
              <a:t>4/27/2026</a:t>
            </a:fld>
            <a:endParaRPr lang="en-US"/>
          </a:p>
        </p:txBody>
      </p:sp>
      <p:sp>
        <p:nvSpPr>
          <p:cNvPr id="5" name="Footer Placeholder 4">
            <a:extLst>
              <a:ext uri="{FF2B5EF4-FFF2-40B4-BE49-F238E27FC236}">
                <a16:creationId xmlns:a16="http://schemas.microsoft.com/office/drawing/2014/main" id="{EE214094-2342-3478-D889-326F5B7F34DB}"/>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EFE5ADD-E838-2A70-C2C8-3B190D88378B}"/>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11B40E-07FA-4E77-B6F8-35E5F70DCC8A}" type="slidenum">
              <a:rPr lang="en-US" smtClean="0"/>
              <a:t>‹#›</a:t>
            </a:fld>
            <a:endParaRPr lang="en-US"/>
          </a:p>
        </p:txBody>
      </p:sp>
    </p:spTree>
    <p:extLst>
      <p:ext uri="{BB962C8B-B14F-4D97-AF65-F5344CB8AC3E}">
        <p14:creationId xmlns:p14="http://schemas.microsoft.com/office/powerpoint/2010/main" val="547816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6" r:id="rId12"/>
    <p:sldLayoutId id="2147483687" r:id="rId13"/>
    <p:sldLayoutId id="2147483688" r:id="rId14"/>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E266DB-D05C-4B34-95BF-CC424339E22B}"/>
              </a:ext>
            </a:extLst>
          </p:cNvPr>
          <p:cNvSpPr/>
          <p:nvPr userDrawn="1"/>
        </p:nvSpPr>
        <p:spPr>
          <a:xfrm>
            <a:off x="0" y="6400801"/>
            <a:ext cx="12192000" cy="464055"/>
          </a:xfrm>
          <a:prstGeom prst="rect">
            <a:avLst/>
          </a:prstGeom>
          <a:solidFill>
            <a:srgbClr val="C7C8CA">
              <a:lumMod val="40000"/>
              <a:lumOff val="60000"/>
            </a:srgbClr>
          </a:solidFill>
          <a:ln w="25400" cap="flat" cmpd="sng" algn="ctr">
            <a:noFill/>
            <a:prstDash val="solid"/>
          </a:ln>
          <a:effectLst/>
        </p:spPr>
        <p:txBody>
          <a:bodyPr rtlCol="0" anchor="ctr"/>
          <a:lstStyle/>
          <a:p>
            <a:pPr marL="0" marR="0" lvl="0" indent="0" algn="ctr" defTabSz="91437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pic>
        <p:nvPicPr>
          <p:cNvPr id="8" name="Picture 7" descr="BB008 TangleB-RGB_1000px_digital.png">
            <a:extLst>
              <a:ext uri="{FF2B5EF4-FFF2-40B4-BE49-F238E27FC236}">
                <a16:creationId xmlns:a16="http://schemas.microsoft.com/office/drawing/2014/main" id="{0142B3FE-5A77-48F3-B48D-4F037E762FB6}"/>
              </a:ext>
            </a:extLst>
          </p:cNvPr>
          <p:cNvPicPr>
            <a:picLocks noChangeAspect="1" noChangeArrowheads="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212364" y="6513706"/>
            <a:ext cx="267652" cy="27432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a:extLst>
              <a:ext uri="{FF2B5EF4-FFF2-40B4-BE49-F238E27FC236}">
                <a16:creationId xmlns:a16="http://schemas.microsoft.com/office/drawing/2014/main" id="{E54850E9-9B8F-4A67-A32E-CE9029897C0B}"/>
              </a:ext>
            </a:extLst>
          </p:cNvPr>
          <p:cNvSpPr>
            <a:spLocks noGrp="1"/>
          </p:cNvSpPr>
          <p:nvPr>
            <p:ph type="title"/>
          </p:nvPr>
        </p:nvSpPr>
        <p:spPr>
          <a:xfrm>
            <a:off x="651934" y="365129"/>
            <a:ext cx="10701867" cy="66641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2301C2C-D6B9-4F1E-8BAF-A29AC20CCA60}"/>
              </a:ext>
            </a:extLst>
          </p:cNvPr>
          <p:cNvSpPr>
            <a:spLocks noGrp="1"/>
          </p:cNvSpPr>
          <p:nvPr>
            <p:ph type="body" idx="1"/>
          </p:nvPr>
        </p:nvSpPr>
        <p:spPr>
          <a:xfrm>
            <a:off x="651934" y="1270009"/>
            <a:ext cx="10701867" cy="490695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E875933-26DC-42D7-B0DB-E2CC23C06397}"/>
              </a:ext>
            </a:extLst>
          </p:cNvPr>
          <p:cNvSpPr>
            <a:spLocks noGrp="1"/>
          </p:cNvSpPr>
          <p:nvPr>
            <p:ph type="sldNum" sz="quarter" idx="4"/>
          </p:nvPr>
        </p:nvSpPr>
        <p:spPr>
          <a:xfrm>
            <a:off x="9236436" y="6499734"/>
            <a:ext cx="2743200" cy="288295"/>
          </a:xfrm>
          <a:prstGeom prst="rect">
            <a:avLst/>
          </a:prstGeom>
        </p:spPr>
        <p:txBody>
          <a:bodyPr vert="horz" lIns="91440" tIns="45720" rIns="91440" bIns="45720" rtlCol="0" anchor="ctr"/>
          <a:lstStyle>
            <a:lvl1pPr algn="r">
              <a:defRPr sz="800" spc="68" baseline="0">
                <a:solidFill>
                  <a:schemeClr val="accent6"/>
                </a:solidFill>
                <a:latin typeface="Arial" panose="020B0604020202020204" pitchFamily="34" charset="0"/>
                <a:cs typeface="Arial" panose="020B0604020202020204" pitchFamily="34" charset="0"/>
              </a:defRPr>
            </a:lvl1pPr>
          </a:lstStyle>
          <a:p>
            <a:r>
              <a:rPr lang="en-US"/>
              <a:t>BROWN &amp; BROWN  |  </a:t>
            </a:r>
            <a:fld id="{0BDBB283-31B7-430F-95E5-02359FF226F2}" type="slidenum">
              <a:rPr lang="en-US" smtClean="0"/>
              <a:pPr/>
              <a:t>‹#›</a:t>
            </a:fld>
            <a:endParaRPr lang="en-US"/>
          </a:p>
        </p:txBody>
      </p:sp>
      <p:cxnSp>
        <p:nvCxnSpPr>
          <p:cNvPr id="9" name="Straight Connector 8">
            <a:extLst>
              <a:ext uri="{FF2B5EF4-FFF2-40B4-BE49-F238E27FC236}">
                <a16:creationId xmlns:a16="http://schemas.microsoft.com/office/drawing/2014/main" id="{32D06836-1131-466E-9EAB-0BBB735DCB1A}"/>
              </a:ext>
            </a:extLst>
          </p:cNvPr>
          <p:cNvCxnSpPr>
            <a:cxnSpLocks/>
          </p:cNvCxnSpPr>
          <p:nvPr userDrawn="1"/>
        </p:nvCxnSpPr>
        <p:spPr>
          <a:xfrm>
            <a:off x="731521" y="1031544"/>
            <a:ext cx="321183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5543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89" r:id="rId6"/>
  </p:sldLayoutIdLst>
  <p:hf hdr="0" ftr="0" dt="0"/>
  <p:txStyles>
    <p:titleStyle>
      <a:lvl1pPr algn="l" defTabSz="914374" rtl="0" eaLnBrk="1" latinLnBrk="0" hangingPunct="1">
        <a:lnSpc>
          <a:spcPct val="90000"/>
        </a:lnSpc>
        <a:spcBef>
          <a:spcPct val="0"/>
        </a:spcBef>
        <a:buNone/>
        <a:defRPr sz="3682" b="1" kern="1200">
          <a:solidFill>
            <a:schemeClr val="tx1"/>
          </a:solidFill>
          <a:latin typeface="Arial" panose="020B0604020202020204" pitchFamily="34" charset="0"/>
          <a:ea typeface="+mj-ea"/>
          <a:cs typeface="Arial" panose="020B0604020202020204" pitchFamily="34" charset="0"/>
        </a:defRPr>
      </a:lvl1pPr>
    </p:titleStyle>
    <p:bodyStyle>
      <a:lvl1pPr marL="228594" indent="-228594" algn="l" defTabSz="914374" rtl="0" eaLnBrk="1" latinLnBrk="0" hangingPunct="1">
        <a:lnSpc>
          <a:spcPct val="90000"/>
        </a:lnSpc>
        <a:spcBef>
          <a:spcPts val="1000"/>
        </a:spcBef>
        <a:buClr>
          <a:schemeClr val="accent3"/>
        </a:buClr>
        <a:buFont typeface="Arial" panose="020B0604020202020204" pitchFamily="34" charset="0"/>
        <a:buChar char="•"/>
        <a:defRPr sz="2800" kern="1200">
          <a:solidFill>
            <a:schemeClr val="accent6"/>
          </a:solidFill>
          <a:latin typeface="Arial" panose="020B0604020202020204" pitchFamily="34" charset="0"/>
          <a:ea typeface="+mn-ea"/>
          <a:cs typeface="Arial" panose="020B0604020202020204" pitchFamily="34" charset="0"/>
        </a:defRPr>
      </a:lvl1pPr>
      <a:lvl2pPr marL="685780" indent="-228594" algn="l" defTabSz="914374" rtl="0" eaLnBrk="1" latinLnBrk="0" hangingPunct="1">
        <a:lnSpc>
          <a:spcPct val="90000"/>
        </a:lnSpc>
        <a:spcBef>
          <a:spcPts val="500"/>
        </a:spcBef>
        <a:buClr>
          <a:schemeClr val="accent3"/>
        </a:buClr>
        <a:buFont typeface="Arial" panose="020B0604020202020204" pitchFamily="34" charset="0"/>
        <a:buChar char="»"/>
        <a:defRPr sz="2400" kern="1200">
          <a:solidFill>
            <a:schemeClr val="accent6"/>
          </a:solidFill>
          <a:latin typeface="Arial" panose="020B0604020202020204" pitchFamily="34" charset="0"/>
          <a:ea typeface="+mn-ea"/>
          <a:cs typeface="Arial" panose="020B0604020202020204" pitchFamily="34" charset="0"/>
        </a:defRPr>
      </a:lvl2pPr>
      <a:lvl3pPr marL="1142967" indent="-228594" algn="l" defTabSz="914374" rtl="0" eaLnBrk="1" latinLnBrk="0" hangingPunct="1">
        <a:lnSpc>
          <a:spcPct val="90000"/>
        </a:lnSpc>
        <a:spcBef>
          <a:spcPts val="500"/>
        </a:spcBef>
        <a:buClr>
          <a:schemeClr val="accent3"/>
        </a:buClr>
        <a:buFont typeface="Courier New" panose="02070309020205020404" pitchFamily="49" charset="0"/>
        <a:buChar char="o"/>
        <a:defRPr sz="2000" kern="1200">
          <a:solidFill>
            <a:schemeClr val="accent6"/>
          </a:solidFill>
          <a:latin typeface="Arial" panose="020B0604020202020204" pitchFamily="34" charset="0"/>
          <a:ea typeface="+mn-ea"/>
          <a:cs typeface="Arial" panose="020B0604020202020204" pitchFamily="34" charset="0"/>
        </a:defRPr>
      </a:lvl3pPr>
      <a:lvl4pPr marL="1600154" indent="-228594" algn="l" defTabSz="914374" rtl="0" eaLnBrk="1" latinLnBrk="0" hangingPunct="1">
        <a:lnSpc>
          <a:spcPct val="90000"/>
        </a:lnSpc>
        <a:spcBef>
          <a:spcPts val="500"/>
        </a:spcBef>
        <a:buClr>
          <a:schemeClr val="accent3"/>
        </a:buClr>
        <a:buFont typeface="Arial" panose="020B0604020202020204" pitchFamily="34" charset="0"/>
        <a:buChar char="–"/>
        <a:defRPr sz="1800" kern="1200">
          <a:solidFill>
            <a:schemeClr val="accent6"/>
          </a:solidFill>
          <a:latin typeface="Arial" panose="020B0604020202020204" pitchFamily="34" charset="0"/>
          <a:ea typeface="+mn-ea"/>
          <a:cs typeface="Arial" panose="020B0604020202020204" pitchFamily="34" charset="0"/>
        </a:defRPr>
      </a:lvl4pPr>
      <a:lvl5pPr marL="2057341" indent="-228594" algn="l" defTabSz="914374" rtl="0" eaLnBrk="1" latinLnBrk="0" hangingPunct="1">
        <a:lnSpc>
          <a:spcPct val="90000"/>
        </a:lnSpc>
        <a:spcBef>
          <a:spcPts val="500"/>
        </a:spcBef>
        <a:buClr>
          <a:schemeClr val="accent3"/>
        </a:buClr>
        <a:buFont typeface="Wingdings" panose="05000000000000000000" pitchFamily="2" charset="2"/>
        <a:buChar char="§"/>
        <a:defRPr sz="1800" kern="1200">
          <a:solidFill>
            <a:schemeClr val="accent6"/>
          </a:solidFill>
          <a:latin typeface="Arial" panose="020B0604020202020204" pitchFamily="34" charset="0"/>
          <a:ea typeface="+mn-ea"/>
          <a:cs typeface="Arial" panose="020B0604020202020204" pitchFamily="34" charset="0"/>
        </a:defRPr>
      </a:lvl5pPr>
      <a:lvl6pPr marL="2514527" indent="-228594"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14" indent="-228594"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01" indent="-228594"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88" indent="-228594"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4" rtl="0" eaLnBrk="1" latinLnBrk="0" hangingPunct="1">
        <a:defRPr sz="1800" kern="1200">
          <a:solidFill>
            <a:schemeClr val="tx1"/>
          </a:solidFill>
          <a:latin typeface="+mn-lt"/>
          <a:ea typeface="+mn-ea"/>
          <a:cs typeface="+mn-cs"/>
        </a:defRPr>
      </a:lvl1pPr>
      <a:lvl2pPr marL="457186" algn="l" defTabSz="914374" rtl="0" eaLnBrk="1" latinLnBrk="0" hangingPunct="1">
        <a:defRPr sz="1800" kern="1200">
          <a:solidFill>
            <a:schemeClr val="tx1"/>
          </a:solidFill>
          <a:latin typeface="+mn-lt"/>
          <a:ea typeface="+mn-ea"/>
          <a:cs typeface="+mn-cs"/>
        </a:defRPr>
      </a:lvl2pPr>
      <a:lvl3pPr marL="914374" algn="l" defTabSz="914374" rtl="0" eaLnBrk="1" latinLnBrk="0" hangingPunct="1">
        <a:defRPr sz="1800" kern="1200">
          <a:solidFill>
            <a:schemeClr val="tx1"/>
          </a:solidFill>
          <a:latin typeface="+mn-lt"/>
          <a:ea typeface="+mn-ea"/>
          <a:cs typeface="+mn-cs"/>
        </a:defRPr>
      </a:lvl3pPr>
      <a:lvl4pPr marL="1371561" algn="l" defTabSz="914374" rtl="0" eaLnBrk="1" latinLnBrk="0" hangingPunct="1">
        <a:defRPr sz="1800" kern="1200">
          <a:solidFill>
            <a:schemeClr val="tx1"/>
          </a:solidFill>
          <a:latin typeface="+mn-lt"/>
          <a:ea typeface="+mn-ea"/>
          <a:cs typeface="+mn-cs"/>
        </a:defRPr>
      </a:lvl4pPr>
      <a:lvl5pPr marL="1828747" algn="l" defTabSz="914374" rtl="0" eaLnBrk="1" latinLnBrk="0" hangingPunct="1">
        <a:defRPr sz="1800" kern="1200">
          <a:solidFill>
            <a:schemeClr val="tx1"/>
          </a:solidFill>
          <a:latin typeface="+mn-lt"/>
          <a:ea typeface="+mn-ea"/>
          <a:cs typeface="+mn-cs"/>
        </a:defRPr>
      </a:lvl5pPr>
      <a:lvl6pPr marL="2285934" algn="l" defTabSz="914374" rtl="0" eaLnBrk="1" latinLnBrk="0" hangingPunct="1">
        <a:defRPr sz="1800" kern="1200">
          <a:solidFill>
            <a:schemeClr val="tx1"/>
          </a:solidFill>
          <a:latin typeface="+mn-lt"/>
          <a:ea typeface="+mn-ea"/>
          <a:cs typeface="+mn-cs"/>
        </a:defRPr>
      </a:lvl6pPr>
      <a:lvl7pPr marL="2743120" algn="l" defTabSz="914374" rtl="0" eaLnBrk="1" latinLnBrk="0" hangingPunct="1">
        <a:defRPr sz="1800" kern="1200">
          <a:solidFill>
            <a:schemeClr val="tx1"/>
          </a:solidFill>
          <a:latin typeface="+mn-lt"/>
          <a:ea typeface="+mn-ea"/>
          <a:cs typeface="+mn-cs"/>
        </a:defRPr>
      </a:lvl7pPr>
      <a:lvl8pPr marL="3200307" algn="l" defTabSz="914374" rtl="0" eaLnBrk="1" latinLnBrk="0" hangingPunct="1">
        <a:defRPr sz="1800" kern="1200">
          <a:solidFill>
            <a:schemeClr val="tx1"/>
          </a:solidFill>
          <a:latin typeface="+mn-lt"/>
          <a:ea typeface="+mn-ea"/>
          <a:cs typeface="+mn-cs"/>
        </a:defRPr>
      </a:lvl8pPr>
      <a:lvl9pPr marL="3657495" algn="l" defTabSz="91437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E266DB-D05C-4B34-95BF-CC424339E22B}"/>
              </a:ext>
            </a:extLst>
          </p:cNvPr>
          <p:cNvSpPr/>
          <p:nvPr userDrawn="1"/>
        </p:nvSpPr>
        <p:spPr>
          <a:xfrm>
            <a:off x="0" y="6400801"/>
            <a:ext cx="12192000" cy="464055"/>
          </a:xfrm>
          <a:prstGeom prst="rect">
            <a:avLst/>
          </a:prstGeom>
          <a:solidFill>
            <a:srgbClr val="C7C8CA">
              <a:lumMod val="40000"/>
              <a:lumOff val="60000"/>
            </a:srgbClr>
          </a:solidFill>
          <a:ln w="25400" cap="flat" cmpd="sng" algn="ctr">
            <a:noFill/>
            <a:prstDash val="solid"/>
          </a:ln>
          <a:effectLst/>
        </p:spPr>
        <p:txBody>
          <a:bodyPr rtlCol="0" anchor="ctr"/>
          <a:lstStyle/>
          <a:p>
            <a:pPr marL="0" marR="0" lvl="0" indent="0" algn="ctr" defTabSz="91439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pic>
        <p:nvPicPr>
          <p:cNvPr id="8" name="Picture 7" descr="BB008 TangleB-RGB_1000px_digital.png">
            <a:extLst>
              <a:ext uri="{FF2B5EF4-FFF2-40B4-BE49-F238E27FC236}">
                <a16:creationId xmlns:a16="http://schemas.microsoft.com/office/drawing/2014/main" id="{0142B3FE-5A77-48F3-B48D-4F037E762FB6}"/>
              </a:ext>
            </a:extLst>
          </p:cNvPr>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212364" y="6513706"/>
            <a:ext cx="267652" cy="27432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a:extLst>
              <a:ext uri="{FF2B5EF4-FFF2-40B4-BE49-F238E27FC236}">
                <a16:creationId xmlns:a16="http://schemas.microsoft.com/office/drawing/2014/main" id="{E54850E9-9B8F-4A67-A32E-CE9029897C0B}"/>
              </a:ext>
            </a:extLst>
          </p:cNvPr>
          <p:cNvSpPr>
            <a:spLocks noGrp="1"/>
          </p:cNvSpPr>
          <p:nvPr>
            <p:ph type="title"/>
          </p:nvPr>
        </p:nvSpPr>
        <p:spPr>
          <a:xfrm>
            <a:off x="651934" y="365126"/>
            <a:ext cx="10701867" cy="66641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2301C2C-D6B9-4F1E-8BAF-A29AC20CCA60}"/>
              </a:ext>
            </a:extLst>
          </p:cNvPr>
          <p:cNvSpPr>
            <a:spLocks noGrp="1"/>
          </p:cNvSpPr>
          <p:nvPr>
            <p:ph type="body" idx="1"/>
          </p:nvPr>
        </p:nvSpPr>
        <p:spPr>
          <a:xfrm>
            <a:off x="651934" y="1270009"/>
            <a:ext cx="10701867" cy="490695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E875933-26DC-42D7-B0DB-E2CC23C06397}"/>
              </a:ext>
            </a:extLst>
          </p:cNvPr>
          <p:cNvSpPr>
            <a:spLocks noGrp="1"/>
          </p:cNvSpPr>
          <p:nvPr>
            <p:ph type="sldNum" sz="quarter" idx="4"/>
          </p:nvPr>
        </p:nvSpPr>
        <p:spPr>
          <a:xfrm>
            <a:off x="9236436" y="6499731"/>
            <a:ext cx="2743200" cy="288295"/>
          </a:xfrm>
          <a:prstGeom prst="rect">
            <a:avLst/>
          </a:prstGeom>
        </p:spPr>
        <p:txBody>
          <a:bodyPr vert="horz" lIns="91440" tIns="45720" rIns="91440" bIns="45720" rtlCol="0" anchor="ctr"/>
          <a:lstStyle>
            <a:lvl1pPr algn="r">
              <a:defRPr sz="800" spc="68" baseline="0">
                <a:solidFill>
                  <a:schemeClr val="accent6"/>
                </a:solidFill>
                <a:latin typeface="Arial" panose="020B0604020202020204" pitchFamily="34" charset="0"/>
                <a:cs typeface="Arial" panose="020B0604020202020204" pitchFamily="34" charset="0"/>
              </a:defRPr>
            </a:lvl1pPr>
          </a:lstStyle>
          <a:p>
            <a:r>
              <a:rPr lang="en-US"/>
              <a:t>BROWN &amp; BROWN  |  </a:t>
            </a:r>
            <a:fld id="{0BDBB283-31B7-430F-95E5-02359FF226F2}" type="slidenum">
              <a:rPr lang="en-US" smtClean="0"/>
              <a:pPr/>
              <a:t>‹#›</a:t>
            </a:fld>
            <a:endParaRPr lang="en-US"/>
          </a:p>
        </p:txBody>
      </p:sp>
      <p:cxnSp>
        <p:nvCxnSpPr>
          <p:cNvPr id="9" name="Straight Connector 8">
            <a:extLst>
              <a:ext uri="{FF2B5EF4-FFF2-40B4-BE49-F238E27FC236}">
                <a16:creationId xmlns:a16="http://schemas.microsoft.com/office/drawing/2014/main" id="{32D06836-1131-466E-9EAB-0BBB735DCB1A}"/>
              </a:ext>
            </a:extLst>
          </p:cNvPr>
          <p:cNvCxnSpPr>
            <a:cxnSpLocks/>
          </p:cNvCxnSpPr>
          <p:nvPr userDrawn="1"/>
        </p:nvCxnSpPr>
        <p:spPr>
          <a:xfrm>
            <a:off x="731520" y="1031544"/>
            <a:ext cx="321183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9145968"/>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Lst>
  <p:hf hdr="0" dt="0"/>
  <p:txStyles>
    <p:titleStyle>
      <a:lvl1pPr algn="l" defTabSz="914396" rtl="0" eaLnBrk="1" latinLnBrk="0" hangingPunct="1">
        <a:lnSpc>
          <a:spcPct val="90000"/>
        </a:lnSpc>
        <a:spcBef>
          <a:spcPct val="0"/>
        </a:spcBef>
        <a:buNone/>
        <a:defRPr sz="3682" b="1" kern="1200">
          <a:solidFill>
            <a:schemeClr val="tx1"/>
          </a:solidFill>
          <a:latin typeface="Arial" panose="020B0604020202020204" pitchFamily="34" charset="0"/>
          <a:ea typeface="+mj-ea"/>
          <a:cs typeface="Arial" panose="020B0604020202020204" pitchFamily="34" charset="0"/>
        </a:defRPr>
      </a:lvl1pPr>
    </p:titleStyle>
    <p:bodyStyle>
      <a:lvl1pPr marL="228599" indent="-228599" algn="l" defTabSz="914396" rtl="0" eaLnBrk="1" latinLnBrk="0" hangingPunct="1">
        <a:lnSpc>
          <a:spcPct val="90000"/>
        </a:lnSpc>
        <a:spcBef>
          <a:spcPts val="1000"/>
        </a:spcBef>
        <a:buClr>
          <a:schemeClr val="accent3"/>
        </a:buClr>
        <a:buFont typeface="Arial" panose="020B0604020202020204" pitchFamily="34" charset="0"/>
        <a:buChar char="•"/>
        <a:defRPr sz="2800" kern="1200">
          <a:solidFill>
            <a:schemeClr val="accent6"/>
          </a:solidFill>
          <a:latin typeface="Arial" panose="020B0604020202020204" pitchFamily="34" charset="0"/>
          <a:ea typeface="+mn-ea"/>
          <a:cs typeface="Arial" panose="020B0604020202020204" pitchFamily="34" charset="0"/>
        </a:defRPr>
      </a:lvl1pPr>
      <a:lvl2pPr marL="685797" indent="-228599" algn="l" defTabSz="914396" rtl="0" eaLnBrk="1" latinLnBrk="0" hangingPunct="1">
        <a:lnSpc>
          <a:spcPct val="90000"/>
        </a:lnSpc>
        <a:spcBef>
          <a:spcPts val="500"/>
        </a:spcBef>
        <a:buClr>
          <a:schemeClr val="accent3"/>
        </a:buClr>
        <a:buFont typeface="Arial" panose="020B0604020202020204" pitchFamily="34" charset="0"/>
        <a:buChar char="»"/>
        <a:defRPr sz="2400" kern="1200">
          <a:solidFill>
            <a:schemeClr val="accent6"/>
          </a:solidFill>
          <a:latin typeface="Arial" panose="020B0604020202020204" pitchFamily="34" charset="0"/>
          <a:ea typeface="+mn-ea"/>
          <a:cs typeface="Arial" panose="020B0604020202020204" pitchFamily="34" charset="0"/>
        </a:defRPr>
      </a:lvl2pPr>
      <a:lvl3pPr marL="1142995" indent="-228599" algn="l" defTabSz="914396" rtl="0" eaLnBrk="1" latinLnBrk="0" hangingPunct="1">
        <a:lnSpc>
          <a:spcPct val="90000"/>
        </a:lnSpc>
        <a:spcBef>
          <a:spcPts val="500"/>
        </a:spcBef>
        <a:buClr>
          <a:schemeClr val="accent3"/>
        </a:buClr>
        <a:buFont typeface="Courier New" panose="02070309020205020404" pitchFamily="49" charset="0"/>
        <a:buChar char="o"/>
        <a:defRPr sz="2000" kern="1200">
          <a:solidFill>
            <a:schemeClr val="accent6"/>
          </a:solidFill>
          <a:latin typeface="Arial" panose="020B0604020202020204" pitchFamily="34" charset="0"/>
          <a:ea typeface="+mn-ea"/>
          <a:cs typeface="Arial" panose="020B0604020202020204" pitchFamily="34" charset="0"/>
        </a:defRPr>
      </a:lvl3pPr>
      <a:lvl4pPr marL="1600193" indent="-228599" algn="l" defTabSz="914396" rtl="0" eaLnBrk="1" latinLnBrk="0" hangingPunct="1">
        <a:lnSpc>
          <a:spcPct val="90000"/>
        </a:lnSpc>
        <a:spcBef>
          <a:spcPts val="500"/>
        </a:spcBef>
        <a:buClr>
          <a:schemeClr val="accent3"/>
        </a:buClr>
        <a:buFont typeface="Arial" panose="020B0604020202020204" pitchFamily="34" charset="0"/>
        <a:buChar char="–"/>
        <a:defRPr sz="1800" kern="1200">
          <a:solidFill>
            <a:schemeClr val="accent6"/>
          </a:solidFill>
          <a:latin typeface="Arial" panose="020B0604020202020204" pitchFamily="34" charset="0"/>
          <a:ea typeface="+mn-ea"/>
          <a:cs typeface="Arial" panose="020B0604020202020204" pitchFamily="34" charset="0"/>
        </a:defRPr>
      </a:lvl4pPr>
      <a:lvl5pPr marL="2057392" indent="-228599" algn="l" defTabSz="914396" rtl="0" eaLnBrk="1" latinLnBrk="0" hangingPunct="1">
        <a:lnSpc>
          <a:spcPct val="90000"/>
        </a:lnSpc>
        <a:spcBef>
          <a:spcPts val="500"/>
        </a:spcBef>
        <a:buClr>
          <a:schemeClr val="accent3"/>
        </a:buClr>
        <a:buFont typeface="Wingdings" panose="05000000000000000000" pitchFamily="2" charset="2"/>
        <a:buChar char="§"/>
        <a:defRPr sz="1800" kern="1200">
          <a:solidFill>
            <a:schemeClr val="accent6"/>
          </a:solidFill>
          <a:latin typeface="Arial" panose="020B0604020202020204" pitchFamily="34" charset="0"/>
          <a:ea typeface="+mn-ea"/>
          <a:cs typeface="Arial" panose="020B0604020202020204" pitchFamily="34" charset="0"/>
        </a:defRPr>
      </a:lvl5pPr>
      <a:lvl6pPr marL="2514590"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8"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6"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85"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96" rtl="0" eaLnBrk="1" latinLnBrk="0" hangingPunct="1">
        <a:defRPr sz="1800" kern="1200">
          <a:solidFill>
            <a:schemeClr val="tx1"/>
          </a:solidFill>
          <a:latin typeface="+mn-lt"/>
          <a:ea typeface="+mn-ea"/>
          <a:cs typeface="+mn-cs"/>
        </a:defRPr>
      </a:lvl1pPr>
      <a:lvl2pPr marL="457198" algn="l" defTabSz="914396" rtl="0" eaLnBrk="1" latinLnBrk="0" hangingPunct="1">
        <a:defRPr sz="1800" kern="1200">
          <a:solidFill>
            <a:schemeClr val="tx1"/>
          </a:solidFill>
          <a:latin typeface="+mn-lt"/>
          <a:ea typeface="+mn-ea"/>
          <a:cs typeface="+mn-cs"/>
        </a:defRPr>
      </a:lvl2pPr>
      <a:lvl3pPr marL="914396" algn="l" defTabSz="914396" rtl="0" eaLnBrk="1" latinLnBrk="0" hangingPunct="1">
        <a:defRPr sz="1800" kern="1200">
          <a:solidFill>
            <a:schemeClr val="tx1"/>
          </a:solidFill>
          <a:latin typeface="+mn-lt"/>
          <a:ea typeface="+mn-ea"/>
          <a:cs typeface="+mn-cs"/>
        </a:defRPr>
      </a:lvl3pPr>
      <a:lvl4pPr marL="1371595" algn="l" defTabSz="914396" rtl="0" eaLnBrk="1" latinLnBrk="0" hangingPunct="1">
        <a:defRPr sz="1800" kern="1200">
          <a:solidFill>
            <a:schemeClr val="tx1"/>
          </a:solidFill>
          <a:latin typeface="+mn-lt"/>
          <a:ea typeface="+mn-ea"/>
          <a:cs typeface="+mn-cs"/>
        </a:defRPr>
      </a:lvl4pPr>
      <a:lvl5pPr marL="1828793" algn="l" defTabSz="914396" rtl="0" eaLnBrk="1" latinLnBrk="0" hangingPunct="1">
        <a:defRPr sz="1800" kern="1200">
          <a:solidFill>
            <a:schemeClr val="tx1"/>
          </a:solidFill>
          <a:latin typeface="+mn-lt"/>
          <a:ea typeface="+mn-ea"/>
          <a:cs typeface="+mn-cs"/>
        </a:defRPr>
      </a:lvl5pPr>
      <a:lvl6pPr marL="2285991" algn="l" defTabSz="914396" rtl="0" eaLnBrk="1" latinLnBrk="0" hangingPunct="1">
        <a:defRPr sz="1800" kern="1200">
          <a:solidFill>
            <a:schemeClr val="tx1"/>
          </a:solidFill>
          <a:latin typeface="+mn-lt"/>
          <a:ea typeface="+mn-ea"/>
          <a:cs typeface="+mn-cs"/>
        </a:defRPr>
      </a:lvl6pPr>
      <a:lvl7pPr marL="2743189" algn="l" defTabSz="914396" rtl="0" eaLnBrk="1" latinLnBrk="0" hangingPunct="1">
        <a:defRPr sz="1800" kern="1200">
          <a:solidFill>
            <a:schemeClr val="tx1"/>
          </a:solidFill>
          <a:latin typeface="+mn-lt"/>
          <a:ea typeface="+mn-ea"/>
          <a:cs typeface="+mn-cs"/>
        </a:defRPr>
      </a:lvl7pPr>
      <a:lvl8pPr marL="3200388" algn="l" defTabSz="914396" rtl="0" eaLnBrk="1" latinLnBrk="0" hangingPunct="1">
        <a:defRPr sz="1800" kern="1200">
          <a:solidFill>
            <a:schemeClr val="tx1"/>
          </a:solidFill>
          <a:latin typeface="+mn-lt"/>
          <a:ea typeface="+mn-ea"/>
          <a:cs typeface="+mn-cs"/>
        </a:defRPr>
      </a:lvl8pPr>
      <a:lvl9pPr marL="3657586" algn="l" defTabSz="91439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774106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hf hdr="0" dt="0"/>
  <p:txStyles>
    <p:titleStyle>
      <a:lvl1pPr algn="l" defTabSz="623438" rtl="0" eaLnBrk="1" latinLnBrk="0" hangingPunct="1">
        <a:lnSpc>
          <a:spcPct val="90000"/>
        </a:lnSpc>
        <a:spcBef>
          <a:spcPct val="0"/>
        </a:spcBef>
        <a:buNone/>
        <a:defRPr sz="3000" kern="1200">
          <a:solidFill>
            <a:schemeClr val="tx1"/>
          </a:solidFill>
          <a:latin typeface="Arial" panose="020B0604020202020204" pitchFamily="34" charset="0"/>
          <a:ea typeface="+mj-ea"/>
          <a:cs typeface="Arial" panose="020B0604020202020204" pitchFamily="34" charset="0"/>
        </a:defRPr>
      </a:lvl1pPr>
    </p:titleStyle>
    <p:bodyStyle>
      <a:lvl1pPr marL="155859" indent="-155859" algn="l" defTabSz="623438" rtl="0" eaLnBrk="1" latinLnBrk="0" hangingPunct="1">
        <a:lnSpc>
          <a:spcPct val="90000"/>
        </a:lnSpc>
        <a:spcBef>
          <a:spcPts val="682"/>
        </a:spcBef>
        <a:buFont typeface="Arial" panose="020B0604020202020204" pitchFamily="34" charset="0"/>
        <a:buChar char="•"/>
        <a:defRPr sz="1909" kern="1200">
          <a:solidFill>
            <a:schemeClr val="tx1"/>
          </a:solidFill>
          <a:latin typeface="Arial" panose="020B0604020202020204" pitchFamily="34" charset="0"/>
          <a:ea typeface="+mn-ea"/>
          <a:cs typeface="Arial" panose="020B0604020202020204" pitchFamily="34" charset="0"/>
        </a:defRPr>
      </a:lvl1pPr>
      <a:lvl2pPr marL="467578" indent="-155859" algn="l" defTabSz="623438" rtl="0" eaLnBrk="1" latinLnBrk="0" hangingPunct="1">
        <a:lnSpc>
          <a:spcPct val="90000"/>
        </a:lnSpc>
        <a:spcBef>
          <a:spcPts val="341"/>
        </a:spcBef>
        <a:buFont typeface="Arial" panose="020B0604020202020204" pitchFamily="34" charset="0"/>
        <a:buChar char="•"/>
        <a:defRPr sz="1636" kern="1200">
          <a:solidFill>
            <a:schemeClr val="tx1"/>
          </a:solidFill>
          <a:latin typeface="Arial" panose="020B0604020202020204" pitchFamily="34" charset="0"/>
          <a:ea typeface="+mn-ea"/>
          <a:cs typeface="Arial" panose="020B0604020202020204" pitchFamily="34" charset="0"/>
        </a:defRPr>
      </a:lvl2pPr>
      <a:lvl3pPr marL="779297" indent="-155859" algn="l" defTabSz="623438" rtl="0" eaLnBrk="1" latinLnBrk="0" hangingPunct="1">
        <a:lnSpc>
          <a:spcPct val="90000"/>
        </a:lnSpc>
        <a:spcBef>
          <a:spcPts val="341"/>
        </a:spcBef>
        <a:buFont typeface="Arial" panose="020B0604020202020204" pitchFamily="34" charset="0"/>
        <a:buChar char="•"/>
        <a:defRPr sz="1364" kern="1200">
          <a:solidFill>
            <a:schemeClr val="tx1"/>
          </a:solidFill>
          <a:latin typeface="Arial" panose="020B0604020202020204" pitchFamily="34" charset="0"/>
          <a:ea typeface="+mn-ea"/>
          <a:cs typeface="Arial" panose="020B0604020202020204" pitchFamily="34" charset="0"/>
        </a:defRPr>
      </a:lvl3pPr>
      <a:lvl4pPr marL="1091016" indent="-155859" algn="l" defTabSz="623438" rtl="0" eaLnBrk="1" latinLnBrk="0" hangingPunct="1">
        <a:lnSpc>
          <a:spcPct val="90000"/>
        </a:lnSpc>
        <a:spcBef>
          <a:spcPts val="341"/>
        </a:spcBef>
        <a:buFont typeface="Arial" panose="020B0604020202020204" pitchFamily="34" charset="0"/>
        <a:buChar char="•"/>
        <a:defRPr sz="1227" kern="1200">
          <a:solidFill>
            <a:schemeClr val="tx1"/>
          </a:solidFill>
          <a:latin typeface="Arial" panose="020B0604020202020204" pitchFamily="34" charset="0"/>
          <a:ea typeface="+mn-ea"/>
          <a:cs typeface="Arial" panose="020B0604020202020204" pitchFamily="34" charset="0"/>
        </a:defRPr>
      </a:lvl4pPr>
      <a:lvl5pPr marL="1402735" indent="-155859" algn="l" defTabSz="623438" rtl="0" eaLnBrk="1" latinLnBrk="0" hangingPunct="1">
        <a:lnSpc>
          <a:spcPct val="90000"/>
        </a:lnSpc>
        <a:spcBef>
          <a:spcPts val="341"/>
        </a:spcBef>
        <a:buFont typeface="Arial" panose="020B0604020202020204" pitchFamily="34" charset="0"/>
        <a:buChar char="•"/>
        <a:defRPr sz="1227" kern="1200">
          <a:solidFill>
            <a:schemeClr val="tx1"/>
          </a:solidFill>
          <a:latin typeface="Arial" panose="020B0604020202020204" pitchFamily="34" charset="0"/>
          <a:ea typeface="+mn-ea"/>
          <a:cs typeface="Arial" panose="020B0604020202020204" pitchFamily="34" charset="0"/>
        </a:defRPr>
      </a:lvl5pPr>
      <a:lvl6pPr marL="1714454" indent="-155859" algn="l" defTabSz="623438" rtl="0" eaLnBrk="1" latinLnBrk="0" hangingPunct="1">
        <a:lnSpc>
          <a:spcPct val="90000"/>
        </a:lnSpc>
        <a:spcBef>
          <a:spcPts val="341"/>
        </a:spcBef>
        <a:buFont typeface="Arial" panose="020B0604020202020204" pitchFamily="34" charset="0"/>
        <a:buChar char="•"/>
        <a:defRPr sz="1227" kern="1200">
          <a:solidFill>
            <a:schemeClr val="tx1"/>
          </a:solidFill>
          <a:latin typeface="+mn-lt"/>
          <a:ea typeface="+mn-ea"/>
          <a:cs typeface="+mn-cs"/>
        </a:defRPr>
      </a:lvl6pPr>
      <a:lvl7pPr marL="2026173" indent="-155859" algn="l" defTabSz="623438" rtl="0" eaLnBrk="1" latinLnBrk="0" hangingPunct="1">
        <a:lnSpc>
          <a:spcPct val="90000"/>
        </a:lnSpc>
        <a:spcBef>
          <a:spcPts val="341"/>
        </a:spcBef>
        <a:buFont typeface="Arial" panose="020B0604020202020204" pitchFamily="34" charset="0"/>
        <a:buChar char="•"/>
        <a:defRPr sz="1227" kern="1200">
          <a:solidFill>
            <a:schemeClr val="tx1"/>
          </a:solidFill>
          <a:latin typeface="+mn-lt"/>
          <a:ea typeface="+mn-ea"/>
          <a:cs typeface="+mn-cs"/>
        </a:defRPr>
      </a:lvl7pPr>
      <a:lvl8pPr marL="2337892" indent="-155859" algn="l" defTabSz="623438" rtl="0" eaLnBrk="1" latinLnBrk="0" hangingPunct="1">
        <a:lnSpc>
          <a:spcPct val="90000"/>
        </a:lnSpc>
        <a:spcBef>
          <a:spcPts val="341"/>
        </a:spcBef>
        <a:buFont typeface="Arial" panose="020B0604020202020204" pitchFamily="34" charset="0"/>
        <a:buChar char="•"/>
        <a:defRPr sz="1227" kern="1200">
          <a:solidFill>
            <a:schemeClr val="tx1"/>
          </a:solidFill>
          <a:latin typeface="+mn-lt"/>
          <a:ea typeface="+mn-ea"/>
          <a:cs typeface="+mn-cs"/>
        </a:defRPr>
      </a:lvl8pPr>
      <a:lvl9pPr marL="2649611" indent="-155859" algn="l" defTabSz="623438" rtl="0" eaLnBrk="1" latinLnBrk="0" hangingPunct="1">
        <a:lnSpc>
          <a:spcPct val="90000"/>
        </a:lnSpc>
        <a:spcBef>
          <a:spcPts val="341"/>
        </a:spcBef>
        <a:buFont typeface="Arial" panose="020B0604020202020204" pitchFamily="34" charset="0"/>
        <a:buChar char="•"/>
        <a:defRPr sz="1227" kern="1200">
          <a:solidFill>
            <a:schemeClr val="tx1"/>
          </a:solidFill>
          <a:latin typeface="+mn-lt"/>
          <a:ea typeface="+mn-ea"/>
          <a:cs typeface="+mn-cs"/>
        </a:defRPr>
      </a:lvl9pPr>
    </p:bodyStyle>
    <p:otherStyle>
      <a:defPPr>
        <a:defRPr lang="en-US"/>
      </a:defPPr>
      <a:lvl1pPr marL="0" algn="l" defTabSz="623438" rtl="0" eaLnBrk="1" latinLnBrk="0" hangingPunct="1">
        <a:defRPr sz="1227" kern="1200">
          <a:solidFill>
            <a:schemeClr val="tx1"/>
          </a:solidFill>
          <a:latin typeface="+mn-lt"/>
          <a:ea typeface="+mn-ea"/>
          <a:cs typeface="+mn-cs"/>
        </a:defRPr>
      </a:lvl1pPr>
      <a:lvl2pPr marL="311719" algn="l" defTabSz="623438" rtl="0" eaLnBrk="1" latinLnBrk="0" hangingPunct="1">
        <a:defRPr sz="1227" kern="1200">
          <a:solidFill>
            <a:schemeClr val="tx1"/>
          </a:solidFill>
          <a:latin typeface="+mn-lt"/>
          <a:ea typeface="+mn-ea"/>
          <a:cs typeface="+mn-cs"/>
        </a:defRPr>
      </a:lvl2pPr>
      <a:lvl3pPr marL="623438" algn="l" defTabSz="623438" rtl="0" eaLnBrk="1" latinLnBrk="0" hangingPunct="1">
        <a:defRPr sz="1227" kern="1200">
          <a:solidFill>
            <a:schemeClr val="tx1"/>
          </a:solidFill>
          <a:latin typeface="+mn-lt"/>
          <a:ea typeface="+mn-ea"/>
          <a:cs typeface="+mn-cs"/>
        </a:defRPr>
      </a:lvl3pPr>
      <a:lvl4pPr marL="935157" algn="l" defTabSz="623438" rtl="0" eaLnBrk="1" latinLnBrk="0" hangingPunct="1">
        <a:defRPr sz="1227" kern="1200">
          <a:solidFill>
            <a:schemeClr val="tx1"/>
          </a:solidFill>
          <a:latin typeface="+mn-lt"/>
          <a:ea typeface="+mn-ea"/>
          <a:cs typeface="+mn-cs"/>
        </a:defRPr>
      </a:lvl4pPr>
      <a:lvl5pPr marL="1246876" algn="l" defTabSz="623438" rtl="0" eaLnBrk="1" latinLnBrk="0" hangingPunct="1">
        <a:defRPr sz="1227" kern="1200">
          <a:solidFill>
            <a:schemeClr val="tx1"/>
          </a:solidFill>
          <a:latin typeface="+mn-lt"/>
          <a:ea typeface="+mn-ea"/>
          <a:cs typeface="+mn-cs"/>
        </a:defRPr>
      </a:lvl5pPr>
      <a:lvl6pPr marL="1558595" algn="l" defTabSz="623438" rtl="0" eaLnBrk="1" latinLnBrk="0" hangingPunct="1">
        <a:defRPr sz="1227" kern="1200">
          <a:solidFill>
            <a:schemeClr val="tx1"/>
          </a:solidFill>
          <a:latin typeface="+mn-lt"/>
          <a:ea typeface="+mn-ea"/>
          <a:cs typeface="+mn-cs"/>
        </a:defRPr>
      </a:lvl6pPr>
      <a:lvl7pPr marL="1870314" algn="l" defTabSz="623438" rtl="0" eaLnBrk="1" latinLnBrk="0" hangingPunct="1">
        <a:defRPr sz="1227" kern="1200">
          <a:solidFill>
            <a:schemeClr val="tx1"/>
          </a:solidFill>
          <a:latin typeface="+mn-lt"/>
          <a:ea typeface="+mn-ea"/>
          <a:cs typeface="+mn-cs"/>
        </a:defRPr>
      </a:lvl7pPr>
      <a:lvl8pPr marL="2182033" algn="l" defTabSz="623438" rtl="0" eaLnBrk="1" latinLnBrk="0" hangingPunct="1">
        <a:defRPr sz="1227" kern="1200">
          <a:solidFill>
            <a:schemeClr val="tx1"/>
          </a:solidFill>
          <a:latin typeface="+mn-lt"/>
          <a:ea typeface="+mn-ea"/>
          <a:cs typeface="+mn-cs"/>
        </a:defRPr>
      </a:lvl8pPr>
      <a:lvl9pPr marL="2493752" algn="l" defTabSz="623438" rtl="0" eaLnBrk="1" latinLnBrk="0" hangingPunct="1">
        <a:defRPr sz="1227"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E266DB-D05C-4B34-95BF-CC424339E22B}"/>
              </a:ext>
            </a:extLst>
          </p:cNvPr>
          <p:cNvSpPr/>
          <p:nvPr userDrawn="1"/>
        </p:nvSpPr>
        <p:spPr>
          <a:xfrm>
            <a:off x="0" y="6400801"/>
            <a:ext cx="12192000" cy="464055"/>
          </a:xfrm>
          <a:prstGeom prst="rect">
            <a:avLst/>
          </a:prstGeom>
          <a:solidFill>
            <a:srgbClr val="C7C8CA">
              <a:lumMod val="40000"/>
              <a:lumOff val="60000"/>
            </a:srgbClr>
          </a:solidFill>
          <a:ln w="25400" cap="flat" cmpd="sng" algn="ctr">
            <a:noFill/>
            <a:prstDash val="solid"/>
          </a:ln>
          <a:effectLst/>
        </p:spPr>
        <p:txBody>
          <a:bodyPr rtlCol="0" anchor="ctr"/>
          <a:lstStyle/>
          <a:p>
            <a:pPr marL="0" marR="0" lvl="0" indent="0" algn="ctr" defTabSz="91439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pic>
        <p:nvPicPr>
          <p:cNvPr id="8" name="Picture 7" descr="BB008 TangleB-RGB_1000px_digital.png">
            <a:extLst>
              <a:ext uri="{FF2B5EF4-FFF2-40B4-BE49-F238E27FC236}">
                <a16:creationId xmlns:a16="http://schemas.microsoft.com/office/drawing/2014/main" id="{0142B3FE-5A77-48F3-B48D-4F037E762FB6}"/>
              </a:ext>
            </a:extLst>
          </p:cNvPr>
          <p:cNvPicPr>
            <a:picLocks noChangeAspect="1" noChangeArrowheads="1"/>
          </p:cNvPicPr>
          <p:nvPr userDrawn="1"/>
        </p:nvPicPr>
        <p:blipFill rotWithShape="1">
          <a:blip r:embed="rId11" cstate="email">
            <a:extLst>
              <a:ext uri="{28A0092B-C50C-407E-A947-70E740481C1C}">
                <a14:useLocalDpi xmlns:a14="http://schemas.microsoft.com/office/drawing/2010/main"/>
              </a:ext>
            </a:extLst>
          </a:blip>
          <a:srcRect t="-1109" b="-1109"/>
          <a:stretch/>
        </p:blipFill>
        <p:spPr bwMode="auto">
          <a:xfrm>
            <a:off x="212365" y="6513706"/>
            <a:ext cx="349307" cy="27432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a:extLst>
              <a:ext uri="{FF2B5EF4-FFF2-40B4-BE49-F238E27FC236}">
                <a16:creationId xmlns:a16="http://schemas.microsoft.com/office/drawing/2014/main" id="{E54850E9-9B8F-4A67-A32E-CE9029897C0B}"/>
              </a:ext>
            </a:extLst>
          </p:cNvPr>
          <p:cNvSpPr>
            <a:spLocks noGrp="1"/>
          </p:cNvSpPr>
          <p:nvPr>
            <p:ph type="title"/>
          </p:nvPr>
        </p:nvSpPr>
        <p:spPr>
          <a:xfrm>
            <a:off x="651934" y="347565"/>
            <a:ext cx="10701867" cy="66641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2301C2C-D6B9-4F1E-8BAF-A29AC20CCA60}"/>
              </a:ext>
            </a:extLst>
          </p:cNvPr>
          <p:cNvSpPr>
            <a:spLocks noGrp="1"/>
          </p:cNvSpPr>
          <p:nvPr>
            <p:ph type="body" idx="1"/>
          </p:nvPr>
        </p:nvSpPr>
        <p:spPr>
          <a:xfrm>
            <a:off x="651934" y="1270009"/>
            <a:ext cx="10701867" cy="490695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E875933-26DC-42D7-B0DB-E2CC23C06397}"/>
              </a:ext>
            </a:extLst>
          </p:cNvPr>
          <p:cNvSpPr>
            <a:spLocks noGrp="1"/>
          </p:cNvSpPr>
          <p:nvPr>
            <p:ph type="sldNum" sz="quarter" idx="4"/>
          </p:nvPr>
        </p:nvSpPr>
        <p:spPr>
          <a:xfrm>
            <a:off x="9236436" y="6499732"/>
            <a:ext cx="2743200" cy="288295"/>
          </a:xfrm>
          <a:prstGeom prst="rect">
            <a:avLst/>
          </a:prstGeom>
        </p:spPr>
        <p:txBody>
          <a:bodyPr vert="horz" lIns="91440" tIns="45720" rIns="91440" bIns="45720" rtlCol="0" anchor="ctr"/>
          <a:lstStyle>
            <a:lvl1pPr algn="r">
              <a:defRPr sz="800" spc="68" baseline="0">
                <a:solidFill>
                  <a:schemeClr val="accent6"/>
                </a:solidFill>
                <a:latin typeface="Arial" panose="020B0604020202020204" pitchFamily="34" charset="0"/>
                <a:cs typeface="Arial" panose="020B0604020202020204" pitchFamily="34" charset="0"/>
              </a:defRPr>
            </a:lvl1pPr>
          </a:lstStyle>
          <a:p>
            <a:r>
              <a:rPr lang="en-US"/>
              <a:t>BROWN &amp; BROWN  |  </a:t>
            </a:r>
            <a:fld id="{0BDBB283-31B7-430F-95E5-02359FF226F2}" type="slidenum">
              <a:rPr lang="en-US" smtClean="0"/>
              <a:pPr/>
              <a:t>‹#›</a:t>
            </a:fld>
            <a:endParaRPr lang="en-US"/>
          </a:p>
        </p:txBody>
      </p:sp>
      <p:cxnSp>
        <p:nvCxnSpPr>
          <p:cNvPr id="9" name="Straight Connector 8">
            <a:extLst>
              <a:ext uri="{FF2B5EF4-FFF2-40B4-BE49-F238E27FC236}">
                <a16:creationId xmlns:a16="http://schemas.microsoft.com/office/drawing/2014/main" id="{32D06836-1131-466E-9EAB-0BBB735DCB1A}"/>
              </a:ext>
            </a:extLst>
          </p:cNvPr>
          <p:cNvCxnSpPr>
            <a:cxnSpLocks/>
          </p:cNvCxnSpPr>
          <p:nvPr userDrawn="1"/>
        </p:nvCxnSpPr>
        <p:spPr>
          <a:xfrm>
            <a:off x="731520" y="1031544"/>
            <a:ext cx="321183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311069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Lst>
  <p:hf hdr="0" dt="0"/>
  <p:txStyles>
    <p:titleStyle>
      <a:lvl1pPr algn="l" defTabSz="914396" rtl="0" eaLnBrk="1" latinLnBrk="0" hangingPunct="1">
        <a:lnSpc>
          <a:spcPct val="90000"/>
        </a:lnSpc>
        <a:spcBef>
          <a:spcPct val="0"/>
        </a:spcBef>
        <a:buNone/>
        <a:defRPr sz="3682" b="1" kern="1200">
          <a:solidFill>
            <a:schemeClr val="tx1"/>
          </a:solidFill>
          <a:latin typeface="Arial" panose="020B0604020202020204" pitchFamily="34" charset="0"/>
          <a:ea typeface="+mj-ea"/>
          <a:cs typeface="Arial" panose="020B0604020202020204" pitchFamily="34" charset="0"/>
        </a:defRPr>
      </a:lvl1pPr>
    </p:titleStyle>
    <p:bodyStyle>
      <a:lvl1pPr marL="228599" indent="-228599" algn="l" defTabSz="914396" rtl="0" eaLnBrk="1" latinLnBrk="0" hangingPunct="1">
        <a:lnSpc>
          <a:spcPct val="90000"/>
        </a:lnSpc>
        <a:spcBef>
          <a:spcPts val="1000"/>
        </a:spcBef>
        <a:buClr>
          <a:schemeClr val="accent1"/>
        </a:buClr>
        <a:buFont typeface="Arial" panose="020B0604020202020204" pitchFamily="34" charset="0"/>
        <a:buChar char="•"/>
        <a:defRPr sz="1364" kern="1200">
          <a:solidFill>
            <a:schemeClr val="accent6">
              <a:lumMod val="50000"/>
            </a:schemeClr>
          </a:solidFill>
          <a:latin typeface="Arial" panose="020B0604020202020204" pitchFamily="34" charset="0"/>
          <a:ea typeface="+mn-ea"/>
          <a:cs typeface="Arial" panose="020B0604020202020204" pitchFamily="34" charset="0"/>
        </a:defRPr>
      </a:lvl1pPr>
      <a:lvl2pPr marL="685797" indent="-228599" algn="l" defTabSz="914396" rtl="0" eaLnBrk="1" latinLnBrk="0" hangingPunct="1">
        <a:lnSpc>
          <a:spcPct val="90000"/>
        </a:lnSpc>
        <a:spcBef>
          <a:spcPts val="500"/>
        </a:spcBef>
        <a:buClr>
          <a:schemeClr val="accent1"/>
        </a:buClr>
        <a:buFont typeface="Arial" panose="020B0604020202020204" pitchFamily="34" charset="0"/>
        <a:buChar char="»"/>
        <a:defRPr sz="1364" kern="1200">
          <a:solidFill>
            <a:schemeClr val="accent6">
              <a:lumMod val="50000"/>
            </a:schemeClr>
          </a:solidFill>
          <a:latin typeface="Arial" panose="020B0604020202020204" pitchFamily="34" charset="0"/>
          <a:ea typeface="+mn-ea"/>
          <a:cs typeface="Arial" panose="020B0604020202020204" pitchFamily="34" charset="0"/>
        </a:defRPr>
      </a:lvl2pPr>
      <a:lvl3pPr marL="1142995" indent="-228599" algn="l" defTabSz="914396" rtl="0" eaLnBrk="1" latinLnBrk="0" hangingPunct="1">
        <a:lnSpc>
          <a:spcPct val="90000"/>
        </a:lnSpc>
        <a:spcBef>
          <a:spcPts val="500"/>
        </a:spcBef>
        <a:buClr>
          <a:schemeClr val="accent1"/>
        </a:buClr>
        <a:buFont typeface="Courier New" panose="02070309020205020404" pitchFamily="49" charset="0"/>
        <a:buChar char="o"/>
        <a:defRPr sz="1364" kern="1200">
          <a:solidFill>
            <a:schemeClr val="accent6">
              <a:lumMod val="50000"/>
            </a:schemeClr>
          </a:solidFill>
          <a:latin typeface="Arial" panose="020B0604020202020204" pitchFamily="34" charset="0"/>
          <a:ea typeface="+mn-ea"/>
          <a:cs typeface="Arial" panose="020B0604020202020204" pitchFamily="34" charset="0"/>
        </a:defRPr>
      </a:lvl3pPr>
      <a:lvl4pPr marL="1600193" indent="-228599" algn="l" defTabSz="914396" rtl="0" eaLnBrk="1" latinLnBrk="0" hangingPunct="1">
        <a:lnSpc>
          <a:spcPct val="90000"/>
        </a:lnSpc>
        <a:spcBef>
          <a:spcPts val="500"/>
        </a:spcBef>
        <a:buClr>
          <a:schemeClr val="accent1"/>
        </a:buClr>
        <a:buFont typeface="Arial" panose="020B0604020202020204" pitchFamily="34" charset="0"/>
        <a:buChar char="–"/>
        <a:defRPr sz="1364" kern="1200">
          <a:solidFill>
            <a:schemeClr val="accent6">
              <a:lumMod val="50000"/>
            </a:schemeClr>
          </a:solidFill>
          <a:latin typeface="Arial" panose="020B0604020202020204" pitchFamily="34" charset="0"/>
          <a:ea typeface="+mn-ea"/>
          <a:cs typeface="Arial" panose="020B0604020202020204" pitchFamily="34" charset="0"/>
        </a:defRPr>
      </a:lvl4pPr>
      <a:lvl5pPr marL="2057392" indent="-228599" algn="l" defTabSz="914396" rtl="0" eaLnBrk="1" latinLnBrk="0" hangingPunct="1">
        <a:lnSpc>
          <a:spcPct val="90000"/>
        </a:lnSpc>
        <a:spcBef>
          <a:spcPts val="500"/>
        </a:spcBef>
        <a:buClr>
          <a:schemeClr val="accent1"/>
        </a:buClr>
        <a:buFont typeface="Wingdings" panose="05000000000000000000" pitchFamily="2" charset="2"/>
        <a:buChar char="§"/>
        <a:defRPr sz="1364" kern="1200">
          <a:solidFill>
            <a:schemeClr val="accent6">
              <a:lumMod val="50000"/>
            </a:schemeClr>
          </a:solidFill>
          <a:latin typeface="Arial" panose="020B0604020202020204" pitchFamily="34" charset="0"/>
          <a:ea typeface="+mn-ea"/>
          <a:cs typeface="Arial" panose="020B0604020202020204" pitchFamily="34" charset="0"/>
        </a:defRPr>
      </a:lvl5pPr>
      <a:lvl6pPr marL="2514590"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8"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6"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85"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96" rtl="0" eaLnBrk="1" latinLnBrk="0" hangingPunct="1">
        <a:defRPr sz="1800" kern="1200">
          <a:solidFill>
            <a:schemeClr val="tx1"/>
          </a:solidFill>
          <a:latin typeface="+mn-lt"/>
          <a:ea typeface="+mn-ea"/>
          <a:cs typeface="+mn-cs"/>
        </a:defRPr>
      </a:lvl1pPr>
      <a:lvl2pPr marL="457198" algn="l" defTabSz="914396" rtl="0" eaLnBrk="1" latinLnBrk="0" hangingPunct="1">
        <a:defRPr sz="1800" kern="1200">
          <a:solidFill>
            <a:schemeClr val="tx1"/>
          </a:solidFill>
          <a:latin typeface="+mn-lt"/>
          <a:ea typeface="+mn-ea"/>
          <a:cs typeface="+mn-cs"/>
        </a:defRPr>
      </a:lvl2pPr>
      <a:lvl3pPr marL="914396" algn="l" defTabSz="914396" rtl="0" eaLnBrk="1" latinLnBrk="0" hangingPunct="1">
        <a:defRPr sz="1800" kern="1200">
          <a:solidFill>
            <a:schemeClr val="tx1"/>
          </a:solidFill>
          <a:latin typeface="+mn-lt"/>
          <a:ea typeface="+mn-ea"/>
          <a:cs typeface="+mn-cs"/>
        </a:defRPr>
      </a:lvl3pPr>
      <a:lvl4pPr marL="1371595" algn="l" defTabSz="914396" rtl="0" eaLnBrk="1" latinLnBrk="0" hangingPunct="1">
        <a:defRPr sz="1800" kern="1200">
          <a:solidFill>
            <a:schemeClr val="tx1"/>
          </a:solidFill>
          <a:latin typeface="+mn-lt"/>
          <a:ea typeface="+mn-ea"/>
          <a:cs typeface="+mn-cs"/>
        </a:defRPr>
      </a:lvl4pPr>
      <a:lvl5pPr marL="1828793" algn="l" defTabSz="914396" rtl="0" eaLnBrk="1" latinLnBrk="0" hangingPunct="1">
        <a:defRPr sz="1800" kern="1200">
          <a:solidFill>
            <a:schemeClr val="tx1"/>
          </a:solidFill>
          <a:latin typeface="+mn-lt"/>
          <a:ea typeface="+mn-ea"/>
          <a:cs typeface="+mn-cs"/>
        </a:defRPr>
      </a:lvl5pPr>
      <a:lvl6pPr marL="2285991" algn="l" defTabSz="914396" rtl="0" eaLnBrk="1" latinLnBrk="0" hangingPunct="1">
        <a:defRPr sz="1800" kern="1200">
          <a:solidFill>
            <a:schemeClr val="tx1"/>
          </a:solidFill>
          <a:latin typeface="+mn-lt"/>
          <a:ea typeface="+mn-ea"/>
          <a:cs typeface="+mn-cs"/>
        </a:defRPr>
      </a:lvl6pPr>
      <a:lvl7pPr marL="2743189" algn="l" defTabSz="914396" rtl="0" eaLnBrk="1" latinLnBrk="0" hangingPunct="1">
        <a:defRPr sz="1800" kern="1200">
          <a:solidFill>
            <a:schemeClr val="tx1"/>
          </a:solidFill>
          <a:latin typeface="+mn-lt"/>
          <a:ea typeface="+mn-ea"/>
          <a:cs typeface="+mn-cs"/>
        </a:defRPr>
      </a:lvl7pPr>
      <a:lvl8pPr marL="3200388" algn="l" defTabSz="914396" rtl="0" eaLnBrk="1" latinLnBrk="0" hangingPunct="1">
        <a:defRPr sz="1800" kern="1200">
          <a:solidFill>
            <a:schemeClr val="tx1"/>
          </a:solidFill>
          <a:latin typeface="+mn-lt"/>
          <a:ea typeface="+mn-ea"/>
          <a:cs typeface="+mn-cs"/>
        </a:defRPr>
      </a:lvl8pPr>
      <a:lvl9pPr marL="3657586" algn="l" defTabSz="91439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3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chart" Target="../charts/chart5.xm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svg"/><Relationship Id="rId1" Type="http://schemas.openxmlformats.org/officeDocument/2006/relationships/slideLayout" Target="../slideLayouts/slideLayout15.xml"/><Relationship Id="rId6" Type="http://schemas.openxmlformats.org/officeDocument/2006/relationships/image" Target="../media/image17.svg"/><Relationship Id="rId5" Type="http://schemas.openxmlformats.org/officeDocument/2006/relationships/image" Target="../media/image16.svg"/><Relationship Id="rId4" Type="http://schemas.openxmlformats.org/officeDocument/2006/relationships/image" Target="../media/image15.svg"/></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openxmlformats.org/officeDocument/2006/relationships/notesSlide" Target="../notesSlides/notesSlide19.xml"/><Relationship Id="rId1" Type="http://schemas.openxmlformats.org/officeDocument/2006/relationships/slideLayout" Target="../slideLayouts/slideLayout17.xml"/><Relationship Id="rId4" Type="http://schemas.openxmlformats.org/officeDocument/2006/relationships/image" Target="../media/image22.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26.png"/><Relationship Id="rId2" Type="http://schemas.openxmlformats.org/officeDocument/2006/relationships/slideLayout" Target="../slideLayouts/slideLayout16.xml"/><Relationship Id="rId1" Type="http://schemas.openxmlformats.org/officeDocument/2006/relationships/themeOverride" Target="../theme/themeOverride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18.xml"/><Relationship Id="rId5" Type="http://schemas.openxmlformats.org/officeDocument/2006/relationships/image" Target="../media/image29.pn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7.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hyperlink" Target="http://www.ambest.com/" TargetMode="External"/><Relationship Id="rId2" Type="http://schemas.openxmlformats.org/officeDocument/2006/relationships/hyperlink" Target="file:///C:\Users\lradlick\AppData\Local\Microsoft\Windows\INetCache\Content.Outlook\T0PJGLKV\www.ambest.com" TargetMode="Externa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w to Get to Honeoye Falls in Monroe County, New York - Uncovering New ...">
            <a:extLst>
              <a:ext uri="{FF2B5EF4-FFF2-40B4-BE49-F238E27FC236}">
                <a16:creationId xmlns:a16="http://schemas.microsoft.com/office/drawing/2014/main" id="{5AD7833A-96C8-888F-E35E-C6D9C6F88D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862" t="7296" b="14159"/>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FA96245D-94EA-69FD-A28E-3D120693CCCD}"/>
              </a:ext>
            </a:extLst>
          </p:cNvPr>
          <p:cNvSpPr txBox="1"/>
          <p:nvPr/>
        </p:nvSpPr>
        <p:spPr>
          <a:xfrm>
            <a:off x="8150831" y="6084515"/>
            <a:ext cx="3647334" cy="400110"/>
          </a:xfrm>
          <a:prstGeom prst="rect">
            <a:avLst/>
          </a:prstGeom>
          <a:noFill/>
        </p:spPr>
        <p:txBody>
          <a:bodyPr wrap="square" anchor="ctr">
            <a:spAutoFit/>
          </a:bodyPr>
          <a:lstStyle/>
          <a:p>
            <a:pPr algn="ctr">
              <a:defRPr/>
            </a:pPr>
            <a:r>
              <a:rPr lang="en-US" sz="2000" i="1">
                <a:solidFill>
                  <a:schemeClr val="bg1">
                    <a:lumMod val="85000"/>
                  </a:schemeClr>
                </a:solidFill>
                <a:latin typeface="Arial" panose="020B0604020202020204" pitchFamily="34" charset="0"/>
                <a:cs typeface="Arial" panose="020B0604020202020204" pitchFamily="34" charset="0"/>
              </a:rPr>
              <a:t>Private and Confidential</a:t>
            </a:r>
          </a:p>
        </p:txBody>
      </p:sp>
      <p:sp>
        <p:nvSpPr>
          <p:cNvPr id="11" name="Text Placeholder 5">
            <a:extLst>
              <a:ext uri="{FF2B5EF4-FFF2-40B4-BE49-F238E27FC236}">
                <a16:creationId xmlns:a16="http://schemas.microsoft.com/office/drawing/2014/main" id="{52FBE6AA-C714-40A3-A75E-075A50B2B9CB}"/>
              </a:ext>
            </a:extLst>
          </p:cNvPr>
          <p:cNvSpPr txBox="1">
            <a:spLocks/>
          </p:cNvSpPr>
          <p:nvPr/>
        </p:nvSpPr>
        <p:spPr>
          <a:xfrm>
            <a:off x="502920" y="2575038"/>
            <a:ext cx="10634044" cy="1446550"/>
          </a:xfrm>
          <a:prstGeom prst="rect">
            <a:avLst/>
          </a:prstGeom>
        </p:spPr>
        <p:txBody>
          <a:bodyPr wrap="square"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4400" b="1" dirty="0">
                <a:solidFill>
                  <a:schemeClr val="bg1">
                    <a:lumMod val="95000"/>
                  </a:schemeClr>
                </a:solidFill>
                <a:latin typeface="Calibri" panose="020F0502020204030204"/>
              </a:rPr>
              <a:t>Intro to Brown &amp; Brown Employee Benefits</a:t>
            </a:r>
            <a:endParaRPr lang="en-US" sz="4400" dirty="0">
              <a:solidFill>
                <a:schemeClr val="bg1">
                  <a:lumMod val="95000"/>
                </a:schemeClr>
              </a:solidFill>
              <a:latin typeface="Calibri" panose="020F0502020204030204"/>
            </a:endParaRPr>
          </a:p>
          <a:p>
            <a:pPr marL="0" indent="0" algn="ctr">
              <a:lnSpc>
                <a:spcPct val="100000"/>
              </a:lnSpc>
              <a:spcBef>
                <a:spcPts val="0"/>
              </a:spcBef>
              <a:buNone/>
            </a:pPr>
            <a:r>
              <a:rPr lang="en-US" sz="4400" dirty="0">
                <a:solidFill>
                  <a:schemeClr val="bg1">
                    <a:lumMod val="95000"/>
                  </a:schemeClr>
                </a:solidFill>
                <a:latin typeface="Calibri" panose="020F0502020204030204"/>
              </a:rPr>
              <a:t>Town of Mendon Board Meeting</a:t>
            </a:r>
            <a:endParaRPr lang="en-US" sz="4000" dirty="0">
              <a:solidFill>
                <a:schemeClr val="bg1">
                  <a:lumMod val="95000"/>
                </a:schemeClr>
              </a:solidFill>
              <a:latin typeface="Calibri" panose="020F0502020204030204"/>
            </a:endParaRPr>
          </a:p>
        </p:txBody>
      </p:sp>
      <p:sp>
        <p:nvSpPr>
          <p:cNvPr id="18" name="Text Placeholder 6">
            <a:extLst>
              <a:ext uri="{FF2B5EF4-FFF2-40B4-BE49-F238E27FC236}">
                <a16:creationId xmlns:a16="http://schemas.microsoft.com/office/drawing/2014/main" id="{D4722037-1EF9-484C-8E22-7E7048344216}"/>
              </a:ext>
            </a:extLst>
          </p:cNvPr>
          <p:cNvSpPr txBox="1">
            <a:spLocks/>
          </p:cNvSpPr>
          <p:nvPr/>
        </p:nvSpPr>
        <p:spPr>
          <a:xfrm>
            <a:off x="8150830" y="5711140"/>
            <a:ext cx="3657753" cy="4540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727" dirty="0">
                <a:solidFill>
                  <a:schemeClr val="bg1"/>
                </a:solidFill>
                <a:latin typeface="Calibri" panose="020F0502020204030204" pitchFamily="34" charset="0"/>
                <a:cs typeface="Calibri" panose="020F0502020204030204" pitchFamily="34" charset="0"/>
              </a:rPr>
              <a:t>April 27, 2026</a:t>
            </a:r>
          </a:p>
        </p:txBody>
      </p:sp>
      <p:sp>
        <p:nvSpPr>
          <p:cNvPr id="3" name="Slide Number Placeholder 2">
            <a:extLst>
              <a:ext uri="{FF2B5EF4-FFF2-40B4-BE49-F238E27FC236}">
                <a16:creationId xmlns:a16="http://schemas.microsoft.com/office/drawing/2014/main" id="{A48AFC1B-FC69-A46B-F453-867E629694CA}"/>
              </a:ext>
            </a:extLst>
          </p:cNvPr>
          <p:cNvSpPr txBox="1">
            <a:spLocks/>
          </p:cNvSpPr>
          <p:nvPr/>
        </p:nvSpPr>
        <p:spPr>
          <a:xfrm>
            <a:off x="10066336" y="6596624"/>
            <a:ext cx="1838405"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798">
                <a:solidFill>
                  <a:schemeClr val="bg1">
                    <a:lumMod val="65000"/>
                  </a:schemeClr>
                </a:solidFill>
              </a:rPr>
              <a:t>BROWN &amp; BROWN  |  </a:t>
            </a:r>
            <a:fld id="{0BDBB283-31B7-430F-95E5-02359FF226F2}" type="slidenum">
              <a:rPr sz="798">
                <a:solidFill>
                  <a:schemeClr val="bg1">
                    <a:lumMod val="65000"/>
                  </a:schemeClr>
                </a:solidFill>
              </a:rPr>
              <a:pPr algn="r"/>
              <a:t>1</a:t>
            </a:fld>
            <a:endParaRPr sz="798">
              <a:solidFill>
                <a:schemeClr val="bg1">
                  <a:lumMod val="65000"/>
                </a:schemeClr>
              </a:solidFill>
            </a:endParaRPr>
          </a:p>
        </p:txBody>
      </p:sp>
      <p:sp>
        <p:nvSpPr>
          <p:cNvPr id="2" name="Rectangle 1">
            <a:extLst>
              <a:ext uri="{FF2B5EF4-FFF2-40B4-BE49-F238E27FC236}">
                <a16:creationId xmlns:a16="http://schemas.microsoft.com/office/drawing/2014/main" id="{378E7E01-9432-2D4C-3CE4-7775B20CD6C4}"/>
              </a:ext>
            </a:extLst>
          </p:cNvPr>
          <p:cNvSpPr/>
          <p:nvPr/>
        </p:nvSpPr>
        <p:spPr>
          <a:xfrm>
            <a:off x="123228" y="5938158"/>
            <a:ext cx="2952679" cy="584775"/>
          </a:xfrm>
          <a:prstGeom prst="rect">
            <a:avLst/>
          </a:prstGeom>
        </p:spPr>
        <p:txBody>
          <a:bodyPr wrap="square">
            <a:spAutoFit/>
          </a:bodyPr>
          <a:lstStyle/>
          <a:p>
            <a:pPr algn="ctr">
              <a:defRPr/>
            </a:pPr>
            <a:r>
              <a:rPr lang="en-US" sz="1600" i="1" dirty="0">
                <a:solidFill>
                  <a:schemeClr val="bg1"/>
                </a:solidFill>
                <a:latin typeface="Arial" panose="020B0604020202020204" pitchFamily="34" charset="0"/>
                <a:cs typeface="Arial" panose="020B0604020202020204" pitchFamily="34" charset="0"/>
              </a:rPr>
              <a:t>We Make Your People</a:t>
            </a:r>
          </a:p>
          <a:p>
            <a:pPr algn="ctr">
              <a:defRPr/>
            </a:pPr>
            <a:r>
              <a:rPr lang="en-US" sz="1600" i="1" dirty="0">
                <a:solidFill>
                  <a:schemeClr val="bg1"/>
                </a:solidFill>
                <a:latin typeface="Arial" panose="020B0604020202020204" pitchFamily="34" charset="0"/>
                <a:cs typeface="Arial" panose="020B0604020202020204" pitchFamily="34" charset="0"/>
              </a:rPr>
              <a:t>Our Business</a:t>
            </a:r>
          </a:p>
        </p:txBody>
      </p:sp>
      <p:pic>
        <p:nvPicPr>
          <p:cNvPr id="4" name="Picture 3">
            <a:extLst>
              <a:ext uri="{FF2B5EF4-FFF2-40B4-BE49-F238E27FC236}">
                <a16:creationId xmlns:a16="http://schemas.microsoft.com/office/drawing/2014/main" id="{B967B0B2-C457-E0E6-8AF5-9773BBCF2E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192" y="6484625"/>
            <a:ext cx="2058752" cy="279990"/>
          </a:xfrm>
          <a:prstGeom prst="rect">
            <a:avLst/>
          </a:prstGeom>
        </p:spPr>
      </p:pic>
    </p:spTree>
    <p:extLst>
      <p:ext uri="{BB962C8B-B14F-4D97-AF65-F5344CB8AC3E}">
        <p14:creationId xmlns:p14="http://schemas.microsoft.com/office/powerpoint/2010/main" val="3224209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2EEFFE76-1EBC-4CDF-CC62-542E45A54B1F}"/>
              </a:ext>
            </a:extLst>
          </p:cNvPr>
          <p:cNvGraphicFramePr/>
          <p:nvPr/>
        </p:nvGraphicFramePr>
        <p:xfrm>
          <a:off x="1460413" y="1645323"/>
          <a:ext cx="9271175" cy="39229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2">
            <a:extLst>
              <a:ext uri="{FF2B5EF4-FFF2-40B4-BE49-F238E27FC236}">
                <a16:creationId xmlns:a16="http://schemas.microsoft.com/office/drawing/2014/main" id="{31FA0E94-55CF-0FCD-35E4-A0D07D705911}"/>
              </a:ext>
            </a:extLst>
          </p:cNvPr>
          <p:cNvSpPr txBox="1">
            <a:spLocks/>
          </p:cNvSpPr>
          <p:nvPr/>
        </p:nvSpPr>
        <p:spPr>
          <a:xfrm>
            <a:off x="8451327" y="6499732"/>
            <a:ext cx="2057400" cy="288295"/>
          </a:xfrm>
          <a:prstGeom prst="rect">
            <a:avLst/>
          </a:prstGeom>
        </p:spPr>
        <p:txBody>
          <a:bodyPr vert="horz" lIns="62345" tIns="31173" rIns="62345" bIns="31173" rtlCol="0" anchor="ctr"/>
          <a:lstStyle>
            <a:defPPr>
              <a:defRPr lang="en-US"/>
            </a:defPPr>
            <a:lvl1pPr marL="0" algn="r" defTabSz="457200" rtl="0" eaLnBrk="1" latinLnBrk="0" hangingPunct="1">
              <a:defRPr sz="1173" kern="1200" spc="100" baseline="0">
                <a:solidFill>
                  <a:schemeClr val="accent6"/>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11719">
              <a:defRPr/>
            </a:pPr>
            <a:r>
              <a:rPr lang="en-US" sz="800" spc="68">
                <a:solidFill>
                  <a:srgbClr val="6D6E71"/>
                </a:solidFill>
              </a:rPr>
              <a:t>BROWN &amp; BROWN  |  </a:t>
            </a:r>
            <a:fld id="{0BDBB283-31B7-430F-95E5-02359FF226F2}" type="slidenum">
              <a:rPr lang="en-US" sz="800" spc="68">
                <a:solidFill>
                  <a:srgbClr val="6D6E71"/>
                </a:solidFill>
              </a:rPr>
              <a:pPr defTabSz="311719">
                <a:defRPr/>
              </a:pPr>
              <a:t>10</a:t>
            </a:fld>
            <a:endParaRPr lang="en-US" sz="800" spc="68">
              <a:solidFill>
                <a:srgbClr val="6D6E71"/>
              </a:solidFill>
            </a:endParaRPr>
          </a:p>
        </p:txBody>
      </p:sp>
      <p:sp>
        <p:nvSpPr>
          <p:cNvPr id="3" name="TextBox 3">
            <a:extLst>
              <a:ext uri="{FF2B5EF4-FFF2-40B4-BE49-F238E27FC236}">
                <a16:creationId xmlns:a16="http://schemas.microsoft.com/office/drawing/2014/main" id="{C53340AB-688A-4EA4-E350-C830FF4E3356}"/>
              </a:ext>
            </a:extLst>
          </p:cNvPr>
          <p:cNvSpPr txBox="1">
            <a:spLocks noChangeArrowheads="1"/>
          </p:cNvSpPr>
          <p:nvPr/>
        </p:nvSpPr>
        <p:spPr bwMode="auto">
          <a:xfrm>
            <a:off x="524008" y="6560477"/>
            <a:ext cx="9144000"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defRPr sz="20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defTabSz="311719">
              <a:spcBef>
                <a:spcPct val="0"/>
              </a:spcBef>
            </a:pPr>
            <a:r>
              <a:rPr lang="en-US" altLang="en-US" sz="750" b="1">
                <a:solidFill>
                  <a:srgbClr val="0D2748"/>
                </a:solidFill>
                <a:latin typeface="Arial" panose="020B0604020202020204" pitchFamily="34" charset="0"/>
              </a:rPr>
              <a:t>The information and intellectual capital contained in this presentation is private &amp; confidential and specifically for the use of FLMHIT only.  </a:t>
            </a:r>
          </a:p>
        </p:txBody>
      </p:sp>
      <p:sp>
        <p:nvSpPr>
          <p:cNvPr id="4" name="Title 3">
            <a:extLst>
              <a:ext uri="{FF2B5EF4-FFF2-40B4-BE49-F238E27FC236}">
                <a16:creationId xmlns:a16="http://schemas.microsoft.com/office/drawing/2014/main" id="{23A9F94D-8C0E-C9BD-1F8E-4A7CE9E68E1F}"/>
              </a:ext>
            </a:extLst>
          </p:cNvPr>
          <p:cNvSpPr>
            <a:spLocks noGrp="1"/>
          </p:cNvSpPr>
          <p:nvPr>
            <p:ph type="title"/>
          </p:nvPr>
        </p:nvSpPr>
        <p:spPr/>
        <p:txBody>
          <a:bodyPr/>
          <a:lstStyle/>
          <a:p>
            <a:r>
              <a:rPr lang="en-US" dirty="0"/>
              <a:t>FLMHIT Consortium Members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82A24-429C-EEAA-F2A0-F567BD20A587}"/>
            </a:ext>
          </a:extLst>
        </p:cNvPr>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E1E45A35-E33C-628C-3F51-1CE0ED6CAB1B}"/>
              </a:ext>
            </a:extLst>
          </p:cNvPr>
          <p:cNvSpPr txBox="1">
            <a:spLocks/>
          </p:cNvSpPr>
          <p:nvPr/>
        </p:nvSpPr>
        <p:spPr>
          <a:xfrm>
            <a:off x="10391776" y="6528397"/>
            <a:ext cx="1546930" cy="42283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800" spc="100">
                <a:solidFill>
                  <a:srgbClr val="6D6E71"/>
                </a:solidFill>
                <a:latin typeface="Arial" panose="020B0604020202020204" pitchFamily="34" charset="0"/>
                <a:cs typeface="Arial" panose="020B0604020202020204" pitchFamily="34" charset="0"/>
              </a:rPr>
              <a:t>BROWN &amp; BROWN  |  </a:t>
            </a:r>
            <a:fld id="{0BDBB283-31B7-430F-95E5-02359FF226F2}" type="slidenum">
              <a:rPr lang="en-US" sz="800" smtClean="0">
                <a:solidFill>
                  <a:srgbClr val="6D6E71"/>
                </a:solidFill>
              </a:rPr>
              <a:pPr>
                <a:defRPr/>
              </a:pPr>
              <a:t>11</a:t>
            </a:fld>
            <a:endParaRPr lang="en-US" sz="800">
              <a:solidFill>
                <a:srgbClr val="6D6E71"/>
              </a:solidFill>
            </a:endParaRPr>
          </a:p>
        </p:txBody>
      </p:sp>
      <p:sp>
        <p:nvSpPr>
          <p:cNvPr id="5" name="TextBox 4">
            <a:extLst>
              <a:ext uri="{FF2B5EF4-FFF2-40B4-BE49-F238E27FC236}">
                <a16:creationId xmlns:a16="http://schemas.microsoft.com/office/drawing/2014/main" id="{CBFC7E78-1EB6-90E7-DA01-39C05132AD3C}"/>
              </a:ext>
            </a:extLst>
          </p:cNvPr>
          <p:cNvSpPr txBox="1"/>
          <p:nvPr/>
        </p:nvSpPr>
        <p:spPr>
          <a:xfrm>
            <a:off x="404815" y="216233"/>
            <a:ext cx="11396660" cy="658963"/>
          </a:xfrm>
          <a:prstGeom prst="rect">
            <a:avLst/>
          </a:prstGeom>
          <a:noFill/>
        </p:spPr>
        <p:txBody>
          <a:bodyPr wrap="square" rtlCol="0">
            <a:spAutoFit/>
          </a:bodyPr>
          <a:lstStyle/>
          <a:p>
            <a:r>
              <a:rPr lang="en-US" sz="3682" dirty="0">
                <a:solidFill>
                  <a:srgbClr val="0D2748"/>
                </a:solidFill>
                <a:latin typeface="Arial" panose="020B0604020202020204" pitchFamily="34" charset="0"/>
                <a:ea typeface="+mj-ea"/>
                <a:cs typeface="Arial" panose="020B0604020202020204" pitchFamily="34" charset="0"/>
              </a:rPr>
              <a:t>Benchmarks – Municipality Industry Plan Offerings</a:t>
            </a:r>
          </a:p>
        </p:txBody>
      </p:sp>
      <p:graphicFrame>
        <p:nvGraphicFramePr>
          <p:cNvPr id="8" name="Chart 7">
            <a:extLst>
              <a:ext uri="{FF2B5EF4-FFF2-40B4-BE49-F238E27FC236}">
                <a16:creationId xmlns:a16="http://schemas.microsoft.com/office/drawing/2014/main" id="{03EAB957-3CD4-D944-D59B-AAF6B3C2DE48}"/>
              </a:ext>
            </a:extLst>
          </p:cNvPr>
          <p:cNvGraphicFramePr>
            <a:graphicFrameLocks/>
          </p:cNvGraphicFramePr>
          <p:nvPr>
            <p:extLst>
              <p:ext uri="{D42A27DB-BD31-4B8C-83A1-F6EECF244321}">
                <p14:modId xmlns:p14="http://schemas.microsoft.com/office/powerpoint/2010/main" val="3037963374"/>
              </p:ext>
            </p:extLst>
          </p:nvPr>
        </p:nvGraphicFramePr>
        <p:xfrm>
          <a:off x="2931928" y="1063256"/>
          <a:ext cx="6328144" cy="25090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76EFAE05-C198-0018-7253-FD197C17462B}"/>
              </a:ext>
            </a:extLst>
          </p:cNvPr>
          <p:cNvGraphicFramePr>
            <a:graphicFrameLocks/>
          </p:cNvGraphicFramePr>
          <p:nvPr>
            <p:extLst>
              <p:ext uri="{D42A27DB-BD31-4B8C-83A1-F6EECF244321}">
                <p14:modId xmlns:p14="http://schemas.microsoft.com/office/powerpoint/2010/main" val="884064890"/>
              </p:ext>
            </p:extLst>
          </p:nvPr>
        </p:nvGraphicFramePr>
        <p:xfrm>
          <a:off x="2931927" y="3668233"/>
          <a:ext cx="6414091" cy="2601139"/>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0755D7BC-1B3C-75A4-0C2F-52B2D69919FD}"/>
              </a:ext>
            </a:extLst>
          </p:cNvPr>
          <p:cNvSpPr txBox="1"/>
          <p:nvPr/>
        </p:nvSpPr>
        <p:spPr>
          <a:xfrm>
            <a:off x="2867247" y="2806268"/>
            <a:ext cx="893134" cy="276999"/>
          </a:xfrm>
          <a:prstGeom prst="rect">
            <a:avLst/>
          </a:prstGeom>
          <a:noFill/>
        </p:spPr>
        <p:txBody>
          <a:bodyPr wrap="square" rtlCol="0">
            <a:spAutoFit/>
          </a:bodyPr>
          <a:lstStyle/>
          <a:p>
            <a:r>
              <a:rPr lang="en-US" sz="1200" dirty="0"/>
              <a:t>Platinum</a:t>
            </a:r>
          </a:p>
        </p:txBody>
      </p:sp>
      <p:sp>
        <p:nvSpPr>
          <p:cNvPr id="11" name="TextBox 10">
            <a:extLst>
              <a:ext uri="{FF2B5EF4-FFF2-40B4-BE49-F238E27FC236}">
                <a16:creationId xmlns:a16="http://schemas.microsoft.com/office/drawing/2014/main" id="{471A9D45-C5FC-5890-9038-42A15AF8D100}"/>
              </a:ext>
            </a:extLst>
          </p:cNvPr>
          <p:cNvSpPr txBox="1"/>
          <p:nvPr/>
        </p:nvSpPr>
        <p:spPr>
          <a:xfrm>
            <a:off x="2867247" y="5505794"/>
            <a:ext cx="893134" cy="276999"/>
          </a:xfrm>
          <a:prstGeom prst="rect">
            <a:avLst/>
          </a:prstGeom>
          <a:noFill/>
        </p:spPr>
        <p:txBody>
          <a:bodyPr wrap="square" rtlCol="0">
            <a:spAutoFit/>
          </a:bodyPr>
          <a:lstStyle/>
          <a:p>
            <a:r>
              <a:rPr lang="en-US" sz="1200" dirty="0"/>
              <a:t>Platinum</a:t>
            </a:r>
          </a:p>
        </p:txBody>
      </p:sp>
      <p:sp>
        <p:nvSpPr>
          <p:cNvPr id="12" name="TextBox 11">
            <a:extLst>
              <a:ext uri="{FF2B5EF4-FFF2-40B4-BE49-F238E27FC236}">
                <a16:creationId xmlns:a16="http://schemas.microsoft.com/office/drawing/2014/main" id="{2B07ED81-7B68-6D2E-F8F6-0459C7DFA5A6}"/>
              </a:ext>
            </a:extLst>
          </p:cNvPr>
          <p:cNvSpPr txBox="1"/>
          <p:nvPr/>
        </p:nvSpPr>
        <p:spPr>
          <a:xfrm>
            <a:off x="2931927" y="2424479"/>
            <a:ext cx="893134" cy="276999"/>
          </a:xfrm>
          <a:prstGeom prst="rect">
            <a:avLst/>
          </a:prstGeom>
          <a:noFill/>
        </p:spPr>
        <p:txBody>
          <a:bodyPr wrap="square" rtlCol="0">
            <a:spAutoFit/>
          </a:bodyPr>
          <a:lstStyle/>
          <a:p>
            <a:r>
              <a:rPr lang="en-US" sz="1200" dirty="0"/>
              <a:t>Gold</a:t>
            </a:r>
          </a:p>
        </p:txBody>
      </p:sp>
      <p:sp>
        <p:nvSpPr>
          <p:cNvPr id="13" name="TextBox 12">
            <a:extLst>
              <a:ext uri="{FF2B5EF4-FFF2-40B4-BE49-F238E27FC236}">
                <a16:creationId xmlns:a16="http://schemas.microsoft.com/office/drawing/2014/main" id="{0DA7AB66-0355-75B2-C676-03D4DFDBE671}"/>
              </a:ext>
            </a:extLst>
          </p:cNvPr>
          <p:cNvSpPr txBox="1"/>
          <p:nvPr/>
        </p:nvSpPr>
        <p:spPr>
          <a:xfrm>
            <a:off x="2931927" y="5088466"/>
            <a:ext cx="893134" cy="276999"/>
          </a:xfrm>
          <a:prstGeom prst="rect">
            <a:avLst/>
          </a:prstGeom>
          <a:noFill/>
        </p:spPr>
        <p:txBody>
          <a:bodyPr wrap="square" rtlCol="0">
            <a:spAutoFit/>
          </a:bodyPr>
          <a:lstStyle/>
          <a:p>
            <a:r>
              <a:rPr lang="en-US" sz="1200" dirty="0"/>
              <a:t>Gold</a:t>
            </a:r>
          </a:p>
        </p:txBody>
      </p:sp>
      <p:sp>
        <p:nvSpPr>
          <p:cNvPr id="14" name="TextBox 13">
            <a:extLst>
              <a:ext uri="{FF2B5EF4-FFF2-40B4-BE49-F238E27FC236}">
                <a16:creationId xmlns:a16="http://schemas.microsoft.com/office/drawing/2014/main" id="{19EBAD57-90B6-860A-42F4-241D71C5CD23}"/>
              </a:ext>
            </a:extLst>
          </p:cNvPr>
          <p:cNvSpPr txBox="1"/>
          <p:nvPr/>
        </p:nvSpPr>
        <p:spPr>
          <a:xfrm>
            <a:off x="2931927" y="1808241"/>
            <a:ext cx="893134" cy="276999"/>
          </a:xfrm>
          <a:prstGeom prst="rect">
            <a:avLst/>
          </a:prstGeom>
          <a:noFill/>
        </p:spPr>
        <p:txBody>
          <a:bodyPr wrap="square" rtlCol="0">
            <a:spAutoFit/>
          </a:bodyPr>
          <a:lstStyle/>
          <a:p>
            <a:r>
              <a:rPr lang="en-US" sz="1200" dirty="0"/>
              <a:t>Silver</a:t>
            </a:r>
          </a:p>
        </p:txBody>
      </p:sp>
      <p:sp>
        <p:nvSpPr>
          <p:cNvPr id="15" name="TextBox 14">
            <a:extLst>
              <a:ext uri="{FF2B5EF4-FFF2-40B4-BE49-F238E27FC236}">
                <a16:creationId xmlns:a16="http://schemas.microsoft.com/office/drawing/2014/main" id="{9C2E77AE-0A3C-3A19-B35C-B50A7ECE7448}"/>
              </a:ext>
            </a:extLst>
          </p:cNvPr>
          <p:cNvSpPr txBox="1"/>
          <p:nvPr/>
        </p:nvSpPr>
        <p:spPr>
          <a:xfrm>
            <a:off x="2906233" y="4448514"/>
            <a:ext cx="893134" cy="276999"/>
          </a:xfrm>
          <a:prstGeom prst="rect">
            <a:avLst/>
          </a:prstGeom>
          <a:noFill/>
        </p:spPr>
        <p:txBody>
          <a:bodyPr wrap="square" rtlCol="0">
            <a:spAutoFit/>
          </a:bodyPr>
          <a:lstStyle/>
          <a:p>
            <a:r>
              <a:rPr lang="en-US" sz="1200" dirty="0"/>
              <a:t>Silver</a:t>
            </a:r>
          </a:p>
        </p:txBody>
      </p:sp>
      <p:sp>
        <p:nvSpPr>
          <p:cNvPr id="2" name="TextBox 1">
            <a:extLst>
              <a:ext uri="{FF2B5EF4-FFF2-40B4-BE49-F238E27FC236}">
                <a16:creationId xmlns:a16="http://schemas.microsoft.com/office/drawing/2014/main" id="{EC6F99D2-E0D9-E2E5-BA00-F815FF10FB06}"/>
              </a:ext>
            </a:extLst>
          </p:cNvPr>
          <p:cNvSpPr txBox="1"/>
          <p:nvPr/>
        </p:nvSpPr>
        <p:spPr>
          <a:xfrm>
            <a:off x="723900" y="6487878"/>
            <a:ext cx="8496300" cy="307777"/>
          </a:xfrm>
          <a:prstGeom prst="rect">
            <a:avLst/>
          </a:prstGeom>
          <a:noFill/>
        </p:spPr>
        <p:txBody>
          <a:bodyPr wrap="square" rtlCol="0">
            <a:spAutoFit/>
          </a:bodyPr>
          <a:lstStyle/>
          <a:p>
            <a:r>
              <a:rPr lang="en-US" sz="1400" dirty="0"/>
              <a:t>FLMHIT Benchmarks 2026</a:t>
            </a:r>
          </a:p>
        </p:txBody>
      </p:sp>
    </p:spTree>
    <p:extLst>
      <p:ext uri="{BB962C8B-B14F-4D97-AF65-F5344CB8AC3E}">
        <p14:creationId xmlns:p14="http://schemas.microsoft.com/office/powerpoint/2010/main" val="3448135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4333E-6DB6-572F-8314-9483131958BC}"/>
            </a:ext>
          </a:extLst>
        </p:cNvPr>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BEC34BD8-DBD4-AEDB-0FB6-A751D061FCCE}"/>
              </a:ext>
            </a:extLst>
          </p:cNvPr>
          <p:cNvSpPr txBox="1">
            <a:spLocks/>
          </p:cNvSpPr>
          <p:nvPr/>
        </p:nvSpPr>
        <p:spPr>
          <a:xfrm>
            <a:off x="10391776" y="6528397"/>
            <a:ext cx="1546930" cy="42283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800" spc="100">
                <a:solidFill>
                  <a:srgbClr val="6D6E71"/>
                </a:solidFill>
                <a:latin typeface="Arial" panose="020B0604020202020204" pitchFamily="34" charset="0"/>
                <a:cs typeface="Arial" panose="020B0604020202020204" pitchFamily="34" charset="0"/>
              </a:rPr>
              <a:t>BROWN &amp; BROWN  |  </a:t>
            </a:r>
            <a:fld id="{0BDBB283-31B7-430F-95E5-02359FF226F2}" type="slidenum">
              <a:rPr lang="en-US" sz="800" smtClean="0">
                <a:solidFill>
                  <a:srgbClr val="6D6E71"/>
                </a:solidFill>
              </a:rPr>
              <a:pPr>
                <a:defRPr/>
              </a:pPr>
              <a:t>12</a:t>
            </a:fld>
            <a:endParaRPr lang="en-US" sz="800">
              <a:solidFill>
                <a:srgbClr val="6D6E71"/>
              </a:solidFill>
            </a:endParaRPr>
          </a:p>
        </p:txBody>
      </p:sp>
      <p:sp>
        <p:nvSpPr>
          <p:cNvPr id="5" name="TextBox 4">
            <a:extLst>
              <a:ext uri="{FF2B5EF4-FFF2-40B4-BE49-F238E27FC236}">
                <a16:creationId xmlns:a16="http://schemas.microsoft.com/office/drawing/2014/main" id="{FD98E83C-58D0-05FA-5372-ACEA0FF021B7}"/>
              </a:ext>
            </a:extLst>
          </p:cNvPr>
          <p:cNvSpPr txBox="1"/>
          <p:nvPr/>
        </p:nvSpPr>
        <p:spPr>
          <a:xfrm>
            <a:off x="404815" y="216233"/>
            <a:ext cx="7939085" cy="658963"/>
          </a:xfrm>
          <a:prstGeom prst="rect">
            <a:avLst/>
          </a:prstGeom>
          <a:noFill/>
        </p:spPr>
        <p:txBody>
          <a:bodyPr wrap="square" rtlCol="0">
            <a:spAutoFit/>
          </a:bodyPr>
          <a:lstStyle/>
          <a:p>
            <a:r>
              <a:rPr lang="en-US" sz="3682" dirty="0">
                <a:solidFill>
                  <a:srgbClr val="0D2748"/>
                </a:solidFill>
                <a:latin typeface="Arial" panose="020B0604020202020204" pitchFamily="34" charset="0"/>
                <a:ea typeface="+mj-ea"/>
                <a:cs typeface="Arial" panose="020B0604020202020204" pitchFamily="34" charset="0"/>
              </a:rPr>
              <a:t>Employer Contribution Benchmarks</a:t>
            </a:r>
          </a:p>
        </p:txBody>
      </p:sp>
      <p:graphicFrame>
        <p:nvGraphicFramePr>
          <p:cNvPr id="3" name="Chart 2">
            <a:extLst>
              <a:ext uri="{FF2B5EF4-FFF2-40B4-BE49-F238E27FC236}">
                <a16:creationId xmlns:a16="http://schemas.microsoft.com/office/drawing/2014/main" id="{F9A9C453-CA4D-F1AA-9A97-2121E0CD4EB2}"/>
              </a:ext>
            </a:extLst>
          </p:cNvPr>
          <p:cNvGraphicFramePr>
            <a:graphicFrameLocks/>
          </p:cNvGraphicFramePr>
          <p:nvPr>
            <p:extLst>
              <p:ext uri="{D42A27DB-BD31-4B8C-83A1-F6EECF244321}">
                <p14:modId xmlns:p14="http://schemas.microsoft.com/office/powerpoint/2010/main" val="4262565932"/>
              </p:ext>
            </p:extLst>
          </p:nvPr>
        </p:nvGraphicFramePr>
        <p:xfrm>
          <a:off x="185898" y="1824385"/>
          <a:ext cx="4080302" cy="171734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0863C246-7547-41B4-1B3B-D7EC22631E12}"/>
              </a:ext>
            </a:extLst>
          </p:cNvPr>
          <p:cNvSpPr txBox="1"/>
          <p:nvPr/>
        </p:nvSpPr>
        <p:spPr>
          <a:xfrm>
            <a:off x="473449" y="1436566"/>
            <a:ext cx="3505200" cy="369332"/>
          </a:xfrm>
          <a:prstGeom prst="rect">
            <a:avLst/>
          </a:prstGeom>
          <a:noFill/>
        </p:spPr>
        <p:txBody>
          <a:bodyPr wrap="square" rtlCol="0">
            <a:spAutoFit/>
          </a:bodyPr>
          <a:lstStyle/>
          <a:p>
            <a:r>
              <a:rPr lang="en-US" dirty="0"/>
              <a:t>FLMHIT Core Plan (Platinum)</a:t>
            </a:r>
          </a:p>
        </p:txBody>
      </p:sp>
      <p:sp>
        <p:nvSpPr>
          <p:cNvPr id="8" name="TextBox 7">
            <a:extLst>
              <a:ext uri="{FF2B5EF4-FFF2-40B4-BE49-F238E27FC236}">
                <a16:creationId xmlns:a16="http://schemas.microsoft.com/office/drawing/2014/main" id="{0699424D-EFCD-748D-9E6D-20550B6424C9}"/>
              </a:ext>
            </a:extLst>
          </p:cNvPr>
          <p:cNvSpPr txBox="1"/>
          <p:nvPr/>
        </p:nvSpPr>
        <p:spPr>
          <a:xfrm>
            <a:off x="864235" y="3604890"/>
            <a:ext cx="3505200" cy="369332"/>
          </a:xfrm>
          <a:prstGeom prst="rect">
            <a:avLst/>
          </a:prstGeom>
          <a:noFill/>
        </p:spPr>
        <p:txBody>
          <a:bodyPr wrap="square" rtlCol="0">
            <a:spAutoFit/>
          </a:bodyPr>
          <a:lstStyle/>
          <a:p>
            <a:r>
              <a:rPr lang="en-US" dirty="0"/>
              <a:t>Town of Mendon : 74%</a:t>
            </a:r>
          </a:p>
        </p:txBody>
      </p:sp>
      <p:sp>
        <p:nvSpPr>
          <p:cNvPr id="9" name="TextBox 8">
            <a:extLst>
              <a:ext uri="{FF2B5EF4-FFF2-40B4-BE49-F238E27FC236}">
                <a16:creationId xmlns:a16="http://schemas.microsoft.com/office/drawing/2014/main" id="{63D48BD8-C6A8-0900-D330-0312C278E012}"/>
              </a:ext>
            </a:extLst>
          </p:cNvPr>
          <p:cNvSpPr txBox="1"/>
          <p:nvPr/>
        </p:nvSpPr>
        <p:spPr>
          <a:xfrm>
            <a:off x="4631432" y="3830496"/>
            <a:ext cx="3505200" cy="369332"/>
          </a:xfrm>
          <a:prstGeom prst="rect">
            <a:avLst/>
          </a:prstGeom>
          <a:noFill/>
        </p:spPr>
        <p:txBody>
          <a:bodyPr wrap="square" rtlCol="0">
            <a:spAutoFit/>
          </a:bodyPr>
          <a:lstStyle/>
          <a:p>
            <a:r>
              <a:rPr lang="en-US" dirty="0"/>
              <a:t>FLMHIT Hybrid Plan (Gold)</a:t>
            </a:r>
          </a:p>
        </p:txBody>
      </p:sp>
      <p:sp>
        <p:nvSpPr>
          <p:cNvPr id="10" name="TextBox 9">
            <a:extLst>
              <a:ext uri="{FF2B5EF4-FFF2-40B4-BE49-F238E27FC236}">
                <a16:creationId xmlns:a16="http://schemas.microsoft.com/office/drawing/2014/main" id="{F85B88BA-8F49-2E73-B2D9-C35676B4D592}"/>
              </a:ext>
            </a:extLst>
          </p:cNvPr>
          <p:cNvSpPr txBox="1"/>
          <p:nvPr/>
        </p:nvSpPr>
        <p:spPr>
          <a:xfrm>
            <a:off x="8254683" y="1398472"/>
            <a:ext cx="3505200" cy="369332"/>
          </a:xfrm>
          <a:prstGeom prst="rect">
            <a:avLst/>
          </a:prstGeom>
          <a:noFill/>
        </p:spPr>
        <p:txBody>
          <a:bodyPr wrap="square" rtlCol="0">
            <a:spAutoFit/>
          </a:bodyPr>
          <a:lstStyle/>
          <a:p>
            <a:r>
              <a:rPr lang="en-US" dirty="0"/>
              <a:t>FLMHIT $3,000/$6,000 (Silver)</a:t>
            </a:r>
          </a:p>
        </p:txBody>
      </p:sp>
      <p:graphicFrame>
        <p:nvGraphicFramePr>
          <p:cNvPr id="11" name="Chart 10">
            <a:extLst>
              <a:ext uri="{FF2B5EF4-FFF2-40B4-BE49-F238E27FC236}">
                <a16:creationId xmlns:a16="http://schemas.microsoft.com/office/drawing/2014/main" id="{E45A7DC9-42D5-61F6-85E1-F14EF2BB0802}"/>
              </a:ext>
            </a:extLst>
          </p:cNvPr>
          <p:cNvGraphicFramePr>
            <a:graphicFrameLocks/>
          </p:cNvGraphicFramePr>
          <p:nvPr>
            <p:extLst>
              <p:ext uri="{D42A27DB-BD31-4B8C-83A1-F6EECF244321}">
                <p14:modId xmlns:p14="http://schemas.microsoft.com/office/powerpoint/2010/main" val="1320358836"/>
              </p:ext>
            </p:extLst>
          </p:nvPr>
        </p:nvGraphicFramePr>
        <p:xfrm>
          <a:off x="7822566" y="1788539"/>
          <a:ext cx="4369434" cy="1898688"/>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0E2EC63A-C07C-3581-2F11-BB14B8BFD9B6}"/>
              </a:ext>
            </a:extLst>
          </p:cNvPr>
          <p:cNvSpPr txBox="1"/>
          <p:nvPr/>
        </p:nvSpPr>
        <p:spPr>
          <a:xfrm>
            <a:off x="4838700" y="5991556"/>
            <a:ext cx="3505200" cy="369332"/>
          </a:xfrm>
          <a:prstGeom prst="rect">
            <a:avLst/>
          </a:prstGeom>
          <a:noFill/>
        </p:spPr>
        <p:txBody>
          <a:bodyPr wrap="square" rtlCol="0">
            <a:spAutoFit/>
          </a:bodyPr>
          <a:lstStyle/>
          <a:p>
            <a:r>
              <a:rPr lang="en-US" dirty="0"/>
              <a:t>Town of Mendon : 82%</a:t>
            </a:r>
          </a:p>
        </p:txBody>
      </p:sp>
      <p:sp>
        <p:nvSpPr>
          <p:cNvPr id="13" name="TextBox 12">
            <a:extLst>
              <a:ext uri="{FF2B5EF4-FFF2-40B4-BE49-F238E27FC236}">
                <a16:creationId xmlns:a16="http://schemas.microsoft.com/office/drawing/2014/main" id="{968C6E58-7CFB-FDCA-D69B-8111F972D0F2}"/>
              </a:ext>
            </a:extLst>
          </p:cNvPr>
          <p:cNvSpPr txBox="1"/>
          <p:nvPr/>
        </p:nvSpPr>
        <p:spPr>
          <a:xfrm>
            <a:off x="8686800" y="3789556"/>
            <a:ext cx="3505200" cy="369332"/>
          </a:xfrm>
          <a:prstGeom prst="rect">
            <a:avLst/>
          </a:prstGeom>
          <a:noFill/>
        </p:spPr>
        <p:txBody>
          <a:bodyPr wrap="square" rtlCol="0">
            <a:spAutoFit/>
          </a:bodyPr>
          <a:lstStyle/>
          <a:p>
            <a:r>
              <a:rPr lang="en-US" dirty="0"/>
              <a:t>Town of Mendon : 80%</a:t>
            </a:r>
          </a:p>
        </p:txBody>
      </p:sp>
      <p:graphicFrame>
        <p:nvGraphicFramePr>
          <p:cNvPr id="14" name="Chart 13">
            <a:extLst>
              <a:ext uri="{FF2B5EF4-FFF2-40B4-BE49-F238E27FC236}">
                <a16:creationId xmlns:a16="http://schemas.microsoft.com/office/drawing/2014/main" id="{A1B12CFC-4BC9-E926-5A88-3E3A3D4030D7}"/>
              </a:ext>
            </a:extLst>
          </p:cNvPr>
          <p:cNvGraphicFramePr>
            <a:graphicFrameLocks/>
          </p:cNvGraphicFramePr>
          <p:nvPr>
            <p:extLst>
              <p:ext uri="{D42A27DB-BD31-4B8C-83A1-F6EECF244321}">
                <p14:modId xmlns:p14="http://schemas.microsoft.com/office/powerpoint/2010/main" val="788983102"/>
              </p:ext>
            </p:extLst>
          </p:nvPr>
        </p:nvGraphicFramePr>
        <p:xfrm>
          <a:off x="3978649" y="4220563"/>
          <a:ext cx="4371975" cy="1729523"/>
        </p:xfrm>
        <a:graphic>
          <a:graphicData uri="http://schemas.openxmlformats.org/drawingml/2006/chart">
            <c:chart xmlns:c="http://schemas.openxmlformats.org/drawingml/2006/chart" xmlns:r="http://schemas.openxmlformats.org/officeDocument/2006/relationships" r:id="rId5"/>
          </a:graphicData>
        </a:graphic>
      </p:graphicFrame>
      <p:sp>
        <p:nvSpPr>
          <p:cNvPr id="2" name="TextBox 1">
            <a:extLst>
              <a:ext uri="{FF2B5EF4-FFF2-40B4-BE49-F238E27FC236}">
                <a16:creationId xmlns:a16="http://schemas.microsoft.com/office/drawing/2014/main" id="{E1B0086E-C8F1-A0E6-AF1B-0E68DA9E755C}"/>
              </a:ext>
            </a:extLst>
          </p:cNvPr>
          <p:cNvSpPr txBox="1"/>
          <p:nvPr/>
        </p:nvSpPr>
        <p:spPr>
          <a:xfrm>
            <a:off x="723900" y="6487878"/>
            <a:ext cx="8496300" cy="307777"/>
          </a:xfrm>
          <a:prstGeom prst="rect">
            <a:avLst/>
          </a:prstGeom>
          <a:noFill/>
        </p:spPr>
        <p:txBody>
          <a:bodyPr wrap="square" rtlCol="0">
            <a:spAutoFit/>
          </a:bodyPr>
          <a:lstStyle/>
          <a:p>
            <a:r>
              <a:rPr lang="en-US" sz="1400" dirty="0"/>
              <a:t>FLMHIT Benchmarks 2026</a:t>
            </a:r>
          </a:p>
        </p:txBody>
      </p:sp>
    </p:spTree>
    <p:extLst>
      <p:ext uri="{BB962C8B-B14F-4D97-AF65-F5344CB8AC3E}">
        <p14:creationId xmlns:p14="http://schemas.microsoft.com/office/powerpoint/2010/main" val="3903780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39A634-9209-6D64-D9DC-90AA68847BC9}"/>
            </a:ext>
          </a:extLst>
        </p:cNvPr>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AFDE421F-9A12-2615-9E63-9EA0FAFE998E}"/>
              </a:ext>
            </a:extLst>
          </p:cNvPr>
          <p:cNvSpPr txBox="1">
            <a:spLocks/>
          </p:cNvSpPr>
          <p:nvPr/>
        </p:nvSpPr>
        <p:spPr>
          <a:xfrm>
            <a:off x="10391776" y="6528397"/>
            <a:ext cx="1546930" cy="42283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800" spc="100">
                <a:solidFill>
                  <a:srgbClr val="6D6E71"/>
                </a:solidFill>
                <a:latin typeface="Arial" panose="020B0604020202020204" pitchFamily="34" charset="0"/>
                <a:cs typeface="Arial" panose="020B0604020202020204" pitchFamily="34" charset="0"/>
              </a:rPr>
              <a:t>BROWN &amp; BROWN  |  </a:t>
            </a:r>
            <a:fld id="{0BDBB283-31B7-430F-95E5-02359FF226F2}" type="slidenum">
              <a:rPr lang="en-US" sz="800" smtClean="0">
                <a:solidFill>
                  <a:srgbClr val="6D6E71"/>
                </a:solidFill>
              </a:rPr>
              <a:pPr>
                <a:defRPr/>
              </a:pPr>
              <a:t>13</a:t>
            </a:fld>
            <a:endParaRPr lang="en-US" sz="800">
              <a:solidFill>
                <a:srgbClr val="6D6E71"/>
              </a:solidFill>
            </a:endParaRPr>
          </a:p>
        </p:txBody>
      </p:sp>
      <p:sp>
        <p:nvSpPr>
          <p:cNvPr id="5" name="TextBox 4">
            <a:extLst>
              <a:ext uri="{FF2B5EF4-FFF2-40B4-BE49-F238E27FC236}">
                <a16:creationId xmlns:a16="http://schemas.microsoft.com/office/drawing/2014/main" id="{1883B3C3-CD1B-5072-698F-C172D18DD7C2}"/>
              </a:ext>
            </a:extLst>
          </p:cNvPr>
          <p:cNvSpPr txBox="1"/>
          <p:nvPr/>
        </p:nvSpPr>
        <p:spPr>
          <a:xfrm>
            <a:off x="404815" y="216233"/>
            <a:ext cx="11328381" cy="658963"/>
          </a:xfrm>
          <a:prstGeom prst="rect">
            <a:avLst/>
          </a:prstGeom>
          <a:noFill/>
        </p:spPr>
        <p:txBody>
          <a:bodyPr wrap="square" rtlCol="0">
            <a:spAutoFit/>
          </a:bodyPr>
          <a:lstStyle/>
          <a:p>
            <a:r>
              <a:rPr lang="en-US" sz="3682" dirty="0">
                <a:solidFill>
                  <a:srgbClr val="0D2748"/>
                </a:solidFill>
                <a:latin typeface="Arial" panose="020B0604020202020204" pitchFamily="34" charset="0"/>
                <a:ea typeface="+mj-ea"/>
                <a:cs typeface="Arial" panose="020B0604020202020204" pitchFamily="34" charset="0"/>
              </a:rPr>
              <a:t>Employer Contribution Benchmarks- HSA Benefits</a:t>
            </a:r>
          </a:p>
        </p:txBody>
      </p:sp>
      <p:pic>
        <p:nvPicPr>
          <p:cNvPr id="18" name="Picture 17">
            <a:extLst>
              <a:ext uri="{FF2B5EF4-FFF2-40B4-BE49-F238E27FC236}">
                <a16:creationId xmlns:a16="http://schemas.microsoft.com/office/drawing/2014/main" id="{1EC8B8BA-8F10-B01D-6DAF-6F2E9E0606C3}"/>
              </a:ext>
            </a:extLst>
          </p:cNvPr>
          <p:cNvPicPr>
            <a:picLocks noChangeAspect="1"/>
          </p:cNvPicPr>
          <p:nvPr/>
        </p:nvPicPr>
        <p:blipFill>
          <a:blip r:embed="rId3"/>
          <a:stretch>
            <a:fillRect/>
          </a:stretch>
        </p:blipFill>
        <p:spPr>
          <a:xfrm>
            <a:off x="5851381" y="2391926"/>
            <a:ext cx="6087325" cy="2619741"/>
          </a:xfrm>
          <a:prstGeom prst="rect">
            <a:avLst/>
          </a:prstGeom>
        </p:spPr>
      </p:pic>
      <p:pic>
        <p:nvPicPr>
          <p:cNvPr id="23" name="Picture 22">
            <a:extLst>
              <a:ext uri="{FF2B5EF4-FFF2-40B4-BE49-F238E27FC236}">
                <a16:creationId xmlns:a16="http://schemas.microsoft.com/office/drawing/2014/main" id="{56B5D6F2-0DC1-A841-343C-E14F2D8DA62A}"/>
              </a:ext>
            </a:extLst>
          </p:cNvPr>
          <p:cNvPicPr>
            <a:picLocks noChangeAspect="1"/>
          </p:cNvPicPr>
          <p:nvPr/>
        </p:nvPicPr>
        <p:blipFill>
          <a:blip r:embed="rId4"/>
          <a:stretch>
            <a:fillRect/>
          </a:stretch>
        </p:blipFill>
        <p:spPr>
          <a:xfrm>
            <a:off x="330084" y="1437192"/>
            <a:ext cx="5487166" cy="4753638"/>
          </a:xfrm>
          <a:prstGeom prst="rect">
            <a:avLst/>
          </a:prstGeom>
        </p:spPr>
      </p:pic>
      <p:sp>
        <p:nvSpPr>
          <p:cNvPr id="2" name="TextBox 1">
            <a:extLst>
              <a:ext uri="{FF2B5EF4-FFF2-40B4-BE49-F238E27FC236}">
                <a16:creationId xmlns:a16="http://schemas.microsoft.com/office/drawing/2014/main" id="{5CA8AD71-0412-6DBB-0AF8-9967633A8EBD}"/>
              </a:ext>
            </a:extLst>
          </p:cNvPr>
          <p:cNvSpPr txBox="1"/>
          <p:nvPr/>
        </p:nvSpPr>
        <p:spPr>
          <a:xfrm>
            <a:off x="5851381" y="5011667"/>
            <a:ext cx="8496300" cy="307777"/>
          </a:xfrm>
          <a:prstGeom prst="rect">
            <a:avLst/>
          </a:prstGeom>
          <a:noFill/>
        </p:spPr>
        <p:txBody>
          <a:bodyPr wrap="square" rtlCol="0">
            <a:spAutoFit/>
          </a:bodyPr>
          <a:lstStyle/>
          <a:p>
            <a:r>
              <a:rPr lang="en-US" sz="1400" dirty="0"/>
              <a:t>FLMHIT Benchmarks 2026</a:t>
            </a:r>
          </a:p>
        </p:txBody>
      </p:sp>
    </p:spTree>
    <p:extLst>
      <p:ext uri="{BB962C8B-B14F-4D97-AF65-F5344CB8AC3E}">
        <p14:creationId xmlns:p14="http://schemas.microsoft.com/office/powerpoint/2010/main" val="3202052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8BE1E-BE25-8CF3-9D67-B799CC7A1E80}"/>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61D451F5-3186-6C4B-02CE-097D440DFF3C}"/>
              </a:ext>
            </a:extLst>
          </p:cNvPr>
          <p:cNvSpPr/>
          <p:nvPr/>
        </p:nvSpPr>
        <p:spPr>
          <a:xfrm>
            <a:off x="0" y="0"/>
            <a:ext cx="12106275" cy="6395132"/>
          </a:xfrm>
          <a:prstGeom prst="rect">
            <a:avLst/>
          </a:prstGeom>
          <a:gradFill flip="none" rotWithShape="1">
            <a:gsLst>
              <a:gs pos="0">
                <a:schemeClr val="tx1"/>
              </a:gs>
              <a:gs pos="75000">
                <a:schemeClr val="tx1">
                  <a:lumMod val="5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20"/>
          </a:p>
        </p:txBody>
      </p:sp>
      <p:pic>
        <p:nvPicPr>
          <p:cNvPr id="10" name="Picture 9" descr="A picture containing music&#10;&#10;Description automatically generated">
            <a:extLst>
              <a:ext uri="{FF2B5EF4-FFF2-40B4-BE49-F238E27FC236}">
                <a16:creationId xmlns:a16="http://schemas.microsoft.com/office/drawing/2014/main" id="{AB2C0EED-8318-8EE2-0C0D-A1AE01851A11}"/>
              </a:ext>
            </a:extLst>
          </p:cNvPr>
          <p:cNvPicPr>
            <a:picLocks noChangeAspect="1"/>
          </p:cNvPicPr>
          <p:nvPr/>
        </p:nvPicPr>
        <p:blipFill rotWithShape="1">
          <a:blip r:embed="rId2" cstate="print">
            <a:alphaModFix amt="50000"/>
            <a:extLst>
              <a:ext uri="{28A0092B-C50C-407E-A947-70E740481C1C}">
                <a14:useLocalDpi xmlns:a14="http://schemas.microsoft.com/office/drawing/2010/main"/>
              </a:ext>
            </a:extLst>
          </a:blip>
          <a:srcRect l="40713" b="6551"/>
          <a:stretch/>
        </p:blipFill>
        <p:spPr>
          <a:xfrm flipH="1">
            <a:off x="1524001" y="942489"/>
            <a:ext cx="4167449" cy="4197473"/>
          </a:xfrm>
          <a:prstGeom prst="rect">
            <a:avLst/>
          </a:prstGeom>
        </p:spPr>
      </p:pic>
      <p:grpSp>
        <p:nvGrpSpPr>
          <p:cNvPr id="12" name="Group 11">
            <a:extLst>
              <a:ext uri="{FF2B5EF4-FFF2-40B4-BE49-F238E27FC236}">
                <a16:creationId xmlns:a16="http://schemas.microsoft.com/office/drawing/2014/main" id="{2892AB1A-6795-872A-086B-22B65D7C4A33}"/>
              </a:ext>
            </a:extLst>
          </p:cNvPr>
          <p:cNvGrpSpPr/>
          <p:nvPr/>
        </p:nvGrpSpPr>
        <p:grpSpPr>
          <a:xfrm>
            <a:off x="2181884" y="3041225"/>
            <a:ext cx="5167151" cy="696555"/>
            <a:chOff x="2053403" y="4421467"/>
            <a:chExt cx="10093802" cy="1362151"/>
          </a:xfrm>
        </p:grpSpPr>
        <p:sp>
          <p:nvSpPr>
            <p:cNvPr id="13" name="Rectangle 12">
              <a:extLst>
                <a:ext uri="{FF2B5EF4-FFF2-40B4-BE49-F238E27FC236}">
                  <a16:creationId xmlns:a16="http://schemas.microsoft.com/office/drawing/2014/main" id="{463D0F3A-BCF7-77F0-7FB9-4967CE875658}"/>
                </a:ext>
              </a:extLst>
            </p:cNvPr>
            <p:cNvSpPr/>
            <p:nvPr/>
          </p:nvSpPr>
          <p:spPr>
            <a:xfrm>
              <a:off x="3653258" y="4421467"/>
              <a:ext cx="8493947" cy="919111"/>
            </a:xfrm>
            <a:prstGeom prst="rect">
              <a:avLst/>
            </a:prstGeom>
          </p:spPr>
          <p:txBody>
            <a:bodyPr wrap="square">
              <a:spAutoFit/>
            </a:bodyPr>
            <a:lstStyle/>
            <a:p>
              <a:pPr defTabSz="233789">
                <a:defRPr/>
              </a:pPr>
              <a:r>
                <a:rPr lang="en-US" sz="2454" b="1" dirty="0">
                  <a:solidFill>
                    <a:schemeClr val="bg1"/>
                  </a:solidFill>
                  <a:latin typeface="Arial" panose="020B0604020202020204" pitchFamily="34" charset="0"/>
                  <a:cs typeface="Arial" panose="020B0604020202020204" pitchFamily="34" charset="0"/>
                </a:rPr>
                <a:t>Appendix</a:t>
              </a:r>
            </a:p>
          </p:txBody>
        </p:sp>
        <p:sp>
          <p:nvSpPr>
            <p:cNvPr id="15" name="Rectangle: Diagonal Corners Rounded 14">
              <a:extLst>
                <a:ext uri="{FF2B5EF4-FFF2-40B4-BE49-F238E27FC236}">
                  <a16:creationId xmlns:a16="http://schemas.microsoft.com/office/drawing/2014/main" id="{816D679F-F38B-2B9B-6E0A-4B899E5893D9}"/>
                </a:ext>
              </a:extLst>
            </p:cNvPr>
            <p:cNvSpPr/>
            <p:nvPr/>
          </p:nvSpPr>
          <p:spPr>
            <a:xfrm>
              <a:off x="2053403" y="4421469"/>
              <a:ext cx="1362149" cy="1362149"/>
            </a:xfrm>
            <a:prstGeom prst="round2Diag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61" b="1">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99770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8B451-0386-64A6-F284-B072DC681F6F}"/>
            </a:ext>
          </a:extLst>
        </p:cNvPr>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45738523-302C-39B8-E60E-3DBD585B9B5D}"/>
              </a:ext>
            </a:extLst>
          </p:cNvPr>
          <p:cNvSpPr txBox="1">
            <a:spLocks/>
          </p:cNvSpPr>
          <p:nvPr/>
        </p:nvSpPr>
        <p:spPr>
          <a:xfrm>
            <a:off x="10391776" y="6528397"/>
            <a:ext cx="1546930" cy="42283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800" spc="100">
                <a:solidFill>
                  <a:srgbClr val="6D6E71"/>
                </a:solidFill>
                <a:latin typeface="Arial" panose="020B0604020202020204" pitchFamily="34" charset="0"/>
                <a:cs typeface="Arial" panose="020B0604020202020204" pitchFamily="34" charset="0"/>
              </a:rPr>
              <a:t>BROWN &amp; BROWN  |  </a:t>
            </a:r>
            <a:fld id="{0BDBB283-31B7-430F-95E5-02359FF226F2}" type="slidenum">
              <a:rPr lang="en-US" sz="800" smtClean="0">
                <a:solidFill>
                  <a:srgbClr val="6D6E71"/>
                </a:solidFill>
              </a:rPr>
              <a:pPr>
                <a:defRPr/>
              </a:pPr>
              <a:t>15</a:t>
            </a:fld>
            <a:endParaRPr lang="en-US" sz="800">
              <a:solidFill>
                <a:srgbClr val="6D6E71"/>
              </a:solidFill>
            </a:endParaRPr>
          </a:p>
        </p:txBody>
      </p:sp>
      <p:graphicFrame>
        <p:nvGraphicFramePr>
          <p:cNvPr id="2" name="Table 1">
            <a:extLst>
              <a:ext uri="{FF2B5EF4-FFF2-40B4-BE49-F238E27FC236}">
                <a16:creationId xmlns:a16="http://schemas.microsoft.com/office/drawing/2014/main" id="{4D75ACFD-CD4F-A53F-1C0F-0E6E50E96A11}"/>
              </a:ext>
            </a:extLst>
          </p:cNvPr>
          <p:cNvGraphicFramePr>
            <a:graphicFrameLocks noGrp="1"/>
          </p:cNvGraphicFramePr>
          <p:nvPr>
            <p:extLst>
              <p:ext uri="{D42A27DB-BD31-4B8C-83A1-F6EECF244321}">
                <p14:modId xmlns:p14="http://schemas.microsoft.com/office/powerpoint/2010/main" val="2815550713"/>
              </p:ext>
            </p:extLst>
          </p:nvPr>
        </p:nvGraphicFramePr>
        <p:xfrm>
          <a:off x="261940" y="1285874"/>
          <a:ext cx="11206157" cy="4295571"/>
        </p:xfrm>
        <a:graphic>
          <a:graphicData uri="http://schemas.openxmlformats.org/drawingml/2006/table">
            <a:tbl>
              <a:tblPr/>
              <a:tblGrid>
                <a:gridCol w="1007705">
                  <a:extLst>
                    <a:ext uri="{9D8B030D-6E8A-4147-A177-3AD203B41FA5}">
                      <a16:colId xmlns:a16="http://schemas.microsoft.com/office/drawing/2014/main" val="2250892535"/>
                    </a:ext>
                  </a:extLst>
                </a:gridCol>
                <a:gridCol w="813448">
                  <a:extLst>
                    <a:ext uri="{9D8B030D-6E8A-4147-A177-3AD203B41FA5}">
                      <a16:colId xmlns:a16="http://schemas.microsoft.com/office/drawing/2014/main" val="3274993905"/>
                    </a:ext>
                  </a:extLst>
                </a:gridCol>
                <a:gridCol w="959140">
                  <a:extLst>
                    <a:ext uri="{9D8B030D-6E8A-4147-A177-3AD203B41FA5}">
                      <a16:colId xmlns:a16="http://schemas.microsoft.com/office/drawing/2014/main" val="3953009031"/>
                    </a:ext>
                  </a:extLst>
                </a:gridCol>
                <a:gridCol w="959140">
                  <a:extLst>
                    <a:ext uri="{9D8B030D-6E8A-4147-A177-3AD203B41FA5}">
                      <a16:colId xmlns:a16="http://schemas.microsoft.com/office/drawing/2014/main" val="2274609669"/>
                    </a:ext>
                  </a:extLst>
                </a:gridCol>
                <a:gridCol w="959140">
                  <a:extLst>
                    <a:ext uri="{9D8B030D-6E8A-4147-A177-3AD203B41FA5}">
                      <a16:colId xmlns:a16="http://schemas.microsoft.com/office/drawing/2014/main" val="3910702163"/>
                    </a:ext>
                  </a:extLst>
                </a:gridCol>
                <a:gridCol w="762371">
                  <a:extLst>
                    <a:ext uri="{9D8B030D-6E8A-4147-A177-3AD203B41FA5}">
                      <a16:colId xmlns:a16="http://schemas.microsoft.com/office/drawing/2014/main" val="2208612304"/>
                    </a:ext>
                  </a:extLst>
                </a:gridCol>
                <a:gridCol w="847818">
                  <a:extLst>
                    <a:ext uri="{9D8B030D-6E8A-4147-A177-3AD203B41FA5}">
                      <a16:colId xmlns:a16="http://schemas.microsoft.com/office/drawing/2014/main" val="3119836659"/>
                    </a:ext>
                  </a:extLst>
                </a:gridCol>
                <a:gridCol w="1047305">
                  <a:extLst>
                    <a:ext uri="{9D8B030D-6E8A-4147-A177-3AD203B41FA5}">
                      <a16:colId xmlns:a16="http://schemas.microsoft.com/office/drawing/2014/main" val="2844641833"/>
                    </a:ext>
                  </a:extLst>
                </a:gridCol>
                <a:gridCol w="1027356">
                  <a:extLst>
                    <a:ext uri="{9D8B030D-6E8A-4147-A177-3AD203B41FA5}">
                      <a16:colId xmlns:a16="http://schemas.microsoft.com/office/drawing/2014/main" val="1643974667"/>
                    </a:ext>
                  </a:extLst>
                </a:gridCol>
                <a:gridCol w="917639">
                  <a:extLst>
                    <a:ext uri="{9D8B030D-6E8A-4147-A177-3AD203B41FA5}">
                      <a16:colId xmlns:a16="http://schemas.microsoft.com/office/drawing/2014/main" val="1685331596"/>
                    </a:ext>
                  </a:extLst>
                </a:gridCol>
                <a:gridCol w="1152352">
                  <a:extLst>
                    <a:ext uri="{9D8B030D-6E8A-4147-A177-3AD203B41FA5}">
                      <a16:colId xmlns:a16="http://schemas.microsoft.com/office/drawing/2014/main" val="2454037754"/>
                    </a:ext>
                  </a:extLst>
                </a:gridCol>
                <a:gridCol w="752743">
                  <a:extLst>
                    <a:ext uri="{9D8B030D-6E8A-4147-A177-3AD203B41FA5}">
                      <a16:colId xmlns:a16="http://schemas.microsoft.com/office/drawing/2014/main" val="3890105603"/>
                    </a:ext>
                  </a:extLst>
                </a:gridCol>
              </a:tblGrid>
              <a:tr h="255165">
                <a:tc gridSpan="12">
                  <a:txBody>
                    <a:bodyPr/>
                    <a:lstStyle/>
                    <a:p>
                      <a:pPr algn="l" fontAlgn="ctr">
                        <a:buNone/>
                      </a:pPr>
                      <a:r>
                        <a:rPr lang="en-US" sz="1100" b="1" i="1" u="none" strike="noStrike" dirty="0">
                          <a:solidFill>
                            <a:srgbClr val="FFFFFF"/>
                          </a:solidFill>
                          <a:effectLst/>
                          <a:latin typeface="+mj-lt"/>
                        </a:rPr>
                        <a:t>Current Estimated Medical Cost Summary</a:t>
                      </a:r>
                    </a:p>
                  </a:txBody>
                  <a:tcPr marL="6956" marR="6956" marT="695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tc hMerge="1">
                  <a:txBody>
                    <a:bodyPr/>
                    <a:lstStyle/>
                    <a:p>
                      <a:endParaRPr lang="en-US"/>
                    </a:p>
                  </a:txBody>
                  <a:tcPr/>
                </a:tc>
                <a:tc hMerge="1">
                  <a:txBody>
                    <a:bodyPr/>
                    <a:lstStyle/>
                    <a:p>
                      <a:endParaRPr/>
                    </a:p>
                  </a:txBody>
                  <a:tcPr marL="6956" marR="6956" marT="695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tc hMerge="1">
                  <a:txBody>
                    <a:bodyPr/>
                    <a:lstStyle/>
                    <a:p>
                      <a:endParaRPr/>
                    </a:p>
                  </a:txBody>
                  <a:tcPr marL="6956" marR="6956" marT="695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tc hMerge="1">
                  <a:txBody>
                    <a:bodyPr/>
                    <a:lstStyle/>
                    <a:p>
                      <a:endParaRPr/>
                    </a:p>
                  </a:txBody>
                  <a:tcPr marL="6956" marR="6956" marT="695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tc hMerge="1">
                  <a:txBody>
                    <a:bodyPr/>
                    <a:lstStyle/>
                    <a:p>
                      <a:endParaRPr/>
                    </a:p>
                  </a:txBody>
                  <a:tcPr marL="6956" marR="6956" marT="695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tc hMerge="1">
                  <a:txBody>
                    <a:bodyPr/>
                    <a:lstStyle/>
                    <a:p>
                      <a:endParaRPr lang="en-US"/>
                    </a:p>
                  </a:txBody>
                  <a:tcPr/>
                </a:tc>
                <a:tc hMerge="1">
                  <a:txBody>
                    <a:bodyPr/>
                    <a:lstStyle/>
                    <a:p>
                      <a:endParaRPr/>
                    </a:p>
                  </a:txBody>
                  <a:tcPr marL="6956" marR="6956" marT="695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tc hMerge="1">
                  <a:txBody>
                    <a:bodyPr/>
                    <a:lstStyle/>
                    <a:p>
                      <a:endParaRPr/>
                    </a:p>
                  </a:txBody>
                  <a:tcPr marL="6956" marR="6956" marT="695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tc hMerge="1">
                  <a:txBody>
                    <a:bodyPr/>
                    <a:lstStyle/>
                    <a:p>
                      <a:endParaRPr/>
                    </a:p>
                  </a:txBody>
                  <a:tcPr marL="6956" marR="6956" marT="695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tc hMerge="1">
                  <a:txBody>
                    <a:bodyPr/>
                    <a:lstStyle/>
                    <a:p>
                      <a:endParaRPr/>
                    </a:p>
                  </a:txBody>
                  <a:tcPr marL="6956" marR="6956" marT="695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tc hMerge="1">
                  <a:txBody>
                    <a:bodyPr/>
                    <a:lstStyle/>
                    <a:p>
                      <a:endParaRPr dirty="0"/>
                    </a:p>
                  </a:txBody>
                  <a:tcPr marL="6956" marR="6956" marT="695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extLst>
                  <a:ext uri="{0D108BD9-81ED-4DB2-BD59-A6C34878D82A}">
                    <a16:rowId xmlns:a16="http://schemas.microsoft.com/office/drawing/2014/main" val="2679833042"/>
                  </a:ext>
                </a:extLst>
              </a:tr>
              <a:tr h="478261">
                <a:tc>
                  <a:txBody>
                    <a:bodyPr/>
                    <a:lstStyle/>
                    <a:p>
                      <a:pPr algn="ctr" fontAlgn="ctr">
                        <a:buNone/>
                      </a:pPr>
                      <a:r>
                        <a:rPr lang="en-US" sz="1100" b="1" i="0" u="none" strike="noStrike">
                          <a:solidFill>
                            <a:srgbClr val="000000"/>
                          </a:solidFill>
                          <a:effectLst/>
                          <a:latin typeface="+mj-lt"/>
                        </a:rPr>
                        <a:t>Plan</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buNone/>
                      </a:pPr>
                      <a:r>
                        <a:rPr lang="en-US" sz="1100" b="1" i="0" u="none" strike="noStrike" dirty="0">
                          <a:solidFill>
                            <a:srgbClr val="000000"/>
                          </a:solidFill>
                          <a:effectLst/>
                          <a:latin typeface="+mj-lt"/>
                        </a:rPr>
                        <a:t>Tier</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buNone/>
                      </a:pPr>
                      <a:r>
                        <a:rPr lang="en-US" sz="1100" b="1" i="0" u="none" strike="noStrike">
                          <a:solidFill>
                            <a:srgbClr val="000000"/>
                          </a:solidFill>
                          <a:effectLst/>
                          <a:latin typeface="+mj-lt"/>
                        </a:rPr>
                        <a:t>Monthly Premium</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buNone/>
                      </a:pPr>
                      <a:r>
                        <a:rPr lang="en-US" sz="1100" b="1" i="0" u="none" strike="noStrike">
                          <a:solidFill>
                            <a:srgbClr val="000000"/>
                          </a:solidFill>
                          <a:effectLst/>
                          <a:latin typeface="+mj-lt"/>
                        </a:rPr>
                        <a:t>ER Cost</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buNone/>
                      </a:pPr>
                      <a:r>
                        <a:rPr lang="en-US" sz="1100" b="1" i="0" u="none" strike="noStrike">
                          <a:solidFill>
                            <a:srgbClr val="000000"/>
                          </a:solidFill>
                          <a:effectLst/>
                          <a:latin typeface="+mj-lt"/>
                        </a:rPr>
                        <a:t>EE Cost</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buNone/>
                      </a:pPr>
                      <a:r>
                        <a:rPr lang="en-US" sz="1100" b="1" i="0" u="none" strike="noStrike" dirty="0">
                          <a:solidFill>
                            <a:srgbClr val="000000"/>
                          </a:solidFill>
                          <a:effectLst/>
                          <a:latin typeface="+mj-lt"/>
                        </a:rPr>
                        <a:t>ER %</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buNone/>
                      </a:pPr>
                      <a:r>
                        <a:rPr lang="en-US" sz="1100" b="1" i="0" u="none" strike="noStrike">
                          <a:solidFill>
                            <a:srgbClr val="000000"/>
                          </a:solidFill>
                          <a:effectLst/>
                          <a:latin typeface="+mj-lt"/>
                        </a:rPr>
                        <a:t>EE %</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buNone/>
                      </a:pPr>
                      <a:r>
                        <a:rPr lang="en-US" sz="1100" b="1" i="0" u="none" strike="noStrike">
                          <a:solidFill>
                            <a:srgbClr val="000000"/>
                          </a:solidFill>
                          <a:effectLst/>
                          <a:latin typeface="+mj-lt"/>
                        </a:rPr>
                        <a:t># Enrolled</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buNone/>
                      </a:pPr>
                      <a:r>
                        <a:rPr lang="en-US" sz="1100" b="1" i="0" u="none" strike="noStrike" dirty="0">
                          <a:solidFill>
                            <a:srgbClr val="000000"/>
                          </a:solidFill>
                          <a:effectLst/>
                          <a:latin typeface="+mj-lt"/>
                        </a:rPr>
                        <a:t>ER Annual Total Cost</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buNone/>
                      </a:pPr>
                      <a:r>
                        <a:rPr lang="en-US" sz="1100" b="1" i="0" u="none" strike="noStrike" dirty="0">
                          <a:solidFill>
                            <a:srgbClr val="000000"/>
                          </a:solidFill>
                          <a:effectLst/>
                          <a:latin typeface="+mj-lt"/>
                        </a:rPr>
                        <a:t>EE Annual Total Cost</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buNone/>
                      </a:pPr>
                      <a:r>
                        <a:rPr lang="en-US" sz="1100" b="1" i="0" u="none" strike="noStrike" dirty="0">
                          <a:solidFill>
                            <a:srgbClr val="000000"/>
                          </a:solidFill>
                          <a:effectLst/>
                          <a:latin typeface="+mj-lt"/>
                        </a:rPr>
                        <a:t>Total Annual </a:t>
                      </a:r>
                      <a:br>
                        <a:rPr lang="en-US" sz="1100" b="1" i="0" u="none" strike="noStrike" dirty="0">
                          <a:solidFill>
                            <a:srgbClr val="000000"/>
                          </a:solidFill>
                          <a:effectLst/>
                          <a:latin typeface="+mj-lt"/>
                        </a:rPr>
                      </a:br>
                      <a:r>
                        <a:rPr lang="en-US" sz="1100" b="1" i="0" u="none" strike="noStrike" dirty="0">
                          <a:solidFill>
                            <a:srgbClr val="000000"/>
                          </a:solidFill>
                          <a:effectLst/>
                          <a:latin typeface="+mj-lt"/>
                        </a:rPr>
                        <a:t>Plan Premiums</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buNone/>
                      </a:pPr>
                      <a:r>
                        <a:rPr lang="en-US" sz="1100" b="1" i="0" u="none" strike="noStrike">
                          <a:solidFill>
                            <a:srgbClr val="000000"/>
                          </a:solidFill>
                          <a:effectLst/>
                          <a:latin typeface="+mj-lt"/>
                        </a:rPr>
                        <a:t>% enrolled</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611487769"/>
                  </a:ext>
                </a:extLst>
              </a:tr>
              <a:tr h="255165">
                <a:tc>
                  <a:txBody>
                    <a:bodyPr/>
                    <a:lstStyle/>
                    <a:p>
                      <a:pPr algn="ctr" fontAlgn="ctr">
                        <a:buNone/>
                      </a:pPr>
                      <a:r>
                        <a:rPr lang="en-US" sz="1100" b="1" i="0" u="none" strike="noStrike">
                          <a:solidFill>
                            <a:srgbClr val="000000"/>
                          </a:solidFill>
                          <a:effectLst/>
                          <a:latin typeface="+mj-lt"/>
                        </a:rPr>
                        <a:t>Platinum 2</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mj-lt"/>
                        </a:rPr>
                        <a:t>EE+1</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mj-lt"/>
                        </a:rPr>
                        <a:t>$2,842.92</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mj-lt"/>
                        </a:rPr>
                        <a:t>$2,092.50</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mj-lt"/>
                        </a:rPr>
                        <a:t>$750.42</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1" i="0" u="none" strike="noStrike">
                          <a:solidFill>
                            <a:srgbClr val="000000"/>
                          </a:solidFill>
                          <a:effectLst/>
                          <a:latin typeface="+mj-lt"/>
                        </a:rPr>
                        <a:t>74%</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1" i="0" u="none" strike="noStrike" dirty="0">
                          <a:solidFill>
                            <a:srgbClr val="000000"/>
                          </a:solidFill>
                          <a:effectLst/>
                          <a:latin typeface="+mj-lt"/>
                        </a:rPr>
                        <a:t>26%</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mj-lt"/>
                        </a:rPr>
                        <a:t>1</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mj-lt"/>
                        </a:rPr>
                        <a:t>$25,110</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mj-lt"/>
                        </a:rPr>
                        <a:t>$9,005</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mj-lt"/>
                        </a:rPr>
                        <a:t>$34,115</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mj-lt"/>
                        </a:rPr>
                        <a:t>8%</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9145926"/>
                  </a:ext>
                </a:extLst>
              </a:tr>
              <a:tr h="255165">
                <a:tc gridSpan="7">
                  <a:txBody>
                    <a:bodyPr/>
                    <a:lstStyle/>
                    <a:p>
                      <a:pPr algn="l" fontAlgn="ctr">
                        <a:buNone/>
                      </a:pPr>
                      <a:r>
                        <a:rPr lang="en-US" sz="1100" b="1" i="0" u="none" strike="noStrike" dirty="0">
                          <a:solidFill>
                            <a:srgbClr val="000000"/>
                          </a:solidFill>
                          <a:effectLst/>
                          <a:latin typeface="+mj-lt"/>
                        </a:rPr>
                        <a:t>Plan 1 Total</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buNone/>
                      </a:pPr>
                      <a:r>
                        <a:rPr lang="en-US" sz="1100" b="1" i="0" u="none" strike="noStrike">
                          <a:solidFill>
                            <a:srgbClr val="000000"/>
                          </a:solidFill>
                          <a:effectLst/>
                          <a:latin typeface="+mj-lt"/>
                        </a:rPr>
                        <a:t>1</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buNone/>
                      </a:pPr>
                      <a:r>
                        <a:rPr lang="en-US" sz="1100" b="1" i="0" u="none" strike="noStrike">
                          <a:solidFill>
                            <a:srgbClr val="000000"/>
                          </a:solidFill>
                          <a:effectLst/>
                          <a:latin typeface="+mj-lt"/>
                        </a:rPr>
                        <a:t>$25,110</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buNone/>
                      </a:pPr>
                      <a:r>
                        <a:rPr lang="en-US" sz="1100" b="1" i="0" u="none" strike="noStrike">
                          <a:solidFill>
                            <a:srgbClr val="000000"/>
                          </a:solidFill>
                          <a:effectLst/>
                          <a:latin typeface="+mj-lt"/>
                        </a:rPr>
                        <a:t>$9,005</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buNone/>
                      </a:pPr>
                      <a:r>
                        <a:rPr lang="en-US" sz="1100" b="1" i="0" u="none" strike="noStrike">
                          <a:solidFill>
                            <a:srgbClr val="000000"/>
                          </a:solidFill>
                          <a:effectLst/>
                          <a:latin typeface="+mj-lt"/>
                        </a:rPr>
                        <a:t>$34,115</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buNone/>
                      </a:pPr>
                      <a:r>
                        <a:rPr lang="en-US" sz="1100" b="1" i="0" u="none" strike="noStrike">
                          <a:solidFill>
                            <a:srgbClr val="000000"/>
                          </a:solidFill>
                          <a:effectLst/>
                          <a:latin typeface="+mj-lt"/>
                        </a:rPr>
                        <a:t> </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1208457952"/>
                  </a:ext>
                </a:extLst>
              </a:tr>
              <a:tr h="255165">
                <a:tc>
                  <a:txBody>
                    <a:bodyPr/>
                    <a:lstStyle/>
                    <a:p>
                      <a:pPr algn="ctr" fontAlgn="ctr">
                        <a:buNone/>
                      </a:pPr>
                      <a:r>
                        <a:rPr lang="en-US" sz="1100" b="1" i="0" u="none" strike="noStrike">
                          <a:solidFill>
                            <a:srgbClr val="000000"/>
                          </a:solidFill>
                          <a:effectLst/>
                          <a:latin typeface="+mj-lt"/>
                        </a:rPr>
                        <a:t>Gold 5 (25%)</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dirty="0">
                          <a:solidFill>
                            <a:srgbClr val="000000"/>
                          </a:solidFill>
                          <a:effectLst/>
                          <a:latin typeface="+mj-lt"/>
                        </a:rPr>
                        <a:t>EE</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dirty="0">
                          <a:solidFill>
                            <a:srgbClr val="000000"/>
                          </a:solidFill>
                          <a:effectLst/>
                          <a:latin typeface="+mj-lt"/>
                        </a:rPr>
                        <a:t>$1,216.57</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mj-lt"/>
                        </a:rPr>
                        <a:t>$912.43</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mj-lt"/>
                        </a:rPr>
                        <a:t>$304.14</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1" i="0" u="none" strike="noStrike">
                          <a:solidFill>
                            <a:srgbClr val="000000"/>
                          </a:solidFill>
                          <a:effectLst/>
                          <a:latin typeface="+mj-lt"/>
                        </a:rPr>
                        <a:t>75%</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1" i="0" u="none" strike="noStrike">
                          <a:solidFill>
                            <a:srgbClr val="000000"/>
                          </a:solidFill>
                          <a:effectLst/>
                          <a:latin typeface="+mj-lt"/>
                        </a:rPr>
                        <a:t>25%</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mj-lt"/>
                        </a:rPr>
                        <a:t>1</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mj-lt"/>
                        </a:rPr>
                        <a:t>$10,949</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mj-lt"/>
                        </a:rPr>
                        <a:t>$3,650</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mj-lt"/>
                        </a:rPr>
                        <a:t>$14,599</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7">
                  <a:txBody>
                    <a:bodyPr/>
                    <a:lstStyle/>
                    <a:p>
                      <a:pPr algn="ctr" fontAlgn="ctr">
                        <a:buNone/>
                      </a:pPr>
                      <a:r>
                        <a:rPr lang="en-US" sz="1100" b="0" i="0" u="none" strike="noStrike">
                          <a:solidFill>
                            <a:srgbClr val="000000"/>
                          </a:solidFill>
                          <a:effectLst/>
                          <a:latin typeface="+mj-lt"/>
                        </a:rPr>
                        <a:t>84%</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417697013"/>
                  </a:ext>
                </a:extLst>
              </a:tr>
              <a:tr h="255165">
                <a:tc rowSpan="2">
                  <a:txBody>
                    <a:bodyPr/>
                    <a:lstStyle/>
                    <a:p>
                      <a:pPr algn="ctr" fontAlgn="ctr">
                        <a:buNone/>
                      </a:pPr>
                      <a:r>
                        <a:rPr lang="en-US" sz="1100" b="1" i="0" u="none" strike="noStrike">
                          <a:solidFill>
                            <a:srgbClr val="000000"/>
                          </a:solidFill>
                          <a:effectLst/>
                          <a:latin typeface="+mj-lt"/>
                        </a:rPr>
                        <a:t>Gold 5 (20%)</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mj-lt"/>
                        </a:rPr>
                        <a:t>EE</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mj-lt"/>
                        </a:rPr>
                        <a:t>$1,216.57</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mj-lt"/>
                        </a:rPr>
                        <a:t>$973.26</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mj-lt"/>
                        </a:rPr>
                        <a:t>$243.31</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1" i="0" u="none" strike="noStrike">
                          <a:solidFill>
                            <a:srgbClr val="000000"/>
                          </a:solidFill>
                          <a:effectLst/>
                          <a:latin typeface="+mj-lt"/>
                        </a:rPr>
                        <a:t>80%</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1" i="0" u="none" strike="noStrike">
                          <a:solidFill>
                            <a:srgbClr val="000000"/>
                          </a:solidFill>
                          <a:effectLst/>
                          <a:latin typeface="+mj-lt"/>
                        </a:rPr>
                        <a:t>20%</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mj-lt"/>
                        </a:rPr>
                        <a:t>3</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mj-lt"/>
                        </a:rPr>
                        <a:t>$35,037</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mj-lt"/>
                        </a:rPr>
                        <a:t>$8,759</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mj-lt"/>
                        </a:rPr>
                        <a:t>$43,797</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1255620664"/>
                  </a:ext>
                </a:extLst>
              </a:tr>
              <a:tr h="500165">
                <a:tc vMerge="1">
                  <a:txBody>
                    <a:bodyPr/>
                    <a:lstStyle/>
                    <a:p>
                      <a:endParaRPr lang="en-US"/>
                    </a:p>
                  </a:txBody>
                  <a:tcPr/>
                </a:tc>
                <a:tc>
                  <a:txBody>
                    <a:bodyPr/>
                    <a:lstStyle/>
                    <a:p>
                      <a:pPr algn="ctr" fontAlgn="ctr">
                        <a:buNone/>
                      </a:pPr>
                      <a:r>
                        <a:rPr lang="en-US" sz="1100" b="0" i="0" u="none" strike="noStrike">
                          <a:solidFill>
                            <a:srgbClr val="000000"/>
                          </a:solidFill>
                          <a:effectLst/>
                          <a:latin typeface="+mj-lt"/>
                        </a:rPr>
                        <a:t>EE+Children</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mj-lt"/>
                        </a:rPr>
                        <a:t>$2,068.18</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mj-lt"/>
                        </a:rPr>
                        <a:t>$1,654.54</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mj-lt"/>
                        </a:rPr>
                        <a:t>$413.64</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1" i="0" u="none" strike="noStrike">
                          <a:solidFill>
                            <a:srgbClr val="000000"/>
                          </a:solidFill>
                          <a:effectLst/>
                          <a:latin typeface="+mj-lt"/>
                        </a:rPr>
                        <a:t>80%</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1" i="0" u="none" strike="noStrike">
                          <a:solidFill>
                            <a:srgbClr val="000000"/>
                          </a:solidFill>
                          <a:effectLst/>
                          <a:latin typeface="+mj-lt"/>
                        </a:rPr>
                        <a:t>20%</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mj-lt"/>
                        </a:rPr>
                        <a:t>1</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mj-lt"/>
                        </a:rPr>
                        <a:t>$19,854</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mj-lt"/>
                        </a:rPr>
                        <a:t>$4,964</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mj-lt"/>
                        </a:rPr>
                        <a:t>$24,818</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3579167567"/>
                  </a:ext>
                </a:extLst>
              </a:tr>
              <a:tr h="255165">
                <a:tc>
                  <a:txBody>
                    <a:bodyPr/>
                    <a:lstStyle/>
                    <a:p>
                      <a:pPr algn="ctr" fontAlgn="ctr">
                        <a:buNone/>
                      </a:pPr>
                      <a:r>
                        <a:rPr lang="en-US" sz="1100" b="1" i="0" u="none" strike="noStrike">
                          <a:solidFill>
                            <a:srgbClr val="000000"/>
                          </a:solidFill>
                          <a:effectLst/>
                          <a:latin typeface="+mj-lt"/>
                        </a:rPr>
                        <a:t>Gold 5 (18%)</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mj-lt"/>
                        </a:rPr>
                        <a:t>Family</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mj-lt"/>
                        </a:rPr>
                        <a:t>$3,467.23</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mj-lt"/>
                        </a:rPr>
                        <a:t>$2,843.13</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dirty="0">
                          <a:solidFill>
                            <a:srgbClr val="000000"/>
                          </a:solidFill>
                          <a:effectLst/>
                          <a:latin typeface="+mj-lt"/>
                        </a:rPr>
                        <a:t>$624.10</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1" i="0" u="none" strike="noStrike">
                          <a:solidFill>
                            <a:srgbClr val="000000"/>
                          </a:solidFill>
                          <a:effectLst/>
                          <a:latin typeface="+mj-lt"/>
                        </a:rPr>
                        <a:t>82%</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1" i="0" u="none" strike="noStrike">
                          <a:solidFill>
                            <a:srgbClr val="000000"/>
                          </a:solidFill>
                          <a:effectLst/>
                          <a:latin typeface="+mj-lt"/>
                        </a:rPr>
                        <a:t>18%</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mj-lt"/>
                        </a:rPr>
                        <a:t>1</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mj-lt"/>
                        </a:rPr>
                        <a:t>$34,118</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mj-lt"/>
                        </a:rPr>
                        <a:t>$7,489</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mj-lt"/>
                        </a:rPr>
                        <a:t>$41,607</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2190885513"/>
                  </a:ext>
                </a:extLst>
              </a:tr>
              <a:tr h="255165">
                <a:tc rowSpan="2">
                  <a:txBody>
                    <a:bodyPr/>
                    <a:lstStyle/>
                    <a:p>
                      <a:pPr algn="ctr" fontAlgn="ctr">
                        <a:buNone/>
                      </a:pPr>
                      <a:r>
                        <a:rPr lang="en-US" sz="1100" b="1" i="0" u="none" strike="noStrike">
                          <a:solidFill>
                            <a:srgbClr val="000000"/>
                          </a:solidFill>
                          <a:effectLst/>
                          <a:latin typeface="+mj-lt"/>
                        </a:rPr>
                        <a:t>Gold 5 (14%)</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mj-lt"/>
                        </a:rPr>
                        <a:t>EE</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mj-lt"/>
                        </a:rPr>
                        <a:t>$1,216.57</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mj-lt"/>
                        </a:rPr>
                        <a:t>$1,046.25</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mj-lt"/>
                        </a:rPr>
                        <a:t>$170.32</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1" i="0" u="none" strike="noStrike">
                          <a:solidFill>
                            <a:srgbClr val="000000"/>
                          </a:solidFill>
                          <a:effectLst/>
                          <a:latin typeface="+mj-lt"/>
                        </a:rPr>
                        <a:t>86%</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1" i="0" u="none" strike="noStrike">
                          <a:solidFill>
                            <a:srgbClr val="000000"/>
                          </a:solidFill>
                          <a:effectLst/>
                          <a:latin typeface="+mj-lt"/>
                        </a:rPr>
                        <a:t>14%</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mj-lt"/>
                        </a:rPr>
                        <a:t>2</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mj-lt"/>
                        </a:rPr>
                        <a:t>$25,110</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mj-lt"/>
                        </a:rPr>
                        <a:t>$4,088</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mj-lt"/>
                        </a:rPr>
                        <a:t>$29,198</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1750667459"/>
                  </a:ext>
                </a:extLst>
              </a:tr>
              <a:tr h="255165">
                <a:tc vMerge="1">
                  <a:txBody>
                    <a:bodyPr/>
                    <a:lstStyle/>
                    <a:p>
                      <a:endParaRPr lang="en-US"/>
                    </a:p>
                  </a:txBody>
                  <a:tcPr/>
                </a:tc>
                <a:tc>
                  <a:txBody>
                    <a:bodyPr/>
                    <a:lstStyle/>
                    <a:p>
                      <a:pPr algn="ctr" fontAlgn="ctr">
                        <a:buNone/>
                      </a:pPr>
                      <a:r>
                        <a:rPr lang="en-US" sz="1100" b="0" i="0" u="none" strike="noStrike">
                          <a:solidFill>
                            <a:srgbClr val="000000"/>
                          </a:solidFill>
                          <a:effectLst/>
                          <a:latin typeface="+mj-lt"/>
                        </a:rPr>
                        <a:t>EE +1</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mj-lt"/>
                        </a:rPr>
                        <a:t>$2,433.14</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mj-lt"/>
                        </a:rPr>
                        <a:t>$2,092.50</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mj-lt"/>
                        </a:rPr>
                        <a:t>$340.64</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1" i="0" u="none" strike="noStrike">
                          <a:solidFill>
                            <a:srgbClr val="000000"/>
                          </a:solidFill>
                          <a:effectLst/>
                          <a:latin typeface="+mj-lt"/>
                        </a:rPr>
                        <a:t>86%</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1" i="0" u="none" strike="noStrike">
                          <a:solidFill>
                            <a:srgbClr val="000000"/>
                          </a:solidFill>
                          <a:effectLst/>
                          <a:latin typeface="+mj-lt"/>
                        </a:rPr>
                        <a:t>14%</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mj-lt"/>
                        </a:rPr>
                        <a:t>1</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mj-lt"/>
                        </a:rPr>
                        <a:t>$25,110</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mj-lt"/>
                        </a:rPr>
                        <a:t>$4,088</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mj-lt"/>
                        </a:rPr>
                        <a:t>$29,198</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2961913538"/>
                  </a:ext>
                </a:extLst>
              </a:tr>
              <a:tr h="255165">
                <a:tc>
                  <a:txBody>
                    <a:bodyPr/>
                    <a:lstStyle/>
                    <a:p>
                      <a:pPr algn="ctr" fontAlgn="ctr">
                        <a:buNone/>
                      </a:pPr>
                      <a:r>
                        <a:rPr lang="en-US" sz="1100" b="1" i="0" u="none" strike="noStrike">
                          <a:solidFill>
                            <a:srgbClr val="000000"/>
                          </a:solidFill>
                          <a:effectLst/>
                          <a:latin typeface="+mj-lt"/>
                        </a:rPr>
                        <a:t>Gold 5 (10%)</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mj-lt"/>
                        </a:rPr>
                        <a:t>EE</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mj-lt"/>
                        </a:rPr>
                        <a:t>$1,216.57</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mj-lt"/>
                        </a:rPr>
                        <a:t>$1,094.91</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mj-lt"/>
                        </a:rPr>
                        <a:t>$121.66</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1" i="0" u="none" strike="noStrike">
                          <a:solidFill>
                            <a:srgbClr val="000000"/>
                          </a:solidFill>
                          <a:effectLst/>
                          <a:latin typeface="+mj-lt"/>
                        </a:rPr>
                        <a:t>90%</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1" i="0" u="none" strike="noStrike" dirty="0">
                          <a:solidFill>
                            <a:srgbClr val="000000"/>
                          </a:solidFill>
                          <a:effectLst/>
                          <a:latin typeface="+mj-lt"/>
                        </a:rPr>
                        <a:t>10%</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mj-lt"/>
                        </a:rPr>
                        <a:t>2</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mj-lt"/>
                        </a:rPr>
                        <a:t>$26,278</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mj-lt"/>
                        </a:rPr>
                        <a:t>$2,920</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mj-lt"/>
                        </a:rPr>
                        <a:t>$29,198</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390347065"/>
                  </a:ext>
                </a:extLst>
              </a:tr>
              <a:tr h="255165">
                <a:tc gridSpan="7">
                  <a:txBody>
                    <a:bodyPr/>
                    <a:lstStyle/>
                    <a:p>
                      <a:pPr algn="l" fontAlgn="ctr">
                        <a:buNone/>
                      </a:pPr>
                      <a:r>
                        <a:rPr lang="en-US" sz="1100" b="1" i="0" u="none" strike="noStrike">
                          <a:solidFill>
                            <a:srgbClr val="000000"/>
                          </a:solidFill>
                          <a:effectLst/>
                          <a:latin typeface="+mj-lt"/>
                        </a:rPr>
                        <a:t>Plan 2 Total</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buNone/>
                      </a:pPr>
                      <a:r>
                        <a:rPr lang="en-US" sz="1100" b="1" i="0" u="none" strike="noStrike">
                          <a:solidFill>
                            <a:srgbClr val="000000"/>
                          </a:solidFill>
                          <a:effectLst/>
                          <a:latin typeface="+mj-lt"/>
                        </a:rPr>
                        <a:t>11</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buNone/>
                      </a:pPr>
                      <a:r>
                        <a:rPr lang="en-US" sz="1100" b="1" i="0" u="none" strike="noStrike">
                          <a:solidFill>
                            <a:srgbClr val="000000"/>
                          </a:solidFill>
                          <a:effectLst/>
                          <a:latin typeface="+mj-lt"/>
                        </a:rPr>
                        <a:t>$176,456</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buNone/>
                      </a:pPr>
                      <a:r>
                        <a:rPr lang="en-US" sz="1100" b="1" i="0" u="none" strike="noStrike">
                          <a:solidFill>
                            <a:srgbClr val="000000"/>
                          </a:solidFill>
                          <a:effectLst/>
                          <a:latin typeface="+mj-lt"/>
                        </a:rPr>
                        <a:t>$35,957</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buNone/>
                      </a:pPr>
                      <a:r>
                        <a:rPr lang="en-US" sz="1100" b="1" i="0" u="none" strike="noStrike">
                          <a:solidFill>
                            <a:srgbClr val="000000"/>
                          </a:solidFill>
                          <a:effectLst/>
                          <a:latin typeface="+mj-lt"/>
                        </a:rPr>
                        <a:t>$212,413</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buNone/>
                      </a:pPr>
                      <a:r>
                        <a:rPr lang="en-US" sz="1100" b="1" i="0" u="none" strike="noStrike">
                          <a:solidFill>
                            <a:srgbClr val="000000"/>
                          </a:solidFill>
                          <a:effectLst/>
                          <a:latin typeface="+mj-lt"/>
                        </a:rPr>
                        <a:t> </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3859146378"/>
                  </a:ext>
                </a:extLst>
              </a:tr>
              <a:tr h="255165">
                <a:tc>
                  <a:txBody>
                    <a:bodyPr/>
                    <a:lstStyle/>
                    <a:p>
                      <a:pPr algn="ctr" fontAlgn="ctr">
                        <a:buNone/>
                      </a:pPr>
                      <a:r>
                        <a:rPr lang="en-US" sz="1100" b="1" i="0" u="none" strike="noStrike">
                          <a:solidFill>
                            <a:srgbClr val="000000"/>
                          </a:solidFill>
                          <a:effectLst/>
                          <a:latin typeface="+mj-lt"/>
                        </a:rPr>
                        <a:t>Silver 19</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mj-lt"/>
                        </a:rPr>
                        <a:t>EE</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mj-lt"/>
                        </a:rPr>
                        <a:t>$964.11</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mj-lt"/>
                        </a:rPr>
                        <a:t>$771.29</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mj-lt"/>
                        </a:rPr>
                        <a:t>$192.82</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1" i="0" u="none" strike="noStrike">
                          <a:solidFill>
                            <a:srgbClr val="000000"/>
                          </a:solidFill>
                          <a:effectLst/>
                          <a:latin typeface="+mj-lt"/>
                        </a:rPr>
                        <a:t>80%</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1" i="0" u="none" strike="noStrike" dirty="0">
                          <a:solidFill>
                            <a:srgbClr val="000000"/>
                          </a:solidFill>
                          <a:effectLst/>
                          <a:latin typeface="+mj-lt"/>
                        </a:rPr>
                        <a:t>20%</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mj-lt"/>
                        </a:rPr>
                        <a:t>1</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mj-lt"/>
                        </a:rPr>
                        <a:t>$9,255</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mj-lt"/>
                        </a:rPr>
                        <a:t>$2,314</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mj-lt"/>
                        </a:rPr>
                        <a:t>$11,569</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mj-lt"/>
                        </a:rPr>
                        <a:t>8%</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45334978"/>
                  </a:ext>
                </a:extLst>
              </a:tr>
              <a:tr h="255165">
                <a:tc gridSpan="7">
                  <a:txBody>
                    <a:bodyPr/>
                    <a:lstStyle/>
                    <a:p>
                      <a:pPr algn="l" fontAlgn="ctr">
                        <a:buNone/>
                      </a:pPr>
                      <a:r>
                        <a:rPr lang="en-US" sz="1100" b="1" i="0" u="none" strike="noStrike">
                          <a:solidFill>
                            <a:srgbClr val="000000"/>
                          </a:solidFill>
                          <a:effectLst/>
                          <a:latin typeface="+mj-lt"/>
                        </a:rPr>
                        <a:t>Plan 3 Total</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buNone/>
                      </a:pPr>
                      <a:r>
                        <a:rPr lang="en-US" sz="1100" b="1" i="0" u="none" strike="noStrike">
                          <a:solidFill>
                            <a:srgbClr val="000000"/>
                          </a:solidFill>
                          <a:effectLst/>
                          <a:latin typeface="+mj-lt"/>
                        </a:rPr>
                        <a:t>1</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buNone/>
                      </a:pPr>
                      <a:r>
                        <a:rPr lang="en-US" sz="1100" b="1" i="0" u="none" strike="noStrike">
                          <a:solidFill>
                            <a:srgbClr val="000000"/>
                          </a:solidFill>
                          <a:effectLst/>
                          <a:latin typeface="+mj-lt"/>
                        </a:rPr>
                        <a:t>$9,255</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buNone/>
                      </a:pPr>
                      <a:r>
                        <a:rPr lang="en-US" sz="1100" b="1" i="0" u="none" strike="noStrike" dirty="0">
                          <a:solidFill>
                            <a:srgbClr val="000000"/>
                          </a:solidFill>
                          <a:effectLst/>
                          <a:latin typeface="+mj-lt"/>
                        </a:rPr>
                        <a:t>$2,314</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buNone/>
                      </a:pPr>
                      <a:r>
                        <a:rPr lang="en-US" sz="1100" b="1" i="0" u="none" strike="noStrike">
                          <a:solidFill>
                            <a:srgbClr val="000000"/>
                          </a:solidFill>
                          <a:effectLst/>
                          <a:latin typeface="+mj-lt"/>
                        </a:rPr>
                        <a:t>$11,569</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buNone/>
                      </a:pPr>
                      <a:r>
                        <a:rPr lang="en-US" sz="1100" b="1" i="0" u="none" strike="noStrike">
                          <a:solidFill>
                            <a:srgbClr val="000000"/>
                          </a:solidFill>
                          <a:effectLst/>
                          <a:latin typeface="+mj-lt"/>
                        </a:rPr>
                        <a:t> </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3518043508"/>
                  </a:ext>
                </a:extLst>
              </a:tr>
              <a:tr h="255165">
                <a:tc gridSpan="7">
                  <a:txBody>
                    <a:bodyPr/>
                    <a:lstStyle/>
                    <a:p>
                      <a:pPr algn="l" fontAlgn="ctr">
                        <a:buNone/>
                      </a:pPr>
                      <a:r>
                        <a:rPr lang="en-US" sz="1100" b="1" i="0" u="none" strike="noStrike">
                          <a:solidFill>
                            <a:srgbClr val="000000"/>
                          </a:solidFill>
                          <a:effectLst/>
                          <a:latin typeface="+mj-lt"/>
                        </a:rPr>
                        <a:t>Grand Total</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buNone/>
                      </a:pPr>
                      <a:r>
                        <a:rPr lang="en-US" sz="1100" b="1" i="0" u="none" strike="noStrike" dirty="0">
                          <a:solidFill>
                            <a:srgbClr val="000000"/>
                          </a:solidFill>
                          <a:effectLst/>
                          <a:latin typeface="+mj-lt"/>
                        </a:rPr>
                        <a:t>13</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buNone/>
                      </a:pPr>
                      <a:r>
                        <a:rPr lang="en-US" sz="1100" b="1" i="0" u="none" strike="noStrike">
                          <a:solidFill>
                            <a:srgbClr val="000000"/>
                          </a:solidFill>
                          <a:effectLst/>
                          <a:latin typeface="+mj-lt"/>
                        </a:rPr>
                        <a:t>$210,822</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buNone/>
                      </a:pPr>
                      <a:r>
                        <a:rPr lang="en-US" sz="1100" b="1" i="0" u="none" strike="noStrike">
                          <a:solidFill>
                            <a:srgbClr val="000000"/>
                          </a:solidFill>
                          <a:effectLst/>
                          <a:latin typeface="+mj-lt"/>
                        </a:rPr>
                        <a:t>$47,276</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buNone/>
                      </a:pPr>
                      <a:r>
                        <a:rPr lang="en-US" sz="1100" b="1" i="0" u="none" strike="noStrike">
                          <a:solidFill>
                            <a:srgbClr val="000000"/>
                          </a:solidFill>
                          <a:effectLst/>
                          <a:latin typeface="+mj-lt"/>
                        </a:rPr>
                        <a:t>$258,098</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buNone/>
                      </a:pPr>
                      <a:r>
                        <a:rPr lang="en-US" sz="1100" b="1" i="0" u="none" strike="noStrike" dirty="0">
                          <a:solidFill>
                            <a:srgbClr val="000000"/>
                          </a:solidFill>
                          <a:effectLst/>
                          <a:latin typeface="+mj-lt"/>
                        </a:rPr>
                        <a:t>100%</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285128435"/>
                  </a:ext>
                </a:extLst>
              </a:tr>
            </a:tbl>
          </a:graphicData>
        </a:graphic>
      </p:graphicFrame>
      <p:sp>
        <p:nvSpPr>
          <p:cNvPr id="5" name="TextBox 4">
            <a:extLst>
              <a:ext uri="{FF2B5EF4-FFF2-40B4-BE49-F238E27FC236}">
                <a16:creationId xmlns:a16="http://schemas.microsoft.com/office/drawing/2014/main" id="{56DC8057-6C9D-4C11-5639-B065E1E662F5}"/>
              </a:ext>
            </a:extLst>
          </p:cNvPr>
          <p:cNvSpPr txBox="1"/>
          <p:nvPr/>
        </p:nvSpPr>
        <p:spPr>
          <a:xfrm>
            <a:off x="404815" y="216233"/>
            <a:ext cx="7939085" cy="658963"/>
          </a:xfrm>
          <a:prstGeom prst="rect">
            <a:avLst/>
          </a:prstGeom>
          <a:noFill/>
        </p:spPr>
        <p:txBody>
          <a:bodyPr wrap="square" rtlCol="0">
            <a:spAutoFit/>
          </a:bodyPr>
          <a:lstStyle/>
          <a:p>
            <a:r>
              <a:rPr lang="en-US" sz="3682" dirty="0">
                <a:solidFill>
                  <a:srgbClr val="0D2748"/>
                </a:solidFill>
                <a:latin typeface="Arial" panose="020B0604020202020204" pitchFamily="34" charset="0"/>
                <a:ea typeface="+mj-ea"/>
                <a:cs typeface="Arial" panose="020B0604020202020204" pitchFamily="34" charset="0"/>
              </a:rPr>
              <a:t>Current Medical Plan Financials</a:t>
            </a:r>
          </a:p>
        </p:txBody>
      </p:sp>
      <p:sp>
        <p:nvSpPr>
          <p:cNvPr id="3" name="TextBox 2">
            <a:extLst>
              <a:ext uri="{FF2B5EF4-FFF2-40B4-BE49-F238E27FC236}">
                <a16:creationId xmlns:a16="http://schemas.microsoft.com/office/drawing/2014/main" id="{EDF72015-4F35-0511-FCE0-A8328608E470}"/>
              </a:ext>
            </a:extLst>
          </p:cNvPr>
          <p:cNvSpPr txBox="1"/>
          <p:nvPr/>
        </p:nvSpPr>
        <p:spPr>
          <a:xfrm>
            <a:off x="723900" y="6487878"/>
            <a:ext cx="8496300" cy="307777"/>
          </a:xfrm>
          <a:prstGeom prst="rect">
            <a:avLst/>
          </a:prstGeom>
          <a:noFill/>
        </p:spPr>
        <p:txBody>
          <a:bodyPr wrap="square" rtlCol="0">
            <a:spAutoFit/>
          </a:bodyPr>
          <a:lstStyle/>
          <a:p>
            <a:r>
              <a:rPr lang="en-US" sz="1400" dirty="0"/>
              <a:t>Enrollment &amp; Contribution strategy provided by Town of Mendon March 2026</a:t>
            </a:r>
          </a:p>
        </p:txBody>
      </p:sp>
    </p:spTree>
    <p:extLst>
      <p:ext uri="{BB962C8B-B14F-4D97-AF65-F5344CB8AC3E}">
        <p14:creationId xmlns:p14="http://schemas.microsoft.com/office/powerpoint/2010/main" val="1054511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23D7EF-AB0F-1A93-0EC8-571773406525}"/>
            </a:ext>
          </a:extLst>
        </p:cNvPr>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6F7042EB-ED30-B78D-B80C-4818F0CE2576}"/>
              </a:ext>
            </a:extLst>
          </p:cNvPr>
          <p:cNvSpPr txBox="1">
            <a:spLocks/>
          </p:cNvSpPr>
          <p:nvPr/>
        </p:nvSpPr>
        <p:spPr>
          <a:xfrm>
            <a:off x="10391776" y="6528397"/>
            <a:ext cx="1546930" cy="42283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800" spc="100">
                <a:solidFill>
                  <a:srgbClr val="6D6E71"/>
                </a:solidFill>
                <a:latin typeface="Arial" panose="020B0604020202020204" pitchFamily="34" charset="0"/>
                <a:cs typeface="Arial" panose="020B0604020202020204" pitchFamily="34" charset="0"/>
              </a:rPr>
              <a:t>BROWN &amp; BROWN  |  </a:t>
            </a:r>
            <a:fld id="{0BDBB283-31B7-430F-95E5-02359FF226F2}" type="slidenum">
              <a:rPr lang="en-US" sz="800" smtClean="0">
                <a:solidFill>
                  <a:srgbClr val="6D6E71"/>
                </a:solidFill>
              </a:rPr>
              <a:pPr>
                <a:defRPr/>
              </a:pPr>
              <a:t>16</a:t>
            </a:fld>
            <a:endParaRPr lang="en-US" sz="800">
              <a:solidFill>
                <a:srgbClr val="6D6E71"/>
              </a:solidFill>
            </a:endParaRPr>
          </a:p>
        </p:txBody>
      </p:sp>
      <p:sp>
        <p:nvSpPr>
          <p:cNvPr id="5" name="TextBox 4">
            <a:extLst>
              <a:ext uri="{FF2B5EF4-FFF2-40B4-BE49-F238E27FC236}">
                <a16:creationId xmlns:a16="http://schemas.microsoft.com/office/drawing/2014/main" id="{EF09DCAF-265C-DB9B-B083-DDBD43BA51FD}"/>
              </a:ext>
            </a:extLst>
          </p:cNvPr>
          <p:cNvSpPr txBox="1"/>
          <p:nvPr/>
        </p:nvSpPr>
        <p:spPr>
          <a:xfrm>
            <a:off x="404815" y="216233"/>
            <a:ext cx="8825812" cy="658963"/>
          </a:xfrm>
          <a:prstGeom prst="rect">
            <a:avLst/>
          </a:prstGeom>
          <a:noFill/>
        </p:spPr>
        <p:txBody>
          <a:bodyPr wrap="square" rtlCol="0">
            <a:spAutoFit/>
          </a:bodyPr>
          <a:lstStyle/>
          <a:p>
            <a:r>
              <a:rPr lang="en-US" sz="3682" dirty="0">
                <a:solidFill>
                  <a:srgbClr val="0D2748"/>
                </a:solidFill>
                <a:latin typeface="Arial" panose="020B0604020202020204" pitchFamily="34" charset="0"/>
                <a:ea typeface="+mj-ea"/>
                <a:cs typeface="Arial" panose="020B0604020202020204" pitchFamily="34" charset="0"/>
              </a:rPr>
              <a:t>Alternate Benchmarked Trio- Financials</a:t>
            </a:r>
          </a:p>
        </p:txBody>
      </p:sp>
      <p:sp>
        <p:nvSpPr>
          <p:cNvPr id="4" name="TextBox 3">
            <a:extLst>
              <a:ext uri="{FF2B5EF4-FFF2-40B4-BE49-F238E27FC236}">
                <a16:creationId xmlns:a16="http://schemas.microsoft.com/office/drawing/2014/main" id="{8A684F14-5E68-8433-95DA-DC25CC39D79B}"/>
              </a:ext>
            </a:extLst>
          </p:cNvPr>
          <p:cNvSpPr txBox="1"/>
          <p:nvPr/>
        </p:nvSpPr>
        <p:spPr>
          <a:xfrm>
            <a:off x="3105751" y="6063915"/>
            <a:ext cx="9086249" cy="338554"/>
          </a:xfrm>
          <a:prstGeom prst="rect">
            <a:avLst/>
          </a:prstGeom>
          <a:noFill/>
        </p:spPr>
        <p:txBody>
          <a:bodyPr wrap="square" rtlCol="0">
            <a:spAutoFit/>
          </a:bodyPr>
          <a:lstStyle/>
          <a:p>
            <a:r>
              <a:rPr lang="en-US" sz="1600" dirty="0"/>
              <a:t>*Scenario Assumes 30% by-down to lower cost plan with HSA Contribution</a:t>
            </a:r>
          </a:p>
        </p:txBody>
      </p:sp>
      <p:graphicFrame>
        <p:nvGraphicFramePr>
          <p:cNvPr id="7" name="Table 6">
            <a:extLst>
              <a:ext uri="{FF2B5EF4-FFF2-40B4-BE49-F238E27FC236}">
                <a16:creationId xmlns:a16="http://schemas.microsoft.com/office/drawing/2014/main" id="{55DD7AB0-64E7-1EE2-4576-052191E87525}"/>
              </a:ext>
            </a:extLst>
          </p:cNvPr>
          <p:cNvGraphicFramePr>
            <a:graphicFrameLocks noGrp="1"/>
          </p:cNvGraphicFramePr>
          <p:nvPr>
            <p:extLst>
              <p:ext uri="{D42A27DB-BD31-4B8C-83A1-F6EECF244321}">
                <p14:modId xmlns:p14="http://schemas.microsoft.com/office/powerpoint/2010/main" val="4020930394"/>
              </p:ext>
            </p:extLst>
          </p:nvPr>
        </p:nvGraphicFramePr>
        <p:xfrm>
          <a:off x="398934" y="1455385"/>
          <a:ext cx="11394132" cy="3562219"/>
        </p:xfrm>
        <a:graphic>
          <a:graphicData uri="http://schemas.openxmlformats.org/drawingml/2006/table">
            <a:tbl>
              <a:tblPr/>
              <a:tblGrid>
                <a:gridCol w="1101378">
                  <a:extLst>
                    <a:ext uri="{9D8B030D-6E8A-4147-A177-3AD203B41FA5}">
                      <a16:colId xmlns:a16="http://schemas.microsoft.com/office/drawing/2014/main" val="3514502369"/>
                    </a:ext>
                  </a:extLst>
                </a:gridCol>
                <a:gridCol w="886395">
                  <a:extLst>
                    <a:ext uri="{9D8B030D-6E8A-4147-A177-3AD203B41FA5}">
                      <a16:colId xmlns:a16="http://schemas.microsoft.com/office/drawing/2014/main" val="80718561"/>
                    </a:ext>
                  </a:extLst>
                </a:gridCol>
                <a:gridCol w="1045151">
                  <a:extLst>
                    <a:ext uri="{9D8B030D-6E8A-4147-A177-3AD203B41FA5}">
                      <a16:colId xmlns:a16="http://schemas.microsoft.com/office/drawing/2014/main" val="3476899304"/>
                    </a:ext>
                  </a:extLst>
                </a:gridCol>
                <a:gridCol w="1045151">
                  <a:extLst>
                    <a:ext uri="{9D8B030D-6E8A-4147-A177-3AD203B41FA5}">
                      <a16:colId xmlns:a16="http://schemas.microsoft.com/office/drawing/2014/main" val="3230065709"/>
                    </a:ext>
                  </a:extLst>
                </a:gridCol>
                <a:gridCol w="1045151">
                  <a:extLst>
                    <a:ext uri="{9D8B030D-6E8A-4147-A177-3AD203B41FA5}">
                      <a16:colId xmlns:a16="http://schemas.microsoft.com/office/drawing/2014/main" val="1764112384"/>
                    </a:ext>
                  </a:extLst>
                </a:gridCol>
                <a:gridCol w="1045151">
                  <a:extLst>
                    <a:ext uri="{9D8B030D-6E8A-4147-A177-3AD203B41FA5}">
                      <a16:colId xmlns:a16="http://schemas.microsoft.com/office/drawing/2014/main" val="937343759"/>
                    </a:ext>
                  </a:extLst>
                </a:gridCol>
                <a:gridCol w="1045151">
                  <a:extLst>
                    <a:ext uri="{9D8B030D-6E8A-4147-A177-3AD203B41FA5}">
                      <a16:colId xmlns:a16="http://schemas.microsoft.com/office/drawing/2014/main" val="1753196523"/>
                    </a:ext>
                  </a:extLst>
                </a:gridCol>
                <a:gridCol w="1045151">
                  <a:extLst>
                    <a:ext uri="{9D8B030D-6E8A-4147-A177-3AD203B41FA5}">
                      <a16:colId xmlns:a16="http://schemas.microsoft.com/office/drawing/2014/main" val="430191678"/>
                    </a:ext>
                  </a:extLst>
                </a:gridCol>
                <a:gridCol w="1045151">
                  <a:extLst>
                    <a:ext uri="{9D8B030D-6E8A-4147-A177-3AD203B41FA5}">
                      <a16:colId xmlns:a16="http://schemas.microsoft.com/office/drawing/2014/main" val="508929109"/>
                    </a:ext>
                  </a:extLst>
                </a:gridCol>
                <a:gridCol w="1045151">
                  <a:extLst>
                    <a:ext uri="{9D8B030D-6E8A-4147-A177-3AD203B41FA5}">
                      <a16:colId xmlns:a16="http://schemas.microsoft.com/office/drawing/2014/main" val="1303433052"/>
                    </a:ext>
                  </a:extLst>
                </a:gridCol>
                <a:gridCol w="1045151">
                  <a:extLst>
                    <a:ext uri="{9D8B030D-6E8A-4147-A177-3AD203B41FA5}">
                      <a16:colId xmlns:a16="http://schemas.microsoft.com/office/drawing/2014/main" val="3934529020"/>
                    </a:ext>
                  </a:extLst>
                </a:gridCol>
              </a:tblGrid>
              <a:tr h="246120">
                <a:tc gridSpan="3">
                  <a:txBody>
                    <a:bodyPr/>
                    <a:lstStyle/>
                    <a:p>
                      <a:pPr algn="l" fontAlgn="ctr">
                        <a:buNone/>
                      </a:pPr>
                      <a:r>
                        <a:rPr lang="en-US" sz="1000" b="1" i="1" u="none" strike="noStrike" dirty="0">
                          <a:solidFill>
                            <a:srgbClr val="FFFFFF"/>
                          </a:solidFill>
                          <a:effectLst/>
                          <a:latin typeface="+mj-lt"/>
                        </a:rPr>
                        <a:t>Alternate Trio Estimated Financials</a:t>
                      </a:r>
                    </a:p>
                  </a:txBody>
                  <a:tcPr marL="8696" marR="8696" marT="86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tc hMerge="1">
                  <a:txBody>
                    <a:bodyPr/>
                    <a:lstStyle/>
                    <a:p>
                      <a:endParaRPr lang="en-US"/>
                    </a:p>
                  </a:txBody>
                  <a:tcPr/>
                </a:tc>
                <a:tc hMerge="1">
                  <a:txBody>
                    <a:bodyPr/>
                    <a:lstStyle/>
                    <a:p>
                      <a:endParaRPr dirty="0"/>
                    </a:p>
                  </a:txBody>
                  <a:tcPr marL="8696" marR="8696" marT="86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tc>
                  <a:txBody>
                    <a:bodyPr/>
                    <a:lstStyle/>
                    <a:p>
                      <a:pPr algn="l" fontAlgn="ctr">
                        <a:buNone/>
                      </a:pPr>
                      <a:r>
                        <a:rPr lang="en-US" sz="1000" b="1" i="1" u="none" strike="noStrike">
                          <a:solidFill>
                            <a:srgbClr val="FFFFFF"/>
                          </a:solidFill>
                          <a:effectLst/>
                          <a:latin typeface="+mj-lt"/>
                        </a:rPr>
                        <a:t> </a:t>
                      </a:r>
                    </a:p>
                  </a:txBody>
                  <a:tcPr marL="8696" marR="8696" marT="86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tc>
                  <a:txBody>
                    <a:bodyPr/>
                    <a:lstStyle/>
                    <a:p>
                      <a:pPr algn="l" fontAlgn="ctr">
                        <a:buNone/>
                      </a:pPr>
                      <a:r>
                        <a:rPr lang="en-US" sz="1000" b="1" i="1" u="none" strike="noStrike">
                          <a:solidFill>
                            <a:srgbClr val="FFFFFF"/>
                          </a:solidFill>
                          <a:effectLst/>
                          <a:latin typeface="+mj-lt"/>
                        </a:rPr>
                        <a:t> </a:t>
                      </a:r>
                    </a:p>
                  </a:txBody>
                  <a:tcPr marL="8696" marR="8696" marT="86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tc>
                  <a:txBody>
                    <a:bodyPr/>
                    <a:lstStyle/>
                    <a:p>
                      <a:pPr algn="l" fontAlgn="ctr">
                        <a:buNone/>
                      </a:pPr>
                      <a:r>
                        <a:rPr lang="en-US" sz="1000" b="1" i="1" u="none" strike="noStrike">
                          <a:solidFill>
                            <a:srgbClr val="FFFFFF"/>
                          </a:solidFill>
                          <a:effectLst/>
                          <a:latin typeface="+mj-lt"/>
                        </a:rPr>
                        <a:t> </a:t>
                      </a:r>
                    </a:p>
                  </a:txBody>
                  <a:tcPr marL="8696" marR="8696" marT="86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tc>
                  <a:txBody>
                    <a:bodyPr/>
                    <a:lstStyle/>
                    <a:p>
                      <a:pPr algn="l" fontAlgn="ctr">
                        <a:buNone/>
                      </a:pPr>
                      <a:r>
                        <a:rPr lang="en-US" sz="1000" b="1" i="1" u="none" strike="noStrike">
                          <a:solidFill>
                            <a:srgbClr val="FFFFFF"/>
                          </a:solidFill>
                          <a:effectLst/>
                          <a:latin typeface="+mj-lt"/>
                        </a:rPr>
                        <a:t> </a:t>
                      </a:r>
                    </a:p>
                  </a:txBody>
                  <a:tcPr marL="8696" marR="8696" marT="86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tc>
                  <a:txBody>
                    <a:bodyPr/>
                    <a:lstStyle/>
                    <a:p>
                      <a:pPr algn="l" fontAlgn="ctr">
                        <a:buNone/>
                      </a:pPr>
                      <a:r>
                        <a:rPr lang="en-US" sz="1000" b="1" i="1" u="none" strike="noStrike">
                          <a:solidFill>
                            <a:srgbClr val="FFFFFF"/>
                          </a:solidFill>
                          <a:effectLst/>
                          <a:latin typeface="+mj-lt"/>
                        </a:rPr>
                        <a:t> </a:t>
                      </a:r>
                    </a:p>
                  </a:txBody>
                  <a:tcPr marL="8696" marR="8696" marT="86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tc>
                  <a:txBody>
                    <a:bodyPr/>
                    <a:lstStyle/>
                    <a:p>
                      <a:pPr algn="l" fontAlgn="ctr">
                        <a:buNone/>
                      </a:pPr>
                      <a:r>
                        <a:rPr lang="en-US" sz="1000" b="1" i="1" u="none" strike="noStrike">
                          <a:solidFill>
                            <a:srgbClr val="FFFFFF"/>
                          </a:solidFill>
                          <a:effectLst/>
                          <a:latin typeface="+mj-lt"/>
                        </a:rPr>
                        <a:t> </a:t>
                      </a:r>
                    </a:p>
                  </a:txBody>
                  <a:tcPr marL="8696" marR="8696" marT="86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tc>
                  <a:txBody>
                    <a:bodyPr/>
                    <a:lstStyle/>
                    <a:p>
                      <a:pPr algn="l" fontAlgn="ctr">
                        <a:buNone/>
                      </a:pPr>
                      <a:r>
                        <a:rPr lang="en-US" sz="1000" b="1" i="1" u="none" strike="noStrike">
                          <a:solidFill>
                            <a:srgbClr val="FFFFFF"/>
                          </a:solidFill>
                          <a:effectLst/>
                          <a:latin typeface="+mj-lt"/>
                        </a:rPr>
                        <a:t> </a:t>
                      </a:r>
                    </a:p>
                  </a:txBody>
                  <a:tcPr marL="8696" marR="8696" marT="86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tc>
                  <a:txBody>
                    <a:bodyPr/>
                    <a:lstStyle/>
                    <a:p>
                      <a:pPr algn="l" fontAlgn="ctr">
                        <a:buNone/>
                      </a:pPr>
                      <a:r>
                        <a:rPr lang="en-US" sz="1000" b="1" i="1" u="none" strike="noStrike">
                          <a:solidFill>
                            <a:srgbClr val="FFFFFF"/>
                          </a:solidFill>
                          <a:effectLst/>
                          <a:latin typeface="+mj-lt"/>
                        </a:rPr>
                        <a:t> </a:t>
                      </a:r>
                    </a:p>
                  </a:txBody>
                  <a:tcPr marL="8696" marR="8696" marT="86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extLst>
                  <a:ext uri="{0D108BD9-81ED-4DB2-BD59-A6C34878D82A}">
                    <a16:rowId xmlns:a16="http://schemas.microsoft.com/office/drawing/2014/main" val="3195518541"/>
                  </a:ext>
                </a:extLst>
              </a:tr>
              <a:tr h="505507">
                <a:tc>
                  <a:txBody>
                    <a:bodyPr/>
                    <a:lstStyle/>
                    <a:p>
                      <a:pPr algn="ctr" fontAlgn="ctr">
                        <a:buNone/>
                      </a:pPr>
                      <a:r>
                        <a:rPr lang="en-US" sz="1000" b="1" i="0" u="none" strike="noStrike">
                          <a:solidFill>
                            <a:srgbClr val="000000"/>
                          </a:solidFill>
                          <a:effectLst/>
                          <a:latin typeface="+mj-lt"/>
                        </a:rPr>
                        <a:t>Plan</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buNone/>
                      </a:pPr>
                      <a:r>
                        <a:rPr lang="en-US" sz="1000" b="1" i="0" u="none" strike="noStrike" dirty="0">
                          <a:solidFill>
                            <a:srgbClr val="000000"/>
                          </a:solidFill>
                          <a:effectLst/>
                          <a:latin typeface="+mj-lt"/>
                        </a:rPr>
                        <a:t>Tier</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buNone/>
                      </a:pPr>
                      <a:r>
                        <a:rPr lang="en-US" sz="1000" b="1" i="0" u="none" strike="noStrike">
                          <a:solidFill>
                            <a:srgbClr val="000000"/>
                          </a:solidFill>
                          <a:effectLst/>
                          <a:latin typeface="+mj-lt"/>
                        </a:rPr>
                        <a:t>Monthly Premium</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buNone/>
                      </a:pPr>
                      <a:r>
                        <a:rPr lang="en-US" sz="1000" b="1" i="0" u="none" strike="noStrike">
                          <a:solidFill>
                            <a:srgbClr val="000000"/>
                          </a:solidFill>
                          <a:effectLst/>
                          <a:latin typeface="+mj-lt"/>
                        </a:rPr>
                        <a:t>ER Cost</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buNone/>
                      </a:pPr>
                      <a:r>
                        <a:rPr lang="en-US" sz="1000" b="1" i="0" u="none" strike="noStrike" dirty="0">
                          <a:solidFill>
                            <a:srgbClr val="000000"/>
                          </a:solidFill>
                          <a:effectLst/>
                          <a:latin typeface="+mj-lt"/>
                        </a:rPr>
                        <a:t>EE Cost</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buNone/>
                      </a:pPr>
                      <a:r>
                        <a:rPr lang="en-US" sz="1000" b="1" i="0" u="none" strike="noStrike">
                          <a:solidFill>
                            <a:srgbClr val="000000"/>
                          </a:solidFill>
                          <a:effectLst/>
                          <a:latin typeface="+mj-lt"/>
                        </a:rPr>
                        <a:t>ER %</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buNone/>
                      </a:pPr>
                      <a:r>
                        <a:rPr lang="en-US" sz="1000" b="1" i="0" u="none" strike="noStrike">
                          <a:solidFill>
                            <a:srgbClr val="000000"/>
                          </a:solidFill>
                          <a:effectLst/>
                          <a:latin typeface="+mj-lt"/>
                        </a:rPr>
                        <a:t>EE %</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buNone/>
                      </a:pPr>
                      <a:r>
                        <a:rPr lang="en-US" sz="1000" b="1" i="0" u="none" strike="noStrike">
                          <a:solidFill>
                            <a:srgbClr val="000000"/>
                          </a:solidFill>
                          <a:effectLst/>
                          <a:latin typeface="+mj-lt"/>
                        </a:rPr>
                        <a:t># Enrolled</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buNone/>
                      </a:pPr>
                      <a:r>
                        <a:rPr lang="en-US" sz="1000" b="1" i="0" u="none" strike="noStrike">
                          <a:solidFill>
                            <a:srgbClr val="000000"/>
                          </a:solidFill>
                          <a:effectLst/>
                          <a:latin typeface="+mj-lt"/>
                        </a:rPr>
                        <a:t>ER Annual Total Cost</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buNone/>
                      </a:pPr>
                      <a:r>
                        <a:rPr lang="en-US" sz="1000" b="1" i="0" u="none" strike="noStrike">
                          <a:solidFill>
                            <a:srgbClr val="000000"/>
                          </a:solidFill>
                          <a:effectLst/>
                          <a:latin typeface="+mj-lt"/>
                        </a:rPr>
                        <a:t>EE Annual Total Cost</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buNone/>
                      </a:pPr>
                      <a:r>
                        <a:rPr lang="en-US" sz="1000" b="1" i="0" u="none" strike="noStrike">
                          <a:solidFill>
                            <a:srgbClr val="000000"/>
                          </a:solidFill>
                          <a:effectLst/>
                          <a:latin typeface="+mj-lt"/>
                        </a:rPr>
                        <a:t>Total Annual </a:t>
                      </a:r>
                      <a:br>
                        <a:rPr lang="en-US" sz="1000" b="1" i="0" u="none" strike="noStrike">
                          <a:solidFill>
                            <a:srgbClr val="000000"/>
                          </a:solidFill>
                          <a:effectLst/>
                          <a:latin typeface="+mj-lt"/>
                        </a:rPr>
                      </a:br>
                      <a:r>
                        <a:rPr lang="en-US" sz="1000" b="1" i="0" u="none" strike="noStrike">
                          <a:solidFill>
                            <a:srgbClr val="000000"/>
                          </a:solidFill>
                          <a:effectLst/>
                          <a:latin typeface="+mj-lt"/>
                        </a:rPr>
                        <a:t>Plan Premiums</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38497418"/>
                  </a:ext>
                </a:extLst>
              </a:tr>
              <a:tr h="174793">
                <a:tc>
                  <a:txBody>
                    <a:bodyPr/>
                    <a:lstStyle/>
                    <a:p>
                      <a:pPr algn="ctr" fontAlgn="ctr">
                        <a:buNone/>
                      </a:pPr>
                      <a:r>
                        <a:rPr lang="en-US" sz="1000" b="1" i="0" u="none" strike="noStrike">
                          <a:solidFill>
                            <a:srgbClr val="000000"/>
                          </a:solidFill>
                          <a:effectLst/>
                          <a:latin typeface="+mj-lt"/>
                        </a:rPr>
                        <a:t>Platinum 2</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mj-lt"/>
                        </a:rPr>
                        <a:t>EE+1</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mj-lt"/>
                        </a:rPr>
                        <a:t>$2,842.92</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mj-lt"/>
                        </a:rPr>
                        <a:t>$2,092.50</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mj-lt"/>
                        </a:rPr>
                        <a:t>$750.42</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a:solidFill>
                            <a:srgbClr val="000000"/>
                          </a:solidFill>
                          <a:effectLst/>
                          <a:latin typeface="+mj-lt"/>
                        </a:rPr>
                        <a:t>74%</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a:solidFill>
                            <a:srgbClr val="000000"/>
                          </a:solidFill>
                          <a:effectLst/>
                          <a:latin typeface="+mj-lt"/>
                        </a:rPr>
                        <a:t>26%</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mj-lt"/>
                        </a:rPr>
                        <a:t>1</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mj-lt"/>
                        </a:rPr>
                        <a:t>$25,110</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mj-lt"/>
                        </a:rPr>
                        <a:t>$9,005</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mj-lt"/>
                        </a:rPr>
                        <a:t>$34,115</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63352451"/>
                  </a:ext>
                </a:extLst>
              </a:tr>
              <a:tr h="174793">
                <a:tc gridSpan="7">
                  <a:txBody>
                    <a:bodyPr/>
                    <a:lstStyle/>
                    <a:p>
                      <a:pPr algn="l" fontAlgn="ctr">
                        <a:buNone/>
                      </a:pPr>
                      <a:r>
                        <a:rPr lang="en-US" sz="1000" b="1" i="0" u="none" strike="noStrike" dirty="0">
                          <a:solidFill>
                            <a:srgbClr val="000000"/>
                          </a:solidFill>
                          <a:effectLst/>
                          <a:latin typeface="+mj-lt"/>
                        </a:rPr>
                        <a:t>Plan 1 Total</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buNone/>
                      </a:pPr>
                      <a:r>
                        <a:rPr lang="en-US" sz="1000" b="1" i="0" u="none" strike="noStrike">
                          <a:solidFill>
                            <a:srgbClr val="000000"/>
                          </a:solidFill>
                          <a:effectLst/>
                          <a:latin typeface="+mj-lt"/>
                        </a:rPr>
                        <a:t>1</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buNone/>
                      </a:pPr>
                      <a:r>
                        <a:rPr lang="en-US" sz="1000" b="1" i="0" u="none" strike="noStrike">
                          <a:solidFill>
                            <a:srgbClr val="000000"/>
                          </a:solidFill>
                          <a:effectLst/>
                          <a:latin typeface="+mj-lt"/>
                        </a:rPr>
                        <a:t>$25,110</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buNone/>
                      </a:pPr>
                      <a:r>
                        <a:rPr lang="en-US" sz="1000" b="1" i="0" u="none" strike="noStrike">
                          <a:solidFill>
                            <a:srgbClr val="000000"/>
                          </a:solidFill>
                          <a:effectLst/>
                          <a:latin typeface="+mj-lt"/>
                        </a:rPr>
                        <a:t>$9,005</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buNone/>
                      </a:pPr>
                      <a:r>
                        <a:rPr lang="en-US" sz="1000" b="1" i="0" u="none" strike="noStrike">
                          <a:solidFill>
                            <a:srgbClr val="000000"/>
                          </a:solidFill>
                          <a:effectLst/>
                          <a:latin typeface="+mj-lt"/>
                        </a:rPr>
                        <a:t>$34,115</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1916367273"/>
                  </a:ext>
                </a:extLst>
              </a:tr>
              <a:tr h="188697">
                <a:tc>
                  <a:txBody>
                    <a:bodyPr/>
                    <a:lstStyle/>
                    <a:p>
                      <a:pPr algn="ctr" fontAlgn="ctr">
                        <a:buNone/>
                      </a:pPr>
                      <a:r>
                        <a:rPr lang="en-US" sz="1000" b="1" i="0" u="none" strike="noStrike">
                          <a:solidFill>
                            <a:srgbClr val="000000"/>
                          </a:solidFill>
                          <a:effectLst/>
                          <a:latin typeface="+mj-lt"/>
                        </a:rPr>
                        <a:t>Gold 5 (25%)</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mj-lt"/>
                        </a:rPr>
                        <a:t>EE</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mj-lt"/>
                        </a:rPr>
                        <a:t>$1,216.57</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mj-lt"/>
                        </a:rPr>
                        <a:t>$973.26</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mj-lt"/>
                        </a:rPr>
                        <a:t>$304.14</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a:solidFill>
                            <a:srgbClr val="000000"/>
                          </a:solidFill>
                          <a:effectLst/>
                          <a:latin typeface="+mj-lt"/>
                        </a:rPr>
                        <a:t>80%</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a:solidFill>
                            <a:srgbClr val="000000"/>
                          </a:solidFill>
                          <a:effectLst/>
                          <a:latin typeface="+mj-lt"/>
                        </a:rPr>
                        <a:t>20%</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mj-lt"/>
                        </a:rPr>
                        <a:t>1</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mj-lt"/>
                        </a:rPr>
                        <a:t>$11,679</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mj-lt"/>
                        </a:rPr>
                        <a:t>$3,650</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mj-lt"/>
                        </a:rPr>
                        <a:t>$15,329</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66047802"/>
                  </a:ext>
                </a:extLst>
              </a:tr>
              <a:tr h="174793">
                <a:tc rowSpan="2">
                  <a:txBody>
                    <a:bodyPr/>
                    <a:lstStyle/>
                    <a:p>
                      <a:pPr algn="ctr" fontAlgn="ctr">
                        <a:buNone/>
                      </a:pPr>
                      <a:r>
                        <a:rPr lang="en-US" sz="1000" b="1" i="0" u="none" strike="noStrike">
                          <a:solidFill>
                            <a:srgbClr val="000000"/>
                          </a:solidFill>
                          <a:effectLst/>
                          <a:latin typeface="+mj-lt"/>
                        </a:rPr>
                        <a:t>Gold 5 (20%)</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mj-lt"/>
                        </a:rPr>
                        <a:t>EE</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mj-lt"/>
                        </a:rPr>
                        <a:t>$1,216.57</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mj-lt"/>
                        </a:rPr>
                        <a:t>$973.26</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mj-lt"/>
                        </a:rPr>
                        <a:t>$243.31</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a:solidFill>
                            <a:srgbClr val="000000"/>
                          </a:solidFill>
                          <a:effectLst/>
                          <a:latin typeface="+mj-lt"/>
                        </a:rPr>
                        <a:t>80%</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a:solidFill>
                            <a:srgbClr val="000000"/>
                          </a:solidFill>
                          <a:effectLst/>
                          <a:latin typeface="+mj-lt"/>
                        </a:rPr>
                        <a:t>20%</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mj-lt"/>
                        </a:rPr>
                        <a:t>3</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mj-lt"/>
                        </a:rPr>
                        <a:t>$35,037</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mj-lt"/>
                        </a:rPr>
                        <a:t>$8,759</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mj-lt"/>
                        </a:rPr>
                        <a:t>$43,797</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34674005"/>
                  </a:ext>
                </a:extLst>
              </a:tr>
              <a:tr h="174793">
                <a:tc vMerge="1">
                  <a:txBody>
                    <a:bodyPr/>
                    <a:lstStyle/>
                    <a:p>
                      <a:endParaRPr lang="en-US"/>
                    </a:p>
                  </a:txBody>
                  <a:tcPr/>
                </a:tc>
                <a:tc>
                  <a:txBody>
                    <a:bodyPr/>
                    <a:lstStyle/>
                    <a:p>
                      <a:pPr algn="ctr" fontAlgn="ctr">
                        <a:buNone/>
                      </a:pPr>
                      <a:r>
                        <a:rPr lang="en-US" sz="1000" b="0" i="0" u="none" strike="noStrike">
                          <a:solidFill>
                            <a:srgbClr val="000000"/>
                          </a:solidFill>
                          <a:effectLst/>
                          <a:latin typeface="+mj-lt"/>
                        </a:rPr>
                        <a:t>EE+Children</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mj-lt"/>
                        </a:rPr>
                        <a:t>$2,068.18</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mj-lt"/>
                        </a:rPr>
                        <a:t>$1,447.73</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mj-lt"/>
                        </a:rPr>
                        <a:t>$620.45</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a:solidFill>
                            <a:srgbClr val="000000"/>
                          </a:solidFill>
                          <a:effectLst/>
                          <a:latin typeface="+mj-lt"/>
                        </a:rPr>
                        <a:t>70%</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a:solidFill>
                            <a:srgbClr val="000000"/>
                          </a:solidFill>
                          <a:effectLst/>
                          <a:latin typeface="+mj-lt"/>
                        </a:rPr>
                        <a:t>30%</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mj-lt"/>
                        </a:rPr>
                        <a:t>1</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mj-lt"/>
                        </a:rPr>
                        <a:t>$17,373</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mj-lt"/>
                        </a:rPr>
                        <a:t>$7,445</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mj-lt"/>
                        </a:rPr>
                        <a:t>$24,818</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70688417"/>
                  </a:ext>
                </a:extLst>
              </a:tr>
              <a:tr h="174793">
                <a:tc>
                  <a:txBody>
                    <a:bodyPr/>
                    <a:lstStyle/>
                    <a:p>
                      <a:pPr algn="ctr" fontAlgn="ctr">
                        <a:buNone/>
                      </a:pPr>
                      <a:r>
                        <a:rPr lang="en-US" sz="1000" b="1" i="0" u="none" strike="noStrike">
                          <a:solidFill>
                            <a:srgbClr val="000000"/>
                          </a:solidFill>
                          <a:effectLst/>
                          <a:latin typeface="+mj-lt"/>
                        </a:rPr>
                        <a:t>Gold 5 (18%)</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mj-lt"/>
                        </a:rPr>
                        <a:t>Family</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mj-lt"/>
                        </a:rPr>
                        <a:t>$3,467.23</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mj-lt"/>
                        </a:rPr>
                        <a:t>$2,427.06</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mj-lt"/>
                        </a:rPr>
                        <a:t>$1,040.17</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a:solidFill>
                            <a:srgbClr val="000000"/>
                          </a:solidFill>
                          <a:effectLst/>
                          <a:latin typeface="+mj-lt"/>
                        </a:rPr>
                        <a:t>70%</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a:solidFill>
                            <a:srgbClr val="000000"/>
                          </a:solidFill>
                          <a:effectLst/>
                          <a:latin typeface="+mj-lt"/>
                        </a:rPr>
                        <a:t>30%</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mj-lt"/>
                        </a:rPr>
                        <a:t>1</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mj-lt"/>
                        </a:rPr>
                        <a:t>$29,125</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mj-lt"/>
                        </a:rPr>
                        <a:t>$12,482</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mj-lt"/>
                        </a:rPr>
                        <a:t>$41,607</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10939238"/>
                  </a:ext>
                </a:extLst>
              </a:tr>
              <a:tr h="174793">
                <a:tc rowSpan="2">
                  <a:txBody>
                    <a:bodyPr/>
                    <a:lstStyle/>
                    <a:p>
                      <a:pPr algn="ctr" fontAlgn="ctr">
                        <a:buNone/>
                      </a:pPr>
                      <a:r>
                        <a:rPr lang="en-US" sz="1000" b="1" i="0" u="none" strike="noStrike">
                          <a:solidFill>
                            <a:srgbClr val="000000"/>
                          </a:solidFill>
                          <a:effectLst/>
                          <a:latin typeface="+mj-lt"/>
                        </a:rPr>
                        <a:t>Gold 5 (14%)</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mj-lt"/>
                        </a:rPr>
                        <a:t>EE</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mj-lt"/>
                        </a:rPr>
                        <a:t>$1,216.57</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mj-lt"/>
                        </a:rPr>
                        <a:t>$973.26</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mj-lt"/>
                        </a:rPr>
                        <a:t>$243.31</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a:solidFill>
                            <a:srgbClr val="000000"/>
                          </a:solidFill>
                          <a:effectLst/>
                          <a:latin typeface="+mj-lt"/>
                        </a:rPr>
                        <a:t>80%</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a:solidFill>
                            <a:srgbClr val="000000"/>
                          </a:solidFill>
                          <a:effectLst/>
                          <a:latin typeface="+mj-lt"/>
                        </a:rPr>
                        <a:t>20%</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dirty="0">
                          <a:solidFill>
                            <a:srgbClr val="000000"/>
                          </a:solidFill>
                          <a:effectLst/>
                          <a:latin typeface="+mj-lt"/>
                        </a:rPr>
                        <a:t>1</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mj-lt"/>
                        </a:rPr>
                        <a:t>$11,679</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mj-lt"/>
                        </a:rPr>
                        <a:t>$2,920</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mj-lt"/>
                        </a:rPr>
                        <a:t>$14,599</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7398504"/>
                  </a:ext>
                </a:extLst>
              </a:tr>
              <a:tr h="174793">
                <a:tc vMerge="1">
                  <a:txBody>
                    <a:bodyPr/>
                    <a:lstStyle/>
                    <a:p>
                      <a:endParaRPr lang="en-US"/>
                    </a:p>
                  </a:txBody>
                  <a:tcPr/>
                </a:tc>
                <a:tc>
                  <a:txBody>
                    <a:bodyPr/>
                    <a:lstStyle/>
                    <a:p>
                      <a:pPr algn="ctr" fontAlgn="ctr">
                        <a:buNone/>
                      </a:pPr>
                      <a:r>
                        <a:rPr lang="en-US" sz="1000" b="0" i="0" u="none" strike="noStrike">
                          <a:solidFill>
                            <a:srgbClr val="000000"/>
                          </a:solidFill>
                          <a:effectLst/>
                          <a:latin typeface="+mj-lt"/>
                        </a:rPr>
                        <a:t>EE +1</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mj-lt"/>
                        </a:rPr>
                        <a:t>$2,433.14</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mj-lt"/>
                        </a:rPr>
                        <a:t>$1,703.20</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mj-lt"/>
                        </a:rPr>
                        <a:t>$729.94</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a:solidFill>
                            <a:srgbClr val="000000"/>
                          </a:solidFill>
                          <a:effectLst/>
                          <a:latin typeface="+mj-lt"/>
                        </a:rPr>
                        <a:t>70%</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a:solidFill>
                            <a:srgbClr val="000000"/>
                          </a:solidFill>
                          <a:effectLst/>
                          <a:latin typeface="+mj-lt"/>
                        </a:rPr>
                        <a:t>30%</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mj-lt"/>
                        </a:rPr>
                        <a:t>0</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dirty="0">
                          <a:solidFill>
                            <a:srgbClr val="000000"/>
                          </a:solidFill>
                          <a:effectLst/>
                          <a:latin typeface="+mj-lt"/>
                        </a:rPr>
                        <a:t>$0</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mj-lt"/>
                        </a:rPr>
                        <a:t>$0</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mj-lt"/>
                        </a:rPr>
                        <a:t>$0</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32270010"/>
                  </a:ext>
                </a:extLst>
              </a:tr>
              <a:tr h="174793">
                <a:tc>
                  <a:txBody>
                    <a:bodyPr/>
                    <a:lstStyle/>
                    <a:p>
                      <a:pPr algn="ctr" fontAlgn="ctr">
                        <a:buNone/>
                      </a:pPr>
                      <a:r>
                        <a:rPr lang="en-US" sz="1000" b="1" i="0" u="none" strike="noStrike">
                          <a:solidFill>
                            <a:srgbClr val="000000"/>
                          </a:solidFill>
                          <a:effectLst/>
                          <a:latin typeface="+mj-lt"/>
                        </a:rPr>
                        <a:t>Gold 5 (10%)</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mj-lt"/>
                        </a:rPr>
                        <a:t>EE</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mj-lt"/>
                        </a:rPr>
                        <a:t>$1,216.57</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mj-lt"/>
                        </a:rPr>
                        <a:t>$973.26</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mj-lt"/>
                        </a:rPr>
                        <a:t>$243.31</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a:solidFill>
                            <a:srgbClr val="000000"/>
                          </a:solidFill>
                          <a:effectLst/>
                          <a:latin typeface="+mj-lt"/>
                        </a:rPr>
                        <a:t>80%</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a:solidFill>
                            <a:srgbClr val="000000"/>
                          </a:solidFill>
                          <a:effectLst/>
                          <a:latin typeface="+mj-lt"/>
                        </a:rPr>
                        <a:t>20%</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mj-lt"/>
                        </a:rPr>
                        <a:t>1</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mj-lt"/>
                        </a:rPr>
                        <a:t>$11,679</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mj-lt"/>
                        </a:rPr>
                        <a:t>$2,920</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mj-lt"/>
                        </a:rPr>
                        <a:t>$14,599</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58730230"/>
                  </a:ext>
                </a:extLst>
              </a:tr>
              <a:tr h="174793">
                <a:tc gridSpan="7">
                  <a:txBody>
                    <a:bodyPr/>
                    <a:lstStyle/>
                    <a:p>
                      <a:pPr algn="l" fontAlgn="ctr">
                        <a:buNone/>
                      </a:pPr>
                      <a:r>
                        <a:rPr lang="en-US" sz="1000" b="1" i="0" u="none" strike="noStrike">
                          <a:solidFill>
                            <a:srgbClr val="000000"/>
                          </a:solidFill>
                          <a:effectLst/>
                          <a:latin typeface="+mj-lt"/>
                        </a:rPr>
                        <a:t>Plan 2 Total</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buNone/>
                      </a:pPr>
                      <a:r>
                        <a:rPr lang="en-US" sz="1000" b="1" i="0" u="none" strike="noStrike">
                          <a:solidFill>
                            <a:srgbClr val="000000"/>
                          </a:solidFill>
                          <a:effectLst/>
                          <a:latin typeface="+mj-lt"/>
                        </a:rPr>
                        <a:t>8</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buNone/>
                      </a:pPr>
                      <a:r>
                        <a:rPr lang="en-US" sz="1000" b="1" i="0" u="none" strike="noStrike">
                          <a:solidFill>
                            <a:srgbClr val="000000"/>
                          </a:solidFill>
                          <a:effectLst/>
                          <a:latin typeface="+mj-lt"/>
                        </a:rPr>
                        <a:t>$116,572</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buNone/>
                      </a:pPr>
                      <a:r>
                        <a:rPr lang="en-US" sz="1000" b="1" i="0" u="none" strike="noStrike">
                          <a:solidFill>
                            <a:srgbClr val="000000"/>
                          </a:solidFill>
                          <a:effectLst/>
                          <a:latin typeface="+mj-lt"/>
                        </a:rPr>
                        <a:t>$38,176</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buNone/>
                      </a:pPr>
                      <a:r>
                        <a:rPr lang="en-US" sz="1000" b="1" i="0" u="none" strike="noStrike">
                          <a:solidFill>
                            <a:srgbClr val="000000"/>
                          </a:solidFill>
                          <a:effectLst/>
                          <a:latin typeface="+mj-lt"/>
                        </a:rPr>
                        <a:t>$154,748</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1746669482"/>
                  </a:ext>
                </a:extLst>
              </a:tr>
              <a:tr h="174793">
                <a:tc rowSpan="4">
                  <a:txBody>
                    <a:bodyPr/>
                    <a:lstStyle/>
                    <a:p>
                      <a:pPr algn="ctr" fontAlgn="ctr">
                        <a:buNone/>
                      </a:pPr>
                      <a:r>
                        <a:rPr lang="en-US" sz="1000" b="1" i="0" u="none" strike="noStrike">
                          <a:solidFill>
                            <a:srgbClr val="000000"/>
                          </a:solidFill>
                          <a:effectLst/>
                          <a:latin typeface="+mj-lt"/>
                        </a:rPr>
                        <a:t>Silver 19</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mj-lt"/>
                        </a:rPr>
                        <a:t>EE</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mj-lt"/>
                        </a:rPr>
                        <a:t>$964.11</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mj-lt"/>
                        </a:rPr>
                        <a:t>$819.49</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mj-lt"/>
                        </a:rPr>
                        <a:t>$144.62</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a:solidFill>
                            <a:srgbClr val="000000"/>
                          </a:solidFill>
                          <a:effectLst/>
                          <a:latin typeface="+mj-lt"/>
                        </a:rPr>
                        <a:t>85%</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a:solidFill>
                            <a:srgbClr val="000000"/>
                          </a:solidFill>
                          <a:effectLst/>
                          <a:latin typeface="+mj-lt"/>
                        </a:rPr>
                        <a:t>15%</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mj-lt"/>
                        </a:rPr>
                        <a:t>3</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mj-lt"/>
                        </a:rPr>
                        <a:t>$29,502</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mj-lt"/>
                        </a:rPr>
                        <a:t>$5,206</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mj-lt"/>
                        </a:rPr>
                        <a:t>$34,708</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10088349"/>
                  </a:ext>
                </a:extLst>
              </a:tr>
              <a:tr h="174793">
                <a:tc vMerge="1">
                  <a:txBody>
                    <a:bodyPr/>
                    <a:lstStyle/>
                    <a:p>
                      <a:endParaRPr lang="en-US"/>
                    </a:p>
                  </a:txBody>
                  <a:tcPr/>
                </a:tc>
                <a:tc>
                  <a:txBody>
                    <a:bodyPr/>
                    <a:lstStyle/>
                    <a:p>
                      <a:pPr algn="ctr" fontAlgn="ctr">
                        <a:buNone/>
                      </a:pPr>
                      <a:r>
                        <a:rPr lang="en-US" sz="1000" b="0" i="0" u="none" strike="noStrike">
                          <a:solidFill>
                            <a:srgbClr val="000000"/>
                          </a:solidFill>
                          <a:effectLst/>
                          <a:latin typeface="+mj-lt"/>
                        </a:rPr>
                        <a:t>EE+1</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mj-lt"/>
                        </a:rPr>
                        <a:t>$1,928.22</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mj-lt"/>
                        </a:rPr>
                        <a:t>$1,638.99</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mj-lt"/>
                        </a:rPr>
                        <a:t>$289.23</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a:solidFill>
                            <a:srgbClr val="000000"/>
                          </a:solidFill>
                          <a:effectLst/>
                          <a:latin typeface="+mj-lt"/>
                        </a:rPr>
                        <a:t>85%</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a:solidFill>
                            <a:srgbClr val="000000"/>
                          </a:solidFill>
                          <a:effectLst/>
                          <a:latin typeface="+mj-lt"/>
                        </a:rPr>
                        <a:t>15%</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mj-lt"/>
                        </a:rPr>
                        <a:t>1</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mj-lt"/>
                        </a:rPr>
                        <a:t>$19,668</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mj-lt"/>
                        </a:rPr>
                        <a:t>$3,471</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mj-lt"/>
                        </a:rPr>
                        <a:t>$23,139</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48267007"/>
                  </a:ext>
                </a:extLst>
              </a:tr>
              <a:tr h="174793">
                <a:tc vMerge="1">
                  <a:txBody>
                    <a:bodyPr/>
                    <a:lstStyle/>
                    <a:p>
                      <a:endParaRPr lang="en-US"/>
                    </a:p>
                  </a:txBody>
                  <a:tcPr/>
                </a:tc>
                <a:tc>
                  <a:txBody>
                    <a:bodyPr/>
                    <a:lstStyle/>
                    <a:p>
                      <a:pPr algn="ctr" fontAlgn="ctr">
                        <a:buNone/>
                      </a:pPr>
                      <a:r>
                        <a:rPr lang="en-US" sz="1000" b="0" i="0" u="none" strike="noStrike">
                          <a:solidFill>
                            <a:srgbClr val="000000"/>
                          </a:solidFill>
                          <a:effectLst/>
                          <a:latin typeface="+mj-lt"/>
                        </a:rPr>
                        <a:t>EE+Children</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mj-lt"/>
                        </a:rPr>
                        <a:t>$1,638.99</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mj-lt"/>
                        </a:rPr>
                        <a:t>$1,393.14</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mj-lt"/>
                        </a:rPr>
                        <a:t>$245.85</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a:solidFill>
                            <a:srgbClr val="000000"/>
                          </a:solidFill>
                          <a:effectLst/>
                          <a:latin typeface="+mj-lt"/>
                        </a:rPr>
                        <a:t>85%</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a:solidFill>
                            <a:srgbClr val="000000"/>
                          </a:solidFill>
                          <a:effectLst/>
                          <a:latin typeface="+mj-lt"/>
                        </a:rPr>
                        <a:t>15%</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mj-lt"/>
                        </a:rPr>
                        <a:t>0</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mj-lt"/>
                        </a:rPr>
                        <a:t>$0</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mj-lt"/>
                        </a:rPr>
                        <a:t>$0</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dirty="0">
                          <a:solidFill>
                            <a:srgbClr val="000000"/>
                          </a:solidFill>
                          <a:effectLst/>
                          <a:latin typeface="+mj-lt"/>
                        </a:rPr>
                        <a:t>$0</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71798578"/>
                  </a:ext>
                </a:extLst>
              </a:tr>
              <a:tr h="174793">
                <a:tc vMerge="1">
                  <a:txBody>
                    <a:bodyPr/>
                    <a:lstStyle/>
                    <a:p>
                      <a:endParaRPr lang="en-US"/>
                    </a:p>
                  </a:txBody>
                  <a:tcPr/>
                </a:tc>
                <a:tc>
                  <a:txBody>
                    <a:bodyPr/>
                    <a:lstStyle/>
                    <a:p>
                      <a:pPr algn="ctr" fontAlgn="ctr">
                        <a:buNone/>
                      </a:pPr>
                      <a:r>
                        <a:rPr lang="en-US" sz="1000" b="0" i="0" u="none" strike="noStrike">
                          <a:solidFill>
                            <a:srgbClr val="000000"/>
                          </a:solidFill>
                          <a:effectLst/>
                          <a:latin typeface="+mj-lt"/>
                        </a:rPr>
                        <a:t>EE+Family</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mj-lt"/>
                        </a:rPr>
                        <a:t>$2,747.72</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mj-lt"/>
                        </a:rPr>
                        <a:t>$2,335.56</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mj-lt"/>
                        </a:rPr>
                        <a:t>$412.16</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a:solidFill>
                            <a:srgbClr val="000000"/>
                          </a:solidFill>
                          <a:effectLst/>
                          <a:latin typeface="+mj-lt"/>
                        </a:rPr>
                        <a:t>85%</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a:solidFill>
                            <a:srgbClr val="000000"/>
                          </a:solidFill>
                          <a:effectLst/>
                          <a:latin typeface="+mj-lt"/>
                        </a:rPr>
                        <a:t>15%</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mj-lt"/>
                        </a:rPr>
                        <a:t>0</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mj-lt"/>
                        </a:rPr>
                        <a:t>$0</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mj-lt"/>
                        </a:rPr>
                        <a:t>$0</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dirty="0">
                          <a:solidFill>
                            <a:srgbClr val="000000"/>
                          </a:solidFill>
                          <a:effectLst/>
                          <a:latin typeface="+mj-lt"/>
                        </a:rPr>
                        <a:t>$0</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83544931"/>
                  </a:ext>
                </a:extLst>
              </a:tr>
              <a:tr h="174793">
                <a:tc gridSpan="7">
                  <a:txBody>
                    <a:bodyPr/>
                    <a:lstStyle/>
                    <a:p>
                      <a:pPr algn="l" fontAlgn="ctr">
                        <a:buNone/>
                      </a:pPr>
                      <a:r>
                        <a:rPr lang="en-US" sz="1000" b="1" i="0" u="none" strike="noStrike">
                          <a:solidFill>
                            <a:srgbClr val="000000"/>
                          </a:solidFill>
                          <a:effectLst/>
                          <a:latin typeface="+mj-lt"/>
                        </a:rPr>
                        <a:t>Plan 3 Total</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buNone/>
                      </a:pPr>
                      <a:r>
                        <a:rPr lang="en-US" sz="1000" b="1" i="0" u="none" strike="noStrike">
                          <a:solidFill>
                            <a:srgbClr val="000000"/>
                          </a:solidFill>
                          <a:effectLst/>
                          <a:latin typeface="+mj-lt"/>
                        </a:rPr>
                        <a:t>4</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buNone/>
                      </a:pPr>
                      <a:r>
                        <a:rPr lang="en-US" sz="1000" b="1" i="0" u="none" strike="noStrike">
                          <a:solidFill>
                            <a:srgbClr val="000000"/>
                          </a:solidFill>
                          <a:effectLst/>
                          <a:latin typeface="+mj-lt"/>
                        </a:rPr>
                        <a:t>$49,170</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buNone/>
                      </a:pPr>
                      <a:r>
                        <a:rPr lang="en-US" sz="1000" b="1" i="0" u="none" strike="noStrike">
                          <a:solidFill>
                            <a:srgbClr val="000000"/>
                          </a:solidFill>
                          <a:effectLst/>
                          <a:latin typeface="+mj-lt"/>
                        </a:rPr>
                        <a:t>$8,677</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buNone/>
                      </a:pPr>
                      <a:r>
                        <a:rPr lang="en-US" sz="1000" b="1" i="0" u="none" strike="noStrike">
                          <a:solidFill>
                            <a:srgbClr val="000000"/>
                          </a:solidFill>
                          <a:effectLst/>
                          <a:latin typeface="+mj-lt"/>
                        </a:rPr>
                        <a:t>$57,847</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2517170468"/>
                  </a:ext>
                </a:extLst>
              </a:tr>
              <a:tr h="174793">
                <a:tc gridSpan="7">
                  <a:txBody>
                    <a:bodyPr/>
                    <a:lstStyle/>
                    <a:p>
                      <a:pPr algn="l" fontAlgn="ctr">
                        <a:buNone/>
                      </a:pPr>
                      <a:r>
                        <a:rPr lang="en-US" sz="1000" b="1" i="0" u="none" strike="noStrike">
                          <a:solidFill>
                            <a:srgbClr val="000000"/>
                          </a:solidFill>
                          <a:effectLst/>
                          <a:latin typeface="+mj-lt"/>
                        </a:rPr>
                        <a:t>Grand Total</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buNone/>
                      </a:pPr>
                      <a:r>
                        <a:rPr lang="en-US" sz="1000" b="1" i="0" u="none" strike="noStrike">
                          <a:solidFill>
                            <a:srgbClr val="000000"/>
                          </a:solidFill>
                          <a:effectLst/>
                          <a:latin typeface="+mj-lt"/>
                        </a:rPr>
                        <a:t>13</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buNone/>
                      </a:pPr>
                      <a:r>
                        <a:rPr lang="en-US" sz="1000" b="1" i="0" u="none" strike="noStrike">
                          <a:solidFill>
                            <a:srgbClr val="000000"/>
                          </a:solidFill>
                          <a:effectLst/>
                          <a:latin typeface="+mj-lt"/>
                        </a:rPr>
                        <a:t>$190,852</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buNone/>
                      </a:pPr>
                      <a:r>
                        <a:rPr lang="en-US" sz="1000" b="1" i="0" u="none" strike="noStrike">
                          <a:solidFill>
                            <a:srgbClr val="000000"/>
                          </a:solidFill>
                          <a:effectLst/>
                          <a:latin typeface="+mj-lt"/>
                        </a:rPr>
                        <a:t>$55,858</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buNone/>
                      </a:pPr>
                      <a:r>
                        <a:rPr lang="en-US" sz="1000" b="1" i="0" u="none" strike="noStrike" dirty="0">
                          <a:solidFill>
                            <a:srgbClr val="000000"/>
                          </a:solidFill>
                          <a:effectLst/>
                          <a:latin typeface="+mj-lt"/>
                        </a:rPr>
                        <a:t>$246,710</a:t>
                      </a:r>
                    </a:p>
                  </a:txBody>
                  <a:tcPr marL="8696" marR="8696" marT="8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05582524"/>
                  </a:ext>
                </a:extLst>
              </a:tr>
            </a:tbl>
          </a:graphicData>
        </a:graphic>
      </p:graphicFrame>
      <p:sp>
        <p:nvSpPr>
          <p:cNvPr id="8" name="TextBox 7">
            <a:extLst>
              <a:ext uri="{FF2B5EF4-FFF2-40B4-BE49-F238E27FC236}">
                <a16:creationId xmlns:a16="http://schemas.microsoft.com/office/drawing/2014/main" id="{5700FA85-02F8-C679-92E5-17CA0641E965}"/>
              </a:ext>
            </a:extLst>
          </p:cNvPr>
          <p:cNvSpPr txBox="1"/>
          <p:nvPr/>
        </p:nvSpPr>
        <p:spPr>
          <a:xfrm>
            <a:off x="3607870" y="5126669"/>
            <a:ext cx="5151120" cy="646331"/>
          </a:xfrm>
          <a:prstGeom prst="rect">
            <a:avLst/>
          </a:prstGeom>
          <a:noFill/>
        </p:spPr>
        <p:txBody>
          <a:bodyPr wrap="square" rtlCol="0">
            <a:spAutoFit/>
          </a:bodyPr>
          <a:lstStyle/>
          <a:p>
            <a:pPr algn="ctr"/>
            <a:r>
              <a:rPr lang="en-US" dirty="0"/>
              <a:t>HSA Contribution: $2,000 Single $4,000 Family</a:t>
            </a:r>
          </a:p>
          <a:p>
            <a:pPr algn="ctr"/>
            <a:r>
              <a:rPr lang="en-US" dirty="0"/>
              <a:t>HSA Pledge: $10,000</a:t>
            </a:r>
          </a:p>
        </p:txBody>
      </p:sp>
    </p:spTree>
    <p:extLst>
      <p:ext uri="{BB962C8B-B14F-4D97-AF65-F5344CB8AC3E}">
        <p14:creationId xmlns:p14="http://schemas.microsoft.com/office/powerpoint/2010/main" val="2142054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D191C5AF-023C-8D64-FAEE-6B96762001FD}"/>
              </a:ext>
            </a:extLst>
          </p:cNvPr>
          <p:cNvSpPr>
            <a:spLocks noGrp="1" noChangeArrowheads="1"/>
          </p:cNvSpPr>
          <p:nvPr>
            <p:ph type="title"/>
          </p:nvPr>
        </p:nvSpPr>
        <p:spPr>
          <a:xfrm>
            <a:off x="524008" y="341297"/>
            <a:ext cx="9077192" cy="666418"/>
          </a:xfrm>
        </p:spPr>
        <p:txBody>
          <a:bodyPr>
            <a:normAutofit/>
          </a:bodyPr>
          <a:lstStyle/>
          <a:p>
            <a:pPr eaLnBrk="1" hangingPunct="1"/>
            <a:r>
              <a:rPr lang="en-US" altLang="en-US" sz="3600" b="0" dirty="0">
                <a:solidFill>
                  <a:srgbClr val="0D2748"/>
                </a:solidFill>
              </a:rPr>
              <a:t>FLMHIT Medicare Consortium Structure</a:t>
            </a:r>
          </a:p>
        </p:txBody>
      </p:sp>
      <p:graphicFrame>
        <p:nvGraphicFramePr>
          <p:cNvPr id="6" name="Content Placeholder 5">
            <a:extLst>
              <a:ext uri="{FF2B5EF4-FFF2-40B4-BE49-F238E27FC236}">
                <a16:creationId xmlns:a16="http://schemas.microsoft.com/office/drawing/2014/main" id="{11565BBA-6EE1-0D66-1CF0-449F2D068ED6}"/>
              </a:ext>
            </a:extLst>
          </p:cNvPr>
          <p:cNvGraphicFramePr>
            <a:graphicFrameLocks noGrp="1"/>
          </p:cNvGraphicFramePr>
          <p:nvPr>
            <p:ph idx="1"/>
            <p:extLst>
              <p:ext uri="{D42A27DB-BD31-4B8C-83A1-F6EECF244321}">
                <p14:modId xmlns:p14="http://schemas.microsoft.com/office/powerpoint/2010/main" val="3789972800"/>
              </p:ext>
            </p:extLst>
          </p:nvPr>
        </p:nvGraphicFramePr>
        <p:xfrm>
          <a:off x="1650017" y="1242552"/>
          <a:ext cx="9233391" cy="47599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3">
            <a:extLst>
              <a:ext uri="{FF2B5EF4-FFF2-40B4-BE49-F238E27FC236}">
                <a16:creationId xmlns:a16="http://schemas.microsoft.com/office/drawing/2014/main" id="{2A231CEB-2F48-3208-DEB8-AB953067A499}"/>
              </a:ext>
            </a:extLst>
          </p:cNvPr>
          <p:cNvSpPr txBox="1">
            <a:spLocks noChangeArrowheads="1"/>
          </p:cNvSpPr>
          <p:nvPr/>
        </p:nvSpPr>
        <p:spPr bwMode="auto">
          <a:xfrm>
            <a:off x="524008" y="6560477"/>
            <a:ext cx="9144000"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defRPr sz="20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pPr>
            <a:r>
              <a:rPr lang="en-US" altLang="en-US" sz="750" b="1">
                <a:solidFill>
                  <a:srgbClr val="0D2748"/>
                </a:solidFill>
                <a:latin typeface="Arial" panose="020B0604020202020204" pitchFamily="34" charset="0"/>
              </a:rPr>
              <a:t>The information and intellectual capital contained in this presentation is private &amp; confidential and specifically for the use of FLMHIT only.  </a:t>
            </a:r>
          </a:p>
        </p:txBody>
      </p:sp>
      <p:sp>
        <p:nvSpPr>
          <p:cNvPr id="8" name="Slide Number Placeholder 2">
            <a:extLst>
              <a:ext uri="{FF2B5EF4-FFF2-40B4-BE49-F238E27FC236}">
                <a16:creationId xmlns:a16="http://schemas.microsoft.com/office/drawing/2014/main" id="{44E96555-0001-5CF4-0CB9-699857857E78}"/>
              </a:ext>
            </a:extLst>
          </p:cNvPr>
          <p:cNvSpPr txBox="1">
            <a:spLocks/>
          </p:cNvSpPr>
          <p:nvPr/>
        </p:nvSpPr>
        <p:spPr>
          <a:xfrm>
            <a:off x="9601200" y="6534833"/>
            <a:ext cx="2057400" cy="288295"/>
          </a:xfrm>
          <a:prstGeom prst="rect">
            <a:avLst/>
          </a:prstGeom>
        </p:spPr>
        <p:txBody>
          <a:bodyPr vert="horz" lIns="62345" tIns="31173" rIns="62345" bIns="31173" rtlCol="0" anchor="ctr"/>
          <a:lstStyle>
            <a:defPPr>
              <a:defRPr lang="en-US"/>
            </a:defPPr>
            <a:lvl1pPr marL="0" algn="r" defTabSz="457200" rtl="0" eaLnBrk="1" latinLnBrk="0" hangingPunct="1">
              <a:defRPr sz="1173" kern="1200" spc="100" baseline="0">
                <a:solidFill>
                  <a:schemeClr val="accent6"/>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11719">
              <a:defRPr/>
            </a:pPr>
            <a:r>
              <a:rPr lang="en-US" sz="800" spc="68" dirty="0">
                <a:solidFill>
                  <a:srgbClr val="6D6E71"/>
                </a:solidFill>
              </a:rPr>
              <a:t>BROWN &amp; BROWN  |  </a:t>
            </a:r>
            <a:fld id="{0BDBB283-31B7-430F-95E5-02359FF226F2}" type="slidenum">
              <a:rPr lang="en-US" sz="800" spc="68">
                <a:solidFill>
                  <a:srgbClr val="6D6E71"/>
                </a:solidFill>
              </a:rPr>
              <a:pPr defTabSz="311719">
                <a:defRPr/>
              </a:pPr>
              <a:t>17</a:t>
            </a:fld>
            <a:endParaRPr lang="en-US" sz="800" spc="68" dirty="0">
              <a:solidFill>
                <a:srgbClr val="6D6E7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990C5FB2-3F17-53BA-0899-FEB71E359B48}"/>
              </a:ext>
            </a:extLst>
          </p:cNvPr>
          <p:cNvSpPr>
            <a:spLocks noGrp="1" noChangeArrowheads="1"/>
          </p:cNvSpPr>
          <p:nvPr>
            <p:ph type="title"/>
          </p:nvPr>
        </p:nvSpPr>
        <p:spPr>
          <a:xfrm>
            <a:off x="524008" y="172867"/>
            <a:ext cx="10540073" cy="933450"/>
          </a:xfrm>
        </p:spPr>
        <p:txBody>
          <a:bodyPr>
            <a:noAutofit/>
          </a:bodyPr>
          <a:lstStyle/>
          <a:p>
            <a:pPr>
              <a:defRPr/>
            </a:pPr>
            <a:r>
              <a:rPr lang="en-US" altLang="en-US" sz="3600" b="0" dirty="0">
                <a:solidFill>
                  <a:srgbClr val="0D2748"/>
                </a:solidFill>
              </a:rPr>
              <a:t>Advantages of Consortium Purchasing</a:t>
            </a:r>
          </a:p>
        </p:txBody>
      </p:sp>
      <p:sp>
        <p:nvSpPr>
          <p:cNvPr id="3" name="TextBox 2">
            <a:extLst>
              <a:ext uri="{FF2B5EF4-FFF2-40B4-BE49-F238E27FC236}">
                <a16:creationId xmlns:a16="http://schemas.microsoft.com/office/drawing/2014/main" id="{5979D842-E12E-41A3-29C4-C8C1A8E8E0D3}"/>
              </a:ext>
            </a:extLst>
          </p:cNvPr>
          <p:cNvSpPr txBox="1"/>
          <p:nvPr/>
        </p:nvSpPr>
        <p:spPr>
          <a:xfrm>
            <a:off x="4114801" y="1386969"/>
            <a:ext cx="5781124" cy="4875309"/>
          </a:xfrm>
          <a:prstGeom prst="rect">
            <a:avLst/>
          </a:prstGeom>
          <a:noFill/>
        </p:spPr>
        <p:txBody>
          <a:bodyPr wrap="square">
            <a:spAutoFit/>
          </a:bodyPr>
          <a:lstStyle/>
          <a:p>
            <a:pPr>
              <a:buNone/>
            </a:pPr>
            <a:r>
              <a:rPr lang="en-US" sz="1636" b="1"/>
              <a:t>Plan Control &amp; Flexibility</a:t>
            </a:r>
            <a:endParaRPr lang="en-US" sz="1636"/>
          </a:p>
          <a:p>
            <a:pPr>
              <a:buFont typeface="Arial" panose="020B0604020202020204" pitchFamily="34" charset="0"/>
              <a:buChar char="•"/>
            </a:pPr>
            <a:r>
              <a:rPr lang="en-US" sz="1636"/>
              <a:t>Create, own, and control a </a:t>
            </a:r>
            <a:r>
              <a:rPr lang="en-US" sz="1636" b="1"/>
              <a:t>custom benefit plan</a:t>
            </a:r>
            <a:endParaRPr lang="en-US" sz="1636"/>
          </a:p>
          <a:p>
            <a:pPr>
              <a:buFont typeface="Arial" panose="020B0604020202020204" pitchFamily="34" charset="0"/>
              <a:buChar char="•"/>
            </a:pPr>
            <a:r>
              <a:rPr lang="en-US" sz="1636" b="1"/>
              <a:t>Multiple design options</a:t>
            </a:r>
            <a:r>
              <a:rPr lang="en-US" sz="1636"/>
              <a:t> to provide choice</a:t>
            </a:r>
          </a:p>
          <a:p>
            <a:pPr>
              <a:buFont typeface="Arial" panose="020B0604020202020204" pitchFamily="34" charset="0"/>
              <a:buChar char="•"/>
            </a:pPr>
            <a:endParaRPr lang="en-US" sz="1636"/>
          </a:p>
          <a:p>
            <a:pPr>
              <a:buNone/>
            </a:pPr>
            <a:r>
              <a:rPr lang="en-US" sz="1636" b="1"/>
              <a:t>Financial Strength</a:t>
            </a:r>
            <a:endParaRPr lang="en-US" sz="1636"/>
          </a:p>
          <a:p>
            <a:pPr>
              <a:buFont typeface="Arial" panose="020B0604020202020204" pitchFamily="34" charset="0"/>
              <a:buChar char="•"/>
            </a:pPr>
            <a:r>
              <a:rPr lang="en-US" sz="1636"/>
              <a:t>Improved </a:t>
            </a:r>
            <a:r>
              <a:rPr lang="en-US" sz="1636" b="1"/>
              <a:t>cost containment</a:t>
            </a:r>
            <a:endParaRPr lang="en-US" sz="1636"/>
          </a:p>
          <a:p>
            <a:pPr>
              <a:buFont typeface="Arial" panose="020B0604020202020204" pitchFamily="34" charset="0"/>
              <a:buChar char="•"/>
            </a:pPr>
            <a:r>
              <a:rPr lang="en-US" sz="1636" b="1"/>
              <a:t>Credible risk pool allows data to be shared</a:t>
            </a:r>
            <a:endParaRPr lang="en-US" sz="1636"/>
          </a:p>
          <a:p>
            <a:pPr>
              <a:buFont typeface="Arial" panose="020B0604020202020204" pitchFamily="34" charset="0"/>
              <a:buChar char="•"/>
            </a:pPr>
            <a:r>
              <a:rPr lang="en-US" sz="1636"/>
              <a:t>Leverages </a:t>
            </a:r>
            <a:r>
              <a:rPr lang="en-US" sz="1636" b="1"/>
              <a:t>combined group purchasing power</a:t>
            </a:r>
          </a:p>
          <a:p>
            <a:pPr>
              <a:buFont typeface="Arial" panose="020B0604020202020204" pitchFamily="34" charset="0"/>
              <a:buChar char="•"/>
            </a:pPr>
            <a:endParaRPr lang="en-US" sz="1636"/>
          </a:p>
          <a:p>
            <a:pPr>
              <a:buNone/>
            </a:pPr>
            <a:r>
              <a:rPr lang="en-US" sz="1636" b="1"/>
              <a:t>Shared Expertise</a:t>
            </a:r>
            <a:endParaRPr lang="en-US" sz="1636"/>
          </a:p>
          <a:p>
            <a:pPr>
              <a:buFont typeface="Arial" panose="020B0604020202020204" pitchFamily="34" charset="0"/>
              <a:buChar char="•"/>
            </a:pPr>
            <a:r>
              <a:rPr lang="en-US" sz="1636"/>
              <a:t>Shared resources and </a:t>
            </a:r>
            <a:r>
              <a:rPr lang="en-US" sz="1636" b="1"/>
              <a:t>intellectual capital</a:t>
            </a:r>
            <a:endParaRPr lang="en-US" sz="1636"/>
          </a:p>
          <a:p>
            <a:pPr>
              <a:buFont typeface="Arial" panose="020B0604020202020204" pitchFamily="34" charset="0"/>
              <a:buChar char="•"/>
            </a:pPr>
            <a:r>
              <a:rPr lang="en-US" sz="1636" b="1"/>
              <a:t>Key Account status</a:t>
            </a:r>
            <a:r>
              <a:rPr lang="en-US" sz="1636"/>
              <a:t> with partners</a:t>
            </a:r>
          </a:p>
          <a:p>
            <a:pPr>
              <a:buFont typeface="Arial" panose="020B0604020202020204" pitchFamily="34" charset="0"/>
              <a:buChar char="•"/>
            </a:pPr>
            <a:endParaRPr lang="en-US" sz="1636"/>
          </a:p>
          <a:p>
            <a:pPr>
              <a:buNone/>
            </a:pPr>
            <a:r>
              <a:rPr lang="en-US" sz="1636" b="1"/>
              <a:t>Administrative Ease</a:t>
            </a:r>
            <a:endParaRPr lang="en-US" sz="1636"/>
          </a:p>
          <a:p>
            <a:pPr>
              <a:buFont typeface="Arial" panose="020B0604020202020204" pitchFamily="34" charset="0"/>
              <a:buChar char="•"/>
            </a:pPr>
            <a:r>
              <a:rPr lang="en-US" sz="1636"/>
              <a:t>Simplified administration, education, and communication</a:t>
            </a:r>
          </a:p>
          <a:p>
            <a:pPr>
              <a:buFont typeface="Arial" panose="020B0604020202020204" pitchFamily="34" charset="0"/>
              <a:buChar char="•"/>
            </a:pPr>
            <a:r>
              <a:rPr lang="en-US" sz="1636"/>
              <a:t>Dedicated </a:t>
            </a:r>
            <a:r>
              <a:rPr lang="en-US" sz="1636" b="1"/>
              <a:t>FLMHIT customer service unit</a:t>
            </a:r>
          </a:p>
          <a:p>
            <a:pPr>
              <a:buFont typeface="Arial" panose="020B0604020202020204" pitchFamily="34" charset="0"/>
              <a:buChar char="•"/>
            </a:pPr>
            <a:endParaRPr lang="en-US" sz="1636"/>
          </a:p>
          <a:p>
            <a:pPr>
              <a:buNone/>
            </a:pPr>
            <a:r>
              <a:rPr lang="en-US" sz="1636" b="1"/>
              <a:t>Member Wellbeing</a:t>
            </a:r>
            <a:endParaRPr lang="en-US" sz="1636"/>
          </a:p>
          <a:p>
            <a:pPr>
              <a:buFont typeface="Arial" panose="020B0604020202020204" pitchFamily="34" charset="0"/>
              <a:buChar char="•"/>
            </a:pPr>
            <a:r>
              <a:rPr lang="en-US" sz="1636"/>
              <a:t>Integrated </a:t>
            </a:r>
            <a:r>
              <a:rPr lang="en-US" sz="1636" b="1"/>
              <a:t>wellness initiatives</a:t>
            </a:r>
            <a:endParaRPr lang="en-US" sz="1227"/>
          </a:p>
        </p:txBody>
      </p:sp>
      <p:pic>
        <p:nvPicPr>
          <p:cNvPr id="6" name="Graphic 5" descr="Gold bars outline">
            <a:extLst>
              <a:ext uri="{FF2B5EF4-FFF2-40B4-BE49-F238E27FC236}">
                <a16:creationId xmlns:a16="http://schemas.microsoft.com/office/drawing/2014/main" id="{DE150C67-6B95-5E7F-E0E7-9B983EF4F3B2}"/>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685894" y="2418344"/>
            <a:ext cx="897396" cy="897396"/>
          </a:xfrm>
          <a:prstGeom prst="rect">
            <a:avLst/>
          </a:prstGeom>
        </p:spPr>
      </p:pic>
      <p:pic>
        <p:nvPicPr>
          <p:cNvPr id="8" name="Graphic 7" descr="Group of people outline">
            <a:extLst>
              <a:ext uri="{FF2B5EF4-FFF2-40B4-BE49-F238E27FC236}">
                <a16:creationId xmlns:a16="http://schemas.microsoft.com/office/drawing/2014/main" id="{C85AD1C5-C7C9-1063-9170-B3AEB9415B3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762437" y="3596392"/>
            <a:ext cx="775855" cy="775855"/>
          </a:xfrm>
          <a:prstGeom prst="rect">
            <a:avLst/>
          </a:prstGeom>
        </p:spPr>
      </p:pic>
      <p:pic>
        <p:nvPicPr>
          <p:cNvPr id="10" name="Graphic 9" descr="Heart with pulse outline">
            <a:extLst>
              <a:ext uri="{FF2B5EF4-FFF2-40B4-BE49-F238E27FC236}">
                <a16:creationId xmlns:a16="http://schemas.microsoft.com/office/drawing/2014/main" id="{CB206B4C-AD9A-2D5D-D931-C24A832DAE45}"/>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838294" y="5610995"/>
            <a:ext cx="623455" cy="623455"/>
          </a:xfrm>
          <a:prstGeom prst="rect">
            <a:avLst/>
          </a:prstGeom>
        </p:spPr>
      </p:pic>
      <p:pic>
        <p:nvPicPr>
          <p:cNvPr id="4" name="Graphic 3" descr="Toggle outline">
            <a:extLst>
              <a:ext uri="{FF2B5EF4-FFF2-40B4-BE49-F238E27FC236}">
                <a16:creationId xmlns:a16="http://schemas.microsoft.com/office/drawing/2014/main" id="{C37144BB-6E35-434E-92E7-66FDFA0DB89D}"/>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2822864" y="1422264"/>
            <a:ext cx="715428" cy="715428"/>
          </a:xfrm>
          <a:prstGeom prst="rect">
            <a:avLst/>
          </a:prstGeom>
        </p:spPr>
      </p:pic>
      <p:pic>
        <p:nvPicPr>
          <p:cNvPr id="7" name="Graphic 6" descr="Clipboard Checked outline">
            <a:extLst>
              <a:ext uri="{FF2B5EF4-FFF2-40B4-BE49-F238E27FC236}">
                <a16:creationId xmlns:a16="http://schemas.microsoft.com/office/drawing/2014/main" id="{12445097-42F6-8169-6616-1033B66F577C}"/>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2822863" y="4686698"/>
            <a:ext cx="749039" cy="749039"/>
          </a:xfrm>
          <a:prstGeom prst="rect">
            <a:avLst/>
          </a:prstGeom>
        </p:spPr>
      </p:pic>
      <p:sp>
        <p:nvSpPr>
          <p:cNvPr id="9" name="Slide Number Placeholder 2">
            <a:extLst>
              <a:ext uri="{FF2B5EF4-FFF2-40B4-BE49-F238E27FC236}">
                <a16:creationId xmlns:a16="http://schemas.microsoft.com/office/drawing/2014/main" id="{84C9C24C-B3B1-160A-2D01-397E35E6DFA7}"/>
              </a:ext>
            </a:extLst>
          </p:cNvPr>
          <p:cNvSpPr txBox="1">
            <a:spLocks/>
          </p:cNvSpPr>
          <p:nvPr/>
        </p:nvSpPr>
        <p:spPr>
          <a:xfrm>
            <a:off x="9460977" y="6479931"/>
            <a:ext cx="2057400" cy="288295"/>
          </a:xfrm>
          <a:prstGeom prst="rect">
            <a:avLst/>
          </a:prstGeom>
        </p:spPr>
        <p:txBody>
          <a:bodyPr vert="horz" lIns="62345" tIns="31173" rIns="62345" bIns="31173" rtlCol="0" anchor="ctr"/>
          <a:lstStyle>
            <a:defPPr>
              <a:defRPr lang="en-US"/>
            </a:defPPr>
            <a:lvl1pPr marL="0" algn="r" defTabSz="457200" rtl="0" eaLnBrk="1" latinLnBrk="0" hangingPunct="1">
              <a:defRPr sz="1173" kern="1200" spc="100" baseline="0">
                <a:solidFill>
                  <a:schemeClr val="accent6"/>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11719">
              <a:defRPr/>
            </a:pPr>
            <a:r>
              <a:rPr lang="en-US" sz="800" spc="68">
                <a:solidFill>
                  <a:srgbClr val="6D6E71"/>
                </a:solidFill>
              </a:rPr>
              <a:t>BROWN &amp; BROWN  |  </a:t>
            </a:r>
            <a:fld id="{0BDBB283-31B7-430F-95E5-02359FF226F2}" type="slidenum">
              <a:rPr lang="en-US" sz="800" spc="68">
                <a:solidFill>
                  <a:srgbClr val="6D6E71"/>
                </a:solidFill>
              </a:rPr>
              <a:pPr defTabSz="311719">
                <a:defRPr/>
              </a:pPr>
              <a:t>18</a:t>
            </a:fld>
            <a:endParaRPr lang="en-US" sz="800" spc="68">
              <a:solidFill>
                <a:srgbClr val="6D6E71"/>
              </a:solidFill>
            </a:endParaRPr>
          </a:p>
        </p:txBody>
      </p:sp>
      <p:sp>
        <p:nvSpPr>
          <p:cNvPr id="11" name="TextBox 3">
            <a:extLst>
              <a:ext uri="{FF2B5EF4-FFF2-40B4-BE49-F238E27FC236}">
                <a16:creationId xmlns:a16="http://schemas.microsoft.com/office/drawing/2014/main" id="{FC15168A-AAB9-84C9-EB3D-64325C7015C7}"/>
              </a:ext>
            </a:extLst>
          </p:cNvPr>
          <p:cNvSpPr txBox="1">
            <a:spLocks noChangeArrowheads="1"/>
          </p:cNvSpPr>
          <p:nvPr/>
        </p:nvSpPr>
        <p:spPr bwMode="auto">
          <a:xfrm>
            <a:off x="524008" y="6560477"/>
            <a:ext cx="9144000"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defRPr sz="20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pPr>
            <a:r>
              <a:rPr lang="en-US" altLang="en-US" sz="750" b="1">
                <a:solidFill>
                  <a:srgbClr val="0D2748"/>
                </a:solidFill>
                <a:latin typeface="Arial" panose="020B0604020202020204" pitchFamily="34" charset="0"/>
              </a:rPr>
              <a:t>The information and intellectual capital contained in this presentation is private &amp; confidential and specifically for the use of FLMHIT only.  </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a:extLst>
              <a:ext uri="{FF2B5EF4-FFF2-40B4-BE49-F238E27FC236}">
                <a16:creationId xmlns:a16="http://schemas.microsoft.com/office/drawing/2014/main" id="{649A085A-2AFA-2E9C-7EFC-AB025C928DF7}"/>
              </a:ext>
            </a:extLst>
          </p:cNvPr>
          <p:cNvSpPr>
            <a:spLocks noGrp="1" noChangeArrowheads="1"/>
          </p:cNvSpPr>
          <p:nvPr>
            <p:ph type="title"/>
          </p:nvPr>
        </p:nvSpPr>
        <p:spPr/>
        <p:txBody>
          <a:bodyPr>
            <a:normAutofit/>
          </a:bodyPr>
          <a:lstStyle/>
          <a:p>
            <a:pPr>
              <a:defRPr/>
            </a:pPr>
            <a:r>
              <a:rPr lang="en-US" sz="3600" b="0" dirty="0">
                <a:solidFill>
                  <a:srgbClr val="0D2748"/>
                </a:solidFill>
              </a:rPr>
              <a:t>FLMHIT Custom Owned Medicare Plan Menu</a:t>
            </a:r>
          </a:p>
        </p:txBody>
      </p:sp>
      <p:sp>
        <p:nvSpPr>
          <p:cNvPr id="32772" name="Text Box 12">
            <a:extLst>
              <a:ext uri="{FF2B5EF4-FFF2-40B4-BE49-F238E27FC236}">
                <a16:creationId xmlns:a16="http://schemas.microsoft.com/office/drawing/2014/main" id="{D9D0BAD1-7B43-D404-6F75-70BF33A86EC2}"/>
              </a:ext>
            </a:extLst>
          </p:cNvPr>
          <p:cNvSpPr txBox="1">
            <a:spLocks noChangeArrowheads="1"/>
          </p:cNvSpPr>
          <p:nvPr/>
        </p:nvSpPr>
        <p:spPr bwMode="auto">
          <a:xfrm>
            <a:off x="2959894" y="1741885"/>
            <a:ext cx="622458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0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defTabSz="685782">
              <a:spcBef>
                <a:spcPct val="0"/>
              </a:spcBef>
              <a:defRPr/>
            </a:pPr>
            <a:endParaRPr lang="en-US" altLang="en-US" sz="1350">
              <a:solidFill>
                <a:srgbClr val="002855"/>
              </a:solidFill>
              <a:latin typeface="Arial" panose="020B0604020202020204" pitchFamily="34" charset="0"/>
            </a:endParaRPr>
          </a:p>
        </p:txBody>
      </p:sp>
      <p:sp>
        <p:nvSpPr>
          <p:cNvPr id="32773" name="TextBox 4">
            <a:extLst>
              <a:ext uri="{FF2B5EF4-FFF2-40B4-BE49-F238E27FC236}">
                <a16:creationId xmlns:a16="http://schemas.microsoft.com/office/drawing/2014/main" id="{905554B8-5579-88D8-69AB-A44A00488856}"/>
              </a:ext>
            </a:extLst>
          </p:cNvPr>
          <p:cNvSpPr txBox="1">
            <a:spLocks noChangeArrowheads="1"/>
          </p:cNvSpPr>
          <p:nvPr/>
        </p:nvSpPr>
        <p:spPr bwMode="auto">
          <a:xfrm>
            <a:off x="2886075" y="6099645"/>
            <a:ext cx="67867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defRPr sz="20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defTabSz="685782">
              <a:spcBef>
                <a:spcPct val="0"/>
              </a:spcBef>
              <a:defRPr/>
            </a:pPr>
            <a:r>
              <a:rPr lang="en-US" altLang="en-US" sz="600">
                <a:solidFill>
                  <a:srgbClr val="0D2748"/>
                </a:solidFill>
                <a:latin typeface="Arial" panose="020B0604020202020204" pitchFamily="34" charset="0"/>
                <a:ea typeface="MS PGothic" panose="020B0600070205080204" pitchFamily="34" charset="-128"/>
                <a:cs typeface="Arial" panose="020B0604020202020204" pitchFamily="34" charset="0"/>
              </a:rPr>
              <a:t>This plan design contains only a general description of the coverage and does not  constitute a policy contract.  For complete information including exclusions, Limitations and conditions, refer to the policy document.  Neither the carrier nor Brown &amp; Brown will be held responsible for typographical or clerical errors.</a:t>
            </a:r>
          </a:p>
        </p:txBody>
      </p:sp>
      <p:pic>
        <p:nvPicPr>
          <p:cNvPr id="5" name="Picture 4" descr="A logo of a health insurance company&#10;&#10;Description automatically generated">
            <a:extLst>
              <a:ext uri="{FF2B5EF4-FFF2-40B4-BE49-F238E27FC236}">
                <a16:creationId xmlns:a16="http://schemas.microsoft.com/office/drawing/2014/main" id="{C9A795FB-354B-04EC-3191-32417465ED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5037" y="132052"/>
            <a:ext cx="885029" cy="885029"/>
          </a:xfrm>
          <a:prstGeom prst="rect">
            <a:avLst/>
          </a:prstGeom>
        </p:spPr>
      </p:pic>
      <p:graphicFrame>
        <p:nvGraphicFramePr>
          <p:cNvPr id="7" name="Table 6">
            <a:extLst>
              <a:ext uri="{FF2B5EF4-FFF2-40B4-BE49-F238E27FC236}">
                <a16:creationId xmlns:a16="http://schemas.microsoft.com/office/drawing/2014/main" id="{211657A4-9546-9A77-6370-D2BE7618CA4F}"/>
              </a:ext>
            </a:extLst>
          </p:cNvPr>
          <p:cNvGraphicFramePr>
            <a:graphicFrameLocks noGrp="1"/>
          </p:cNvGraphicFramePr>
          <p:nvPr>
            <p:extLst>
              <p:ext uri="{D42A27DB-BD31-4B8C-83A1-F6EECF244321}">
                <p14:modId xmlns:p14="http://schemas.microsoft.com/office/powerpoint/2010/main" val="93628901"/>
              </p:ext>
            </p:extLst>
          </p:nvPr>
        </p:nvGraphicFramePr>
        <p:xfrm>
          <a:off x="788634" y="1164629"/>
          <a:ext cx="10138482" cy="4801934"/>
        </p:xfrm>
        <a:graphic>
          <a:graphicData uri="http://schemas.openxmlformats.org/drawingml/2006/table">
            <a:tbl>
              <a:tblPr/>
              <a:tblGrid>
                <a:gridCol w="1774986">
                  <a:extLst>
                    <a:ext uri="{9D8B030D-6E8A-4147-A177-3AD203B41FA5}">
                      <a16:colId xmlns:a16="http://schemas.microsoft.com/office/drawing/2014/main" val="4016561243"/>
                    </a:ext>
                  </a:extLst>
                </a:gridCol>
                <a:gridCol w="1393916">
                  <a:extLst>
                    <a:ext uri="{9D8B030D-6E8A-4147-A177-3AD203B41FA5}">
                      <a16:colId xmlns:a16="http://schemas.microsoft.com/office/drawing/2014/main" val="1512437654"/>
                    </a:ext>
                  </a:extLst>
                </a:gridCol>
                <a:gridCol w="1393916">
                  <a:extLst>
                    <a:ext uri="{9D8B030D-6E8A-4147-A177-3AD203B41FA5}">
                      <a16:colId xmlns:a16="http://schemas.microsoft.com/office/drawing/2014/main" val="2659426964"/>
                    </a:ext>
                  </a:extLst>
                </a:gridCol>
                <a:gridCol w="1393916">
                  <a:extLst>
                    <a:ext uri="{9D8B030D-6E8A-4147-A177-3AD203B41FA5}">
                      <a16:colId xmlns:a16="http://schemas.microsoft.com/office/drawing/2014/main" val="3325456935"/>
                    </a:ext>
                  </a:extLst>
                </a:gridCol>
                <a:gridCol w="1393916">
                  <a:extLst>
                    <a:ext uri="{9D8B030D-6E8A-4147-A177-3AD203B41FA5}">
                      <a16:colId xmlns:a16="http://schemas.microsoft.com/office/drawing/2014/main" val="1213938364"/>
                    </a:ext>
                  </a:extLst>
                </a:gridCol>
                <a:gridCol w="1393916">
                  <a:extLst>
                    <a:ext uri="{9D8B030D-6E8A-4147-A177-3AD203B41FA5}">
                      <a16:colId xmlns:a16="http://schemas.microsoft.com/office/drawing/2014/main" val="1510571442"/>
                    </a:ext>
                  </a:extLst>
                </a:gridCol>
                <a:gridCol w="1393916">
                  <a:extLst>
                    <a:ext uri="{9D8B030D-6E8A-4147-A177-3AD203B41FA5}">
                      <a16:colId xmlns:a16="http://schemas.microsoft.com/office/drawing/2014/main" val="2285868044"/>
                    </a:ext>
                  </a:extLst>
                </a:gridCol>
              </a:tblGrid>
              <a:tr h="174092">
                <a:tc rowSpan="4">
                  <a:txBody>
                    <a:bodyPr/>
                    <a:lstStyle/>
                    <a:p>
                      <a:pPr algn="ctr" fontAlgn="ctr">
                        <a:buNone/>
                      </a:pPr>
                      <a:r>
                        <a:rPr lang="en-US" sz="900" b="1" i="0" u="none" strike="noStrike" dirty="0">
                          <a:solidFill>
                            <a:srgbClr val="000000"/>
                          </a:solidFill>
                          <a:effectLst/>
                          <a:latin typeface="Calibri" panose="020F0502020204030204" pitchFamily="34" charset="0"/>
                        </a:rPr>
                        <a:t>Benefit</a:t>
                      </a:r>
                    </a:p>
                  </a:txBody>
                  <a:tcPr marL="4572" marR="4572" marT="4572" marB="0" anchor="ctr">
                    <a:lnL>
                      <a:noFill/>
                    </a:lnL>
                    <a:lnR>
                      <a:noFill/>
                    </a:lnR>
                    <a:lnT>
                      <a:noFill/>
                    </a:lnT>
                    <a:lnB>
                      <a:noFill/>
                    </a:lnB>
                    <a:solidFill>
                      <a:srgbClr val="D9D9D9"/>
                    </a:solidFill>
                  </a:tcPr>
                </a:tc>
                <a:tc>
                  <a:txBody>
                    <a:bodyPr/>
                    <a:lstStyle/>
                    <a:p>
                      <a:pPr algn="ctr" fontAlgn="ctr">
                        <a:buNone/>
                      </a:pPr>
                      <a:r>
                        <a:rPr lang="en-US" sz="900" b="1" i="0" u="none" strike="noStrike" dirty="0">
                          <a:solidFill>
                            <a:srgbClr val="000000"/>
                          </a:solidFill>
                          <a:effectLst/>
                          <a:latin typeface="Calibri" panose="020F0502020204030204" pitchFamily="34" charset="0"/>
                        </a:rPr>
                        <a:t>FLMHIT</a:t>
                      </a:r>
                    </a:p>
                  </a:txBody>
                  <a:tcPr marL="4572" marR="4572" marT="4572" marB="0" anchor="ctr">
                    <a:lnL>
                      <a:noFill/>
                    </a:lnL>
                    <a:lnR>
                      <a:noFill/>
                    </a:lnR>
                    <a:lnT>
                      <a:noFill/>
                    </a:lnT>
                    <a:lnB>
                      <a:noFill/>
                    </a:lnB>
                    <a:noFill/>
                  </a:tcPr>
                </a:tc>
                <a:tc>
                  <a:txBody>
                    <a:bodyPr/>
                    <a:lstStyle/>
                    <a:p>
                      <a:pPr algn="ctr" fontAlgn="ctr">
                        <a:buNone/>
                      </a:pPr>
                      <a:r>
                        <a:rPr lang="en-US" sz="900" b="1" i="0" u="none" strike="noStrike">
                          <a:solidFill>
                            <a:srgbClr val="000000"/>
                          </a:solidFill>
                          <a:effectLst/>
                          <a:latin typeface="Calibri" panose="020F0502020204030204" pitchFamily="34" charset="0"/>
                        </a:rPr>
                        <a:t>FLMHIT</a:t>
                      </a:r>
                    </a:p>
                  </a:txBody>
                  <a:tcPr marL="4572" marR="4572" marT="4572" marB="0" anchor="ctr">
                    <a:lnL>
                      <a:noFill/>
                    </a:lnL>
                    <a:lnR>
                      <a:noFill/>
                    </a:lnR>
                    <a:lnT>
                      <a:noFill/>
                    </a:lnT>
                    <a:lnB>
                      <a:noFill/>
                    </a:lnB>
                    <a:noFill/>
                  </a:tcPr>
                </a:tc>
                <a:tc>
                  <a:txBody>
                    <a:bodyPr/>
                    <a:lstStyle/>
                    <a:p>
                      <a:pPr algn="ctr" fontAlgn="ctr">
                        <a:buNone/>
                      </a:pPr>
                      <a:r>
                        <a:rPr lang="en-US" sz="900" b="1" i="0" u="none" strike="noStrike">
                          <a:solidFill>
                            <a:srgbClr val="000000"/>
                          </a:solidFill>
                          <a:effectLst/>
                          <a:latin typeface="Calibri" panose="020F0502020204030204" pitchFamily="34" charset="0"/>
                        </a:rPr>
                        <a:t>FLMHIT</a:t>
                      </a:r>
                    </a:p>
                  </a:txBody>
                  <a:tcPr marL="4572" marR="4572" marT="4572" marB="0" anchor="ctr">
                    <a:lnL>
                      <a:noFill/>
                    </a:lnL>
                    <a:lnR>
                      <a:noFill/>
                    </a:lnR>
                    <a:lnT>
                      <a:noFill/>
                    </a:lnT>
                    <a:lnB>
                      <a:noFill/>
                    </a:lnB>
                    <a:noFill/>
                  </a:tcPr>
                </a:tc>
                <a:tc>
                  <a:txBody>
                    <a:bodyPr/>
                    <a:lstStyle/>
                    <a:p>
                      <a:pPr algn="ctr" fontAlgn="ctr">
                        <a:buNone/>
                      </a:pPr>
                      <a:r>
                        <a:rPr lang="en-US" sz="900" b="1" i="0" u="none" strike="noStrike">
                          <a:solidFill>
                            <a:srgbClr val="000000"/>
                          </a:solidFill>
                          <a:effectLst/>
                          <a:latin typeface="Calibri" panose="020F0502020204030204" pitchFamily="34" charset="0"/>
                        </a:rPr>
                        <a:t>FLMHIT</a:t>
                      </a:r>
                    </a:p>
                  </a:txBody>
                  <a:tcPr marL="4572" marR="4572" marT="4572" marB="0" anchor="ctr">
                    <a:lnL>
                      <a:noFill/>
                    </a:lnL>
                    <a:lnR>
                      <a:noFill/>
                    </a:lnR>
                    <a:lnT>
                      <a:noFill/>
                    </a:lnT>
                    <a:lnB>
                      <a:noFill/>
                    </a:lnB>
                    <a:noFill/>
                  </a:tcPr>
                </a:tc>
                <a:tc>
                  <a:txBody>
                    <a:bodyPr/>
                    <a:lstStyle/>
                    <a:p>
                      <a:pPr algn="ctr" fontAlgn="ctr">
                        <a:buNone/>
                      </a:pPr>
                      <a:r>
                        <a:rPr lang="en-US" sz="900" b="1" i="0" u="none" strike="noStrike">
                          <a:solidFill>
                            <a:srgbClr val="000000"/>
                          </a:solidFill>
                          <a:effectLst/>
                          <a:latin typeface="Calibri" panose="020F0502020204030204" pitchFamily="34" charset="0"/>
                        </a:rPr>
                        <a:t>FLMHIT</a:t>
                      </a:r>
                    </a:p>
                  </a:txBody>
                  <a:tcPr marL="4572" marR="4572" marT="4572" marB="0" anchor="ctr">
                    <a:lnL>
                      <a:noFill/>
                    </a:lnL>
                    <a:lnR>
                      <a:noFill/>
                    </a:lnR>
                    <a:lnT>
                      <a:noFill/>
                    </a:lnT>
                    <a:lnB>
                      <a:noFill/>
                    </a:lnB>
                    <a:noFill/>
                  </a:tcPr>
                </a:tc>
                <a:tc>
                  <a:txBody>
                    <a:bodyPr/>
                    <a:lstStyle/>
                    <a:p>
                      <a:pPr algn="ctr" fontAlgn="ctr">
                        <a:buNone/>
                      </a:pPr>
                      <a:r>
                        <a:rPr lang="en-US" sz="900" b="1" i="0" u="none" strike="noStrike">
                          <a:solidFill>
                            <a:srgbClr val="000000"/>
                          </a:solidFill>
                          <a:effectLst/>
                          <a:latin typeface="Calibri" panose="020F0502020204030204" pitchFamily="34" charset="0"/>
                        </a:rPr>
                        <a:t>FLMHIT</a:t>
                      </a:r>
                    </a:p>
                  </a:txBody>
                  <a:tcPr marL="4572" marR="4572" marT="4572" marB="0" anchor="ctr">
                    <a:lnL>
                      <a:noFill/>
                    </a:lnL>
                    <a:lnR>
                      <a:noFill/>
                    </a:lnR>
                    <a:lnT>
                      <a:noFill/>
                    </a:lnT>
                    <a:lnB>
                      <a:noFill/>
                    </a:lnB>
                    <a:noFill/>
                  </a:tcPr>
                </a:tc>
                <a:extLst>
                  <a:ext uri="{0D108BD9-81ED-4DB2-BD59-A6C34878D82A}">
                    <a16:rowId xmlns:a16="http://schemas.microsoft.com/office/drawing/2014/main" val="1020452439"/>
                  </a:ext>
                </a:extLst>
              </a:tr>
              <a:tr h="174092">
                <a:tc vMerge="1">
                  <a:txBody>
                    <a:bodyPr/>
                    <a:lstStyle/>
                    <a:p>
                      <a:endParaRPr lang="en-US"/>
                    </a:p>
                  </a:txBody>
                  <a:tcPr/>
                </a:tc>
                <a:tc>
                  <a:txBody>
                    <a:bodyPr/>
                    <a:lstStyle/>
                    <a:p>
                      <a:pPr algn="ctr" fontAlgn="b">
                        <a:buNone/>
                      </a:pPr>
                      <a:r>
                        <a:rPr lang="en-US" sz="900" b="1" i="0" u="none" strike="noStrike">
                          <a:solidFill>
                            <a:srgbClr val="00B0F0"/>
                          </a:solidFill>
                          <a:effectLst/>
                          <a:latin typeface="Calibri" panose="020F0502020204030204" pitchFamily="34" charset="0"/>
                        </a:rPr>
                        <a:t>Excellus BCBS</a:t>
                      </a:r>
                    </a:p>
                  </a:txBody>
                  <a:tcPr marL="4572" marR="4572" marT="4572" marB="0" anchor="b">
                    <a:lnL>
                      <a:noFill/>
                    </a:lnL>
                    <a:lnR>
                      <a:noFill/>
                    </a:lnR>
                    <a:lnT>
                      <a:noFill/>
                    </a:lnT>
                    <a:lnB>
                      <a:noFill/>
                    </a:lnB>
                    <a:noFill/>
                  </a:tcPr>
                </a:tc>
                <a:tc>
                  <a:txBody>
                    <a:bodyPr/>
                    <a:lstStyle/>
                    <a:p>
                      <a:pPr algn="ctr" fontAlgn="b">
                        <a:buNone/>
                      </a:pPr>
                      <a:r>
                        <a:rPr lang="en-US" sz="900" b="1" i="0" u="none" strike="noStrike">
                          <a:solidFill>
                            <a:srgbClr val="00B0F0"/>
                          </a:solidFill>
                          <a:effectLst/>
                          <a:latin typeface="Calibri" panose="020F0502020204030204" pitchFamily="34" charset="0"/>
                        </a:rPr>
                        <a:t>Excellus BCBS</a:t>
                      </a:r>
                    </a:p>
                  </a:txBody>
                  <a:tcPr marL="4572" marR="4572" marT="4572" marB="0" anchor="b">
                    <a:lnL>
                      <a:noFill/>
                    </a:lnL>
                    <a:lnR>
                      <a:noFill/>
                    </a:lnR>
                    <a:lnT>
                      <a:noFill/>
                    </a:lnT>
                    <a:lnB>
                      <a:noFill/>
                    </a:lnB>
                    <a:noFill/>
                  </a:tcPr>
                </a:tc>
                <a:tc>
                  <a:txBody>
                    <a:bodyPr/>
                    <a:lstStyle/>
                    <a:p>
                      <a:pPr algn="ctr" fontAlgn="b">
                        <a:buNone/>
                      </a:pPr>
                      <a:r>
                        <a:rPr lang="en-US" sz="900" b="1" i="0" u="none" strike="noStrike">
                          <a:solidFill>
                            <a:srgbClr val="00B0F0"/>
                          </a:solidFill>
                          <a:effectLst/>
                          <a:latin typeface="Calibri" panose="020F0502020204030204" pitchFamily="34" charset="0"/>
                        </a:rPr>
                        <a:t>Excellus BCBS</a:t>
                      </a:r>
                    </a:p>
                  </a:txBody>
                  <a:tcPr marL="4572" marR="4572" marT="4572" marB="0" anchor="b">
                    <a:lnL>
                      <a:noFill/>
                    </a:lnL>
                    <a:lnR>
                      <a:noFill/>
                    </a:lnR>
                    <a:lnT>
                      <a:noFill/>
                    </a:lnT>
                    <a:lnB>
                      <a:noFill/>
                    </a:lnB>
                    <a:noFill/>
                  </a:tcPr>
                </a:tc>
                <a:tc>
                  <a:txBody>
                    <a:bodyPr/>
                    <a:lstStyle/>
                    <a:p>
                      <a:pPr algn="ctr" fontAlgn="b">
                        <a:buNone/>
                      </a:pPr>
                      <a:r>
                        <a:rPr lang="en-US" sz="900" b="1" i="0" u="none" strike="noStrike">
                          <a:solidFill>
                            <a:srgbClr val="00B0F0"/>
                          </a:solidFill>
                          <a:effectLst/>
                          <a:latin typeface="Calibri" panose="020F0502020204030204" pitchFamily="34" charset="0"/>
                        </a:rPr>
                        <a:t>Excellus BCBS</a:t>
                      </a:r>
                    </a:p>
                  </a:txBody>
                  <a:tcPr marL="4572" marR="4572" marT="4572" marB="0" anchor="b">
                    <a:lnL>
                      <a:noFill/>
                    </a:lnL>
                    <a:lnR>
                      <a:noFill/>
                    </a:lnR>
                    <a:lnT>
                      <a:noFill/>
                    </a:lnT>
                    <a:lnB>
                      <a:noFill/>
                    </a:lnB>
                    <a:noFill/>
                  </a:tcPr>
                </a:tc>
                <a:tc>
                  <a:txBody>
                    <a:bodyPr/>
                    <a:lstStyle/>
                    <a:p>
                      <a:pPr algn="ctr" fontAlgn="b">
                        <a:buNone/>
                      </a:pPr>
                      <a:r>
                        <a:rPr lang="en-US" sz="900" b="1" i="0" u="none" strike="noStrike">
                          <a:solidFill>
                            <a:srgbClr val="00B0F0"/>
                          </a:solidFill>
                          <a:effectLst/>
                          <a:latin typeface="Calibri" panose="020F0502020204030204" pitchFamily="34" charset="0"/>
                        </a:rPr>
                        <a:t>Excellus BCBS</a:t>
                      </a:r>
                    </a:p>
                  </a:txBody>
                  <a:tcPr marL="4572" marR="4572" marT="4572" marB="0" anchor="b">
                    <a:lnL>
                      <a:noFill/>
                    </a:lnL>
                    <a:lnR>
                      <a:noFill/>
                    </a:lnR>
                    <a:lnT>
                      <a:noFill/>
                    </a:lnT>
                    <a:lnB>
                      <a:noFill/>
                    </a:lnB>
                    <a:noFill/>
                  </a:tcPr>
                </a:tc>
                <a:tc>
                  <a:txBody>
                    <a:bodyPr/>
                    <a:lstStyle/>
                    <a:p>
                      <a:pPr algn="ctr" fontAlgn="b">
                        <a:buNone/>
                      </a:pPr>
                      <a:r>
                        <a:rPr lang="en-US" sz="900" b="1" i="0" u="none" strike="noStrike">
                          <a:solidFill>
                            <a:srgbClr val="00B0F0"/>
                          </a:solidFill>
                          <a:effectLst/>
                          <a:latin typeface="Calibri" panose="020F0502020204030204" pitchFamily="34" charset="0"/>
                        </a:rPr>
                        <a:t>Excellus BCBS</a:t>
                      </a:r>
                    </a:p>
                  </a:txBody>
                  <a:tcPr marL="4572" marR="4572" marT="4572" marB="0" anchor="b">
                    <a:lnL>
                      <a:noFill/>
                    </a:lnL>
                    <a:lnR>
                      <a:noFill/>
                    </a:lnR>
                    <a:lnT>
                      <a:noFill/>
                    </a:lnT>
                    <a:lnB>
                      <a:noFill/>
                    </a:lnB>
                    <a:noFill/>
                  </a:tcPr>
                </a:tc>
                <a:extLst>
                  <a:ext uri="{0D108BD9-81ED-4DB2-BD59-A6C34878D82A}">
                    <a16:rowId xmlns:a16="http://schemas.microsoft.com/office/drawing/2014/main" val="2894539351"/>
                  </a:ext>
                </a:extLst>
              </a:tr>
              <a:tr h="136724">
                <a:tc vMerge="1">
                  <a:txBody>
                    <a:bodyPr/>
                    <a:lstStyle/>
                    <a:p>
                      <a:endParaRPr lang="en-US"/>
                    </a:p>
                  </a:txBody>
                  <a:tcPr/>
                </a:tc>
                <a:tc>
                  <a:txBody>
                    <a:bodyPr/>
                    <a:lstStyle/>
                    <a:p>
                      <a:pPr algn="ctr" fontAlgn="ctr">
                        <a:buNone/>
                      </a:pPr>
                      <a:r>
                        <a:rPr lang="en-US" sz="900" b="1" i="0" u="none" strike="noStrike">
                          <a:solidFill>
                            <a:srgbClr val="000000"/>
                          </a:solidFill>
                          <a:effectLst/>
                          <a:latin typeface="Calibri" panose="020F0502020204030204" pitchFamily="34" charset="0"/>
                        </a:rPr>
                        <a:t>Consortium Rated</a:t>
                      </a:r>
                    </a:p>
                  </a:txBody>
                  <a:tcPr marL="4572" marR="4572" marT="4572" marB="0" anchor="ctr">
                    <a:lnL>
                      <a:noFill/>
                    </a:lnL>
                    <a:lnR>
                      <a:noFill/>
                    </a:lnR>
                    <a:lnT>
                      <a:noFill/>
                    </a:lnT>
                    <a:lnB>
                      <a:noFill/>
                    </a:lnB>
                    <a:noFill/>
                  </a:tcPr>
                </a:tc>
                <a:tc>
                  <a:txBody>
                    <a:bodyPr/>
                    <a:lstStyle/>
                    <a:p>
                      <a:pPr algn="ctr" fontAlgn="ctr">
                        <a:buNone/>
                      </a:pPr>
                      <a:r>
                        <a:rPr lang="en-US" sz="900" b="1" i="0" u="none" strike="noStrike">
                          <a:solidFill>
                            <a:srgbClr val="000000"/>
                          </a:solidFill>
                          <a:effectLst/>
                          <a:latin typeface="Calibri" panose="020F0502020204030204" pitchFamily="34" charset="0"/>
                        </a:rPr>
                        <a:t>Consortium Rated</a:t>
                      </a:r>
                    </a:p>
                  </a:txBody>
                  <a:tcPr marL="4572" marR="4572" marT="4572" marB="0" anchor="ctr">
                    <a:lnL>
                      <a:noFill/>
                    </a:lnL>
                    <a:lnR>
                      <a:noFill/>
                    </a:lnR>
                    <a:lnT>
                      <a:noFill/>
                    </a:lnT>
                    <a:lnB>
                      <a:noFill/>
                    </a:lnB>
                    <a:noFill/>
                  </a:tcPr>
                </a:tc>
                <a:tc>
                  <a:txBody>
                    <a:bodyPr/>
                    <a:lstStyle/>
                    <a:p>
                      <a:pPr algn="ctr" fontAlgn="ctr">
                        <a:buNone/>
                      </a:pPr>
                      <a:r>
                        <a:rPr lang="en-US" sz="900" b="1" i="0" u="none" strike="noStrike">
                          <a:solidFill>
                            <a:srgbClr val="000000"/>
                          </a:solidFill>
                          <a:effectLst/>
                          <a:latin typeface="Calibri" panose="020F0502020204030204" pitchFamily="34" charset="0"/>
                        </a:rPr>
                        <a:t>Consortium Rated</a:t>
                      </a:r>
                    </a:p>
                  </a:txBody>
                  <a:tcPr marL="4572" marR="4572" marT="4572" marB="0" anchor="ctr">
                    <a:lnL>
                      <a:noFill/>
                    </a:lnL>
                    <a:lnR>
                      <a:noFill/>
                    </a:lnR>
                    <a:lnT>
                      <a:noFill/>
                    </a:lnT>
                    <a:lnB>
                      <a:noFill/>
                    </a:lnB>
                    <a:noFill/>
                  </a:tcPr>
                </a:tc>
                <a:tc>
                  <a:txBody>
                    <a:bodyPr/>
                    <a:lstStyle/>
                    <a:p>
                      <a:pPr algn="ctr" fontAlgn="ctr">
                        <a:buNone/>
                      </a:pPr>
                      <a:r>
                        <a:rPr lang="en-US" sz="900" b="1" i="0" u="none" strike="noStrike">
                          <a:solidFill>
                            <a:srgbClr val="000000"/>
                          </a:solidFill>
                          <a:effectLst/>
                          <a:latin typeface="Calibri" panose="020F0502020204030204" pitchFamily="34" charset="0"/>
                        </a:rPr>
                        <a:t>Consortium Rated</a:t>
                      </a:r>
                    </a:p>
                  </a:txBody>
                  <a:tcPr marL="4572" marR="4572" marT="4572" marB="0" anchor="ctr">
                    <a:lnL>
                      <a:noFill/>
                    </a:lnL>
                    <a:lnR>
                      <a:noFill/>
                    </a:lnR>
                    <a:lnT>
                      <a:noFill/>
                    </a:lnT>
                    <a:lnB>
                      <a:noFill/>
                    </a:lnB>
                    <a:noFill/>
                  </a:tcPr>
                </a:tc>
                <a:tc>
                  <a:txBody>
                    <a:bodyPr/>
                    <a:lstStyle/>
                    <a:p>
                      <a:pPr algn="ctr" fontAlgn="ctr">
                        <a:buNone/>
                      </a:pPr>
                      <a:r>
                        <a:rPr lang="en-US" sz="900" b="1" i="0" u="none" strike="noStrike">
                          <a:solidFill>
                            <a:srgbClr val="000000"/>
                          </a:solidFill>
                          <a:effectLst/>
                          <a:latin typeface="Calibri" panose="020F0502020204030204" pitchFamily="34" charset="0"/>
                        </a:rPr>
                        <a:t>Consortium Rated</a:t>
                      </a:r>
                    </a:p>
                  </a:txBody>
                  <a:tcPr marL="4572" marR="4572" marT="4572" marB="0" anchor="ctr">
                    <a:lnL>
                      <a:noFill/>
                    </a:lnL>
                    <a:lnR>
                      <a:noFill/>
                    </a:lnR>
                    <a:lnT>
                      <a:noFill/>
                    </a:lnT>
                    <a:lnB>
                      <a:noFill/>
                    </a:lnB>
                    <a:noFill/>
                  </a:tcPr>
                </a:tc>
                <a:tc>
                  <a:txBody>
                    <a:bodyPr/>
                    <a:lstStyle/>
                    <a:p>
                      <a:pPr algn="ctr" fontAlgn="ctr">
                        <a:buNone/>
                      </a:pPr>
                      <a:r>
                        <a:rPr lang="en-US" sz="900" b="1" i="0" u="none" strike="noStrike">
                          <a:solidFill>
                            <a:srgbClr val="000000"/>
                          </a:solidFill>
                          <a:effectLst/>
                          <a:latin typeface="Calibri" panose="020F0502020204030204" pitchFamily="34" charset="0"/>
                        </a:rPr>
                        <a:t>Consortium Rated</a:t>
                      </a:r>
                    </a:p>
                  </a:txBody>
                  <a:tcPr marL="4572" marR="4572" marT="4572" marB="0" anchor="ctr">
                    <a:lnL>
                      <a:noFill/>
                    </a:lnL>
                    <a:lnR>
                      <a:noFill/>
                    </a:lnR>
                    <a:lnT>
                      <a:noFill/>
                    </a:lnT>
                    <a:lnB>
                      <a:noFill/>
                    </a:lnB>
                    <a:noFill/>
                  </a:tcPr>
                </a:tc>
                <a:extLst>
                  <a:ext uri="{0D108BD9-81ED-4DB2-BD59-A6C34878D82A}">
                    <a16:rowId xmlns:a16="http://schemas.microsoft.com/office/drawing/2014/main" val="1731712111"/>
                  </a:ext>
                </a:extLst>
              </a:tr>
              <a:tr h="136724">
                <a:tc vMerge="1">
                  <a:txBody>
                    <a:bodyPr/>
                    <a:lstStyle/>
                    <a:p>
                      <a:endParaRPr lang="en-US"/>
                    </a:p>
                  </a:txBody>
                  <a:tcPr/>
                </a:tc>
                <a:tc>
                  <a:txBody>
                    <a:bodyPr/>
                    <a:lstStyle/>
                    <a:p>
                      <a:pPr algn="ctr" fontAlgn="ctr">
                        <a:buNone/>
                      </a:pPr>
                      <a:r>
                        <a:rPr lang="en-US" sz="900" b="1" i="0" u="none" strike="noStrike">
                          <a:solidFill>
                            <a:srgbClr val="000000"/>
                          </a:solidFill>
                          <a:effectLst/>
                          <a:latin typeface="Calibri" panose="020F0502020204030204" pitchFamily="34" charset="0"/>
                        </a:rPr>
                        <a:t>Custom Owned Plan</a:t>
                      </a:r>
                    </a:p>
                  </a:txBody>
                  <a:tcPr marL="4572" marR="4572" marT="4572" marB="0" anchor="ctr">
                    <a:lnL>
                      <a:noFill/>
                    </a:lnL>
                    <a:lnR>
                      <a:noFill/>
                    </a:lnR>
                    <a:lnT>
                      <a:noFill/>
                    </a:lnT>
                    <a:lnB>
                      <a:noFill/>
                    </a:lnB>
                    <a:noFill/>
                  </a:tcPr>
                </a:tc>
                <a:tc>
                  <a:txBody>
                    <a:bodyPr/>
                    <a:lstStyle/>
                    <a:p>
                      <a:pPr algn="ctr" fontAlgn="ctr">
                        <a:buNone/>
                      </a:pPr>
                      <a:r>
                        <a:rPr lang="en-US" sz="900" b="1" i="0" u="none" strike="noStrike">
                          <a:solidFill>
                            <a:srgbClr val="000000"/>
                          </a:solidFill>
                          <a:effectLst/>
                          <a:latin typeface="Calibri" panose="020F0502020204030204" pitchFamily="34" charset="0"/>
                        </a:rPr>
                        <a:t>Custom Owned Plan</a:t>
                      </a:r>
                    </a:p>
                  </a:txBody>
                  <a:tcPr marL="4572" marR="4572" marT="4572" marB="0" anchor="ctr">
                    <a:lnL>
                      <a:noFill/>
                    </a:lnL>
                    <a:lnR>
                      <a:noFill/>
                    </a:lnR>
                    <a:lnT>
                      <a:noFill/>
                    </a:lnT>
                    <a:lnB>
                      <a:noFill/>
                    </a:lnB>
                    <a:noFill/>
                  </a:tcPr>
                </a:tc>
                <a:tc>
                  <a:txBody>
                    <a:bodyPr/>
                    <a:lstStyle/>
                    <a:p>
                      <a:pPr algn="ctr" fontAlgn="ctr">
                        <a:buNone/>
                      </a:pPr>
                      <a:r>
                        <a:rPr lang="en-US" sz="900" b="1" i="0" u="none" strike="noStrike" dirty="0">
                          <a:solidFill>
                            <a:srgbClr val="000000"/>
                          </a:solidFill>
                          <a:effectLst/>
                          <a:latin typeface="Calibri" panose="020F0502020204030204" pitchFamily="34" charset="0"/>
                        </a:rPr>
                        <a:t>Custom Owned Plan</a:t>
                      </a:r>
                    </a:p>
                  </a:txBody>
                  <a:tcPr marL="4572" marR="4572" marT="4572" marB="0" anchor="ctr">
                    <a:lnL>
                      <a:noFill/>
                    </a:lnL>
                    <a:lnR>
                      <a:noFill/>
                    </a:lnR>
                    <a:lnT>
                      <a:noFill/>
                    </a:lnT>
                    <a:lnB>
                      <a:noFill/>
                    </a:lnB>
                    <a:noFill/>
                  </a:tcPr>
                </a:tc>
                <a:tc>
                  <a:txBody>
                    <a:bodyPr/>
                    <a:lstStyle/>
                    <a:p>
                      <a:pPr algn="ctr" fontAlgn="ctr">
                        <a:buNone/>
                      </a:pPr>
                      <a:r>
                        <a:rPr lang="en-US" sz="900" b="1" i="0" u="none" strike="noStrike">
                          <a:solidFill>
                            <a:srgbClr val="000000"/>
                          </a:solidFill>
                          <a:effectLst/>
                          <a:latin typeface="Calibri" panose="020F0502020204030204" pitchFamily="34" charset="0"/>
                        </a:rPr>
                        <a:t>Custom Owned Plan</a:t>
                      </a:r>
                    </a:p>
                  </a:txBody>
                  <a:tcPr marL="4572" marR="4572" marT="4572" marB="0" anchor="ctr">
                    <a:lnL>
                      <a:noFill/>
                    </a:lnL>
                    <a:lnR>
                      <a:noFill/>
                    </a:lnR>
                    <a:lnT>
                      <a:noFill/>
                    </a:lnT>
                    <a:lnB>
                      <a:noFill/>
                    </a:lnB>
                    <a:noFill/>
                  </a:tcPr>
                </a:tc>
                <a:tc>
                  <a:txBody>
                    <a:bodyPr/>
                    <a:lstStyle/>
                    <a:p>
                      <a:pPr algn="ctr" fontAlgn="ctr">
                        <a:buNone/>
                      </a:pPr>
                      <a:r>
                        <a:rPr lang="en-US" sz="900" b="1" i="0" u="none" strike="noStrike">
                          <a:solidFill>
                            <a:srgbClr val="000000"/>
                          </a:solidFill>
                          <a:effectLst/>
                          <a:latin typeface="Calibri" panose="020F0502020204030204" pitchFamily="34" charset="0"/>
                        </a:rPr>
                        <a:t>Custom Owned Plan</a:t>
                      </a:r>
                    </a:p>
                  </a:txBody>
                  <a:tcPr marL="4572" marR="4572" marT="4572" marB="0" anchor="ctr">
                    <a:lnL>
                      <a:noFill/>
                    </a:lnL>
                    <a:lnR>
                      <a:noFill/>
                    </a:lnR>
                    <a:lnT>
                      <a:noFill/>
                    </a:lnT>
                    <a:lnB>
                      <a:noFill/>
                    </a:lnB>
                    <a:noFill/>
                  </a:tcPr>
                </a:tc>
                <a:tc>
                  <a:txBody>
                    <a:bodyPr/>
                    <a:lstStyle/>
                    <a:p>
                      <a:pPr algn="ctr" fontAlgn="ctr">
                        <a:buNone/>
                      </a:pPr>
                      <a:r>
                        <a:rPr lang="en-US" sz="900" b="1" i="0" u="none" strike="noStrike">
                          <a:solidFill>
                            <a:srgbClr val="000000"/>
                          </a:solidFill>
                          <a:effectLst/>
                          <a:latin typeface="Calibri" panose="020F0502020204030204" pitchFamily="34" charset="0"/>
                        </a:rPr>
                        <a:t>Custom Owned Plan</a:t>
                      </a:r>
                    </a:p>
                  </a:txBody>
                  <a:tcPr marL="4572" marR="4572" marT="4572" marB="0" anchor="ctr">
                    <a:lnL>
                      <a:noFill/>
                    </a:lnL>
                    <a:lnR>
                      <a:noFill/>
                    </a:lnR>
                    <a:lnT>
                      <a:noFill/>
                    </a:lnT>
                    <a:lnB>
                      <a:noFill/>
                    </a:lnB>
                    <a:noFill/>
                  </a:tcPr>
                </a:tc>
                <a:extLst>
                  <a:ext uri="{0D108BD9-81ED-4DB2-BD59-A6C34878D82A}">
                    <a16:rowId xmlns:a16="http://schemas.microsoft.com/office/drawing/2014/main" val="701533118"/>
                  </a:ext>
                </a:extLst>
              </a:tr>
              <a:tr h="224650">
                <a:tc>
                  <a:txBody>
                    <a:bodyPr/>
                    <a:lstStyle/>
                    <a:p>
                      <a:pPr algn="l" fontAlgn="ctr">
                        <a:buNone/>
                      </a:pPr>
                      <a:r>
                        <a:rPr lang="en-US" sz="900" b="1" i="0" u="none" strike="noStrike">
                          <a:solidFill>
                            <a:srgbClr val="000000"/>
                          </a:solidFill>
                          <a:effectLst/>
                          <a:latin typeface="Calibri" panose="020F0502020204030204" pitchFamily="34" charset="0"/>
                        </a:rPr>
                        <a:t> </a:t>
                      </a:r>
                    </a:p>
                  </a:txBody>
                  <a:tcPr marL="4572" marR="4572" marT="4572" marB="0" anchor="ctr">
                    <a:lnL>
                      <a:noFill/>
                    </a:lnL>
                    <a:lnR>
                      <a:noFill/>
                    </a:lnR>
                    <a:lnT>
                      <a:noFill/>
                    </a:lnT>
                    <a:lnB>
                      <a:noFill/>
                    </a:lnB>
                    <a:solidFill>
                      <a:srgbClr val="D9D9D9"/>
                    </a:solidFill>
                  </a:tcPr>
                </a:tc>
                <a:tc>
                  <a:txBody>
                    <a:bodyPr/>
                    <a:lstStyle/>
                    <a:p>
                      <a:pPr algn="ctr" fontAlgn="ctr">
                        <a:buNone/>
                      </a:pPr>
                      <a:r>
                        <a:rPr lang="en-US" sz="900" b="1" i="0" u="sng" strike="noStrike">
                          <a:solidFill>
                            <a:srgbClr val="000000"/>
                          </a:solidFill>
                          <a:effectLst/>
                          <a:latin typeface="Calibri" panose="020F0502020204030204" pitchFamily="34" charset="0"/>
                        </a:rPr>
                        <a:t>Plan 1</a:t>
                      </a:r>
                    </a:p>
                  </a:txBody>
                  <a:tcPr marL="4572" marR="4572" marT="4572" marB="0" anchor="ctr">
                    <a:lnL>
                      <a:noFill/>
                    </a:lnL>
                    <a:lnR>
                      <a:noFill/>
                    </a:lnR>
                    <a:lnT>
                      <a:noFill/>
                    </a:lnT>
                    <a:lnB>
                      <a:noFill/>
                    </a:lnB>
                    <a:noFill/>
                  </a:tcPr>
                </a:tc>
                <a:tc>
                  <a:txBody>
                    <a:bodyPr/>
                    <a:lstStyle/>
                    <a:p>
                      <a:pPr algn="ctr" fontAlgn="ctr">
                        <a:buNone/>
                      </a:pPr>
                      <a:r>
                        <a:rPr lang="en-US" sz="900" b="1" i="0" u="sng" strike="noStrike">
                          <a:solidFill>
                            <a:srgbClr val="000000"/>
                          </a:solidFill>
                          <a:effectLst/>
                          <a:latin typeface="Calibri" panose="020F0502020204030204" pitchFamily="34" charset="0"/>
                        </a:rPr>
                        <a:t>Plan 2</a:t>
                      </a:r>
                    </a:p>
                  </a:txBody>
                  <a:tcPr marL="4572" marR="4572" marT="4572" marB="0" anchor="ctr">
                    <a:lnL>
                      <a:noFill/>
                    </a:lnL>
                    <a:lnR>
                      <a:noFill/>
                    </a:lnR>
                    <a:lnT>
                      <a:noFill/>
                    </a:lnT>
                    <a:lnB>
                      <a:noFill/>
                    </a:lnB>
                    <a:noFill/>
                  </a:tcPr>
                </a:tc>
                <a:tc>
                  <a:txBody>
                    <a:bodyPr/>
                    <a:lstStyle/>
                    <a:p>
                      <a:pPr algn="ctr" fontAlgn="ctr">
                        <a:buNone/>
                      </a:pPr>
                      <a:r>
                        <a:rPr lang="en-US" sz="900" b="1" i="0" u="sng" strike="noStrike">
                          <a:solidFill>
                            <a:srgbClr val="000000"/>
                          </a:solidFill>
                          <a:effectLst/>
                          <a:latin typeface="Calibri" panose="020F0502020204030204" pitchFamily="34" charset="0"/>
                        </a:rPr>
                        <a:t>Plan 3</a:t>
                      </a:r>
                    </a:p>
                  </a:txBody>
                  <a:tcPr marL="4572" marR="4572" marT="4572" marB="0" anchor="ctr">
                    <a:lnL>
                      <a:noFill/>
                    </a:lnL>
                    <a:lnR>
                      <a:noFill/>
                    </a:lnR>
                    <a:lnT>
                      <a:noFill/>
                    </a:lnT>
                    <a:lnB>
                      <a:noFill/>
                    </a:lnB>
                    <a:noFill/>
                  </a:tcPr>
                </a:tc>
                <a:tc>
                  <a:txBody>
                    <a:bodyPr/>
                    <a:lstStyle/>
                    <a:p>
                      <a:pPr algn="ctr" fontAlgn="ctr">
                        <a:buNone/>
                      </a:pPr>
                      <a:r>
                        <a:rPr lang="en-US" sz="900" b="1" i="0" u="sng" strike="noStrike">
                          <a:solidFill>
                            <a:srgbClr val="000000"/>
                          </a:solidFill>
                          <a:effectLst/>
                          <a:latin typeface="Calibri" panose="020F0502020204030204" pitchFamily="34" charset="0"/>
                        </a:rPr>
                        <a:t>Plan 4</a:t>
                      </a:r>
                    </a:p>
                  </a:txBody>
                  <a:tcPr marL="4572" marR="4572" marT="4572" marB="0" anchor="ctr">
                    <a:lnL>
                      <a:noFill/>
                    </a:lnL>
                    <a:lnR>
                      <a:noFill/>
                    </a:lnR>
                    <a:lnT>
                      <a:noFill/>
                    </a:lnT>
                    <a:lnB>
                      <a:noFill/>
                    </a:lnB>
                    <a:noFill/>
                  </a:tcPr>
                </a:tc>
                <a:tc>
                  <a:txBody>
                    <a:bodyPr/>
                    <a:lstStyle/>
                    <a:p>
                      <a:pPr algn="ctr" fontAlgn="ctr">
                        <a:buNone/>
                      </a:pPr>
                      <a:r>
                        <a:rPr lang="en-US" sz="900" b="1" i="0" u="sng" strike="noStrike">
                          <a:solidFill>
                            <a:srgbClr val="000000"/>
                          </a:solidFill>
                          <a:effectLst/>
                          <a:latin typeface="Calibri" panose="020F0502020204030204" pitchFamily="34" charset="0"/>
                        </a:rPr>
                        <a:t>Plan 5</a:t>
                      </a:r>
                    </a:p>
                  </a:txBody>
                  <a:tcPr marL="4572" marR="4572" marT="4572" marB="0" anchor="ctr">
                    <a:lnL>
                      <a:noFill/>
                    </a:lnL>
                    <a:lnR>
                      <a:noFill/>
                    </a:lnR>
                    <a:lnT>
                      <a:noFill/>
                    </a:lnT>
                    <a:lnB>
                      <a:noFill/>
                    </a:lnB>
                    <a:noFill/>
                  </a:tcPr>
                </a:tc>
                <a:tc>
                  <a:txBody>
                    <a:bodyPr/>
                    <a:lstStyle/>
                    <a:p>
                      <a:pPr algn="ctr" fontAlgn="ctr">
                        <a:buNone/>
                      </a:pPr>
                      <a:r>
                        <a:rPr lang="en-US" sz="900" b="1" i="0" u="sng" strike="noStrike">
                          <a:solidFill>
                            <a:srgbClr val="000000"/>
                          </a:solidFill>
                          <a:effectLst/>
                          <a:latin typeface="Calibri" panose="020F0502020204030204" pitchFamily="34" charset="0"/>
                        </a:rPr>
                        <a:t>Plan 6</a:t>
                      </a:r>
                    </a:p>
                  </a:txBody>
                  <a:tcPr marL="4572" marR="4572" marT="4572" marB="0" anchor="ctr">
                    <a:lnL>
                      <a:noFill/>
                    </a:lnL>
                    <a:lnR>
                      <a:noFill/>
                    </a:lnR>
                    <a:lnT>
                      <a:noFill/>
                    </a:lnT>
                    <a:lnB>
                      <a:noFill/>
                    </a:lnB>
                    <a:noFill/>
                  </a:tcPr>
                </a:tc>
                <a:extLst>
                  <a:ext uri="{0D108BD9-81ED-4DB2-BD59-A6C34878D82A}">
                    <a16:rowId xmlns:a16="http://schemas.microsoft.com/office/drawing/2014/main" val="2264628495"/>
                  </a:ext>
                </a:extLst>
              </a:tr>
              <a:tr h="125733">
                <a:tc>
                  <a:txBody>
                    <a:bodyPr/>
                    <a:lstStyle/>
                    <a:p>
                      <a:pPr algn="l" fontAlgn="b">
                        <a:buNone/>
                      </a:pPr>
                      <a:r>
                        <a:rPr lang="en-US" sz="900" b="1" i="0" u="none" strike="noStrike">
                          <a:solidFill>
                            <a:srgbClr val="000000"/>
                          </a:solidFill>
                          <a:effectLst/>
                          <a:latin typeface="Calibri" panose="020F0502020204030204" pitchFamily="34" charset="0"/>
                        </a:rPr>
                        <a:t>Network</a:t>
                      </a:r>
                    </a:p>
                  </a:txBody>
                  <a:tcPr marL="4572" marR="4572" marT="4572" marB="0" anchor="b">
                    <a:lnL>
                      <a:noFill/>
                    </a:lnL>
                    <a:lnR>
                      <a:noFill/>
                    </a:lnR>
                    <a:lnT>
                      <a:noFill/>
                    </a:lnT>
                    <a:lnB>
                      <a:noFill/>
                    </a:lnB>
                    <a:solidFill>
                      <a:srgbClr val="D9D9D9"/>
                    </a:solidFill>
                  </a:tcPr>
                </a:tc>
                <a:tc>
                  <a:txBody>
                    <a:bodyPr/>
                    <a:lstStyle/>
                    <a:p>
                      <a:pPr algn="ctr" fontAlgn="b">
                        <a:buNone/>
                      </a:pPr>
                      <a:r>
                        <a:rPr lang="en-US" sz="900" b="0" i="0" u="none" strike="noStrike">
                          <a:solidFill>
                            <a:srgbClr val="000000"/>
                          </a:solidFill>
                          <a:effectLst/>
                          <a:latin typeface="Calibri" panose="020F0502020204030204" pitchFamily="34" charset="0"/>
                        </a:rPr>
                        <a:t>Passive PPO</a:t>
                      </a:r>
                    </a:p>
                  </a:txBody>
                  <a:tcPr marL="4572" marR="4572" marT="4572" marB="0" anchor="b">
                    <a:lnL>
                      <a:noFill/>
                    </a:lnL>
                    <a:lnR>
                      <a:noFill/>
                    </a:lnR>
                    <a:lnT>
                      <a:noFill/>
                    </a:lnT>
                    <a:lnB>
                      <a:noFill/>
                    </a:lnB>
                    <a:noFill/>
                  </a:tcPr>
                </a:tc>
                <a:tc>
                  <a:txBody>
                    <a:bodyPr/>
                    <a:lstStyle/>
                    <a:p>
                      <a:pPr algn="ctr" fontAlgn="b">
                        <a:buNone/>
                      </a:pPr>
                      <a:r>
                        <a:rPr lang="en-US" sz="900" b="0" i="0" u="none" strike="noStrike">
                          <a:solidFill>
                            <a:srgbClr val="000000"/>
                          </a:solidFill>
                          <a:effectLst/>
                          <a:latin typeface="Calibri" panose="020F0502020204030204" pitchFamily="34" charset="0"/>
                        </a:rPr>
                        <a:t>Passive PPO</a:t>
                      </a:r>
                    </a:p>
                  </a:txBody>
                  <a:tcPr marL="4572" marR="4572" marT="4572" marB="0" anchor="b">
                    <a:lnL>
                      <a:noFill/>
                    </a:lnL>
                    <a:lnR>
                      <a:noFill/>
                    </a:lnR>
                    <a:lnT>
                      <a:noFill/>
                    </a:lnT>
                    <a:lnB>
                      <a:noFill/>
                    </a:lnB>
                    <a:noFill/>
                  </a:tcPr>
                </a:tc>
                <a:tc>
                  <a:txBody>
                    <a:bodyPr/>
                    <a:lstStyle/>
                    <a:p>
                      <a:pPr algn="ctr" fontAlgn="b">
                        <a:buNone/>
                      </a:pPr>
                      <a:r>
                        <a:rPr lang="en-US" sz="900" b="0" i="0" u="none" strike="noStrike">
                          <a:solidFill>
                            <a:srgbClr val="000000"/>
                          </a:solidFill>
                          <a:effectLst/>
                          <a:latin typeface="Calibri" panose="020F0502020204030204" pitchFamily="34" charset="0"/>
                        </a:rPr>
                        <a:t>Passive PPO</a:t>
                      </a:r>
                    </a:p>
                  </a:txBody>
                  <a:tcPr marL="4572" marR="4572" marT="4572" marB="0" anchor="b">
                    <a:lnL>
                      <a:noFill/>
                    </a:lnL>
                    <a:lnR>
                      <a:noFill/>
                    </a:lnR>
                    <a:lnT>
                      <a:noFill/>
                    </a:lnT>
                    <a:lnB>
                      <a:noFill/>
                    </a:lnB>
                    <a:noFill/>
                  </a:tcPr>
                </a:tc>
                <a:tc>
                  <a:txBody>
                    <a:bodyPr/>
                    <a:lstStyle/>
                    <a:p>
                      <a:pPr algn="ctr" fontAlgn="b">
                        <a:buNone/>
                      </a:pPr>
                      <a:r>
                        <a:rPr lang="en-US" sz="900" b="0" i="0" u="none" strike="noStrike">
                          <a:solidFill>
                            <a:srgbClr val="000000"/>
                          </a:solidFill>
                          <a:effectLst/>
                          <a:latin typeface="Calibri" panose="020F0502020204030204" pitchFamily="34" charset="0"/>
                        </a:rPr>
                        <a:t>Passive PPO</a:t>
                      </a:r>
                    </a:p>
                  </a:txBody>
                  <a:tcPr marL="4572" marR="4572" marT="4572" marB="0" anchor="b">
                    <a:lnL>
                      <a:noFill/>
                    </a:lnL>
                    <a:lnR>
                      <a:noFill/>
                    </a:lnR>
                    <a:lnT>
                      <a:noFill/>
                    </a:lnT>
                    <a:lnB>
                      <a:noFill/>
                    </a:lnB>
                    <a:noFill/>
                  </a:tcPr>
                </a:tc>
                <a:tc>
                  <a:txBody>
                    <a:bodyPr/>
                    <a:lstStyle/>
                    <a:p>
                      <a:pPr algn="ctr" fontAlgn="b">
                        <a:buNone/>
                      </a:pPr>
                      <a:r>
                        <a:rPr lang="en-US" sz="900" b="0" i="0" u="none" strike="noStrike">
                          <a:solidFill>
                            <a:srgbClr val="000000"/>
                          </a:solidFill>
                          <a:effectLst/>
                          <a:latin typeface="Calibri" panose="020F0502020204030204" pitchFamily="34" charset="0"/>
                        </a:rPr>
                        <a:t>Passive PPO</a:t>
                      </a:r>
                    </a:p>
                  </a:txBody>
                  <a:tcPr marL="4572" marR="4572" marT="4572" marB="0" anchor="b">
                    <a:lnL>
                      <a:noFill/>
                    </a:lnL>
                    <a:lnR>
                      <a:noFill/>
                    </a:lnR>
                    <a:lnT>
                      <a:noFill/>
                    </a:lnT>
                    <a:lnB>
                      <a:noFill/>
                    </a:lnB>
                    <a:noFill/>
                  </a:tcPr>
                </a:tc>
                <a:tc>
                  <a:txBody>
                    <a:bodyPr/>
                    <a:lstStyle/>
                    <a:p>
                      <a:pPr algn="ctr" fontAlgn="b">
                        <a:buNone/>
                      </a:pPr>
                      <a:r>
                        <a:rPr lang="en-US" sz="900" b="0" i="0" u="none" strike="noStrike">
                          <a:solidFill>
                            <a:srgbClr val="000000"/>
                          </a:solidFill>
                          <a:effectLst/>
                          <a:latin typeface="Calibri" panose="020F0502020204030204" pitchFamily="34" charset="0"/>
                        </a:rPr>
                        <a:t>Passive PPO</a:t>
                      </a:r>
                    </a:p>
                  </a:txBody>
                  <a:tcPr marL="4572" marR="4572" marT="4572" marB="0" anchor="b">
                    <a:lnL>
                      <a:noFill/>
                    </a:lnL>
                    <a:lnR>
                      <a:noFill/>
                    </a:lnR>
                    <a:lnT>
                      <a:noFill/>
                    </a:lnT>
                    <a:lnB>
                      <a:noFill/>
                    </a:lnB>
                    <a:noFill/>
                  </a:tcPr>
                </a:tc>
                <a:extLst>
                  <a:ext uri="{0D108BD9-81ED-4DB2-BD59-A6C34878D82A}">
                    <a16:rowId xmlns:a16="http://schemas.microsoft.com/office/drawing/2014/main" val="2041219420"/>
                  </a:ext>
                </a:extLst>
              </a:tr>
              <a:tr h="125733">
                <a:tc>
                  <a:txBody>
                    <a:bodyPr/>
                    <a:lstStyle/>
                    <a:p>
                      <a:pPr algn="l" fontAlgn="b">
                        <a:buNone/>
                      </a:pPr>
                      <a:r>
                        <a:rPr lang="en-US" sz="900" b="1" i="0" u="none" strike="noStrike">
                          <a:solidFill>
                            <a:srgbClr val="000000"/>
                          </a:solidFill>
                          <a:effectLst/>
                          <a:latin typeface="Calibri" panose="020F0502020204030204" pitchFamily="34" charset="0"/>
                        </a:rPr>
                        <a:t>Fitness Program</a:t>
                      </a:r>
                    </a:p>
                  </a:txBody>
                  <a:tcPr marL="4572" marR="4572" marT="4572" marB="0" anchor="b">
                    <a:lnL>
                      <a:noFill/>
                    </a:lnL>
                    <a:lnR>
                      <a:noFill/>
                    </a:lnR>
                    <a:lnT>
                      <a:noFill/>
                    </a:lnT>
                    <a:lnB>
                      <a:noFill/>
                    </a:lnB>
                    <a:solidFill>
                      <a:srgbClr val="D9D9D9"/>
                    </a:solidFill>
                  </a:tcPr>
                </a:tc>
                <a:tc>
                  <a:txBody>
                    <a:bodyPr/>
                    <a:lstStyle/>
                    <a:p>
                      <a:pPr algn="ctr" fontAlgn="b">
                        <a:buNone/>
                      </a:pPr>
                      <a:r>
                        <a:rPr lang="en-US" sz="900" b="0" i="0" u="none" strike="noStrike">
                          <a:solidFill>
                            <a:srgbClr val="000000"/>
                          </a:solidFill>
                          <a:effectLst/>
                          <a:latin typeface="Calibri" panose="020F0502020204030204" pitchFamily="34" charset="0"/>
                        </a:rPr>
                        <a:t>Silver &amp; Fit</a:t>
                      </a:r>
                    </a:p>
                  </a:txBody>
                  <a:tcPr marL="4572" marR="4572" marT="4572" marB="0" anchor="b">
                    <a:lnL>
                      <a:noFill/>
                    </a:lnL>
                    <a:lnR>
                      <a:noFill/>
                    </a:lnR>
                    <a:lnT>
                      <a:noFill/>
                    </a:lnT>
                    <a:lnB>
                      <a:noFill/>
                    </a:lnB>
                    <a:noFill/>
                  </a:tcPr>
                </a:tc>
                <a:tc>
                  <a:txBody>
                    <a:bodyPr/>
                    <a:lstStyle/>
                    <a:p>
                      <a:pPr algn="ctr" fontAlgn="b">
                        <a:buNone/>
                      </a:pPr>
                      <a:r>
                        <a:rPr lang="en-US" sz="900" b="0" i="0" u="none" strike="noStrike">
                          <a:solidFill>
                            <a:srgbClr val="000000"/>
                          </a:solidFill>
                          <a:effectLst/>
                          <a:latin typeface="Calibri" panose="020F0502020204030204" pitchFamily="34" charset="0"/>
                        </a:rPr>
                        <a:t>Silver &amp; Fit</a:t>
                      </a:r>
                    </a:p>
                  </a:txBody>
                  <a:tcPr marL="4572" marR="4572" marT="4572" marB="0" anchor="b">
                    <a:lnL>
                      <a:noFill/>
                    </a:lnL>
                    <a:lnR>
                      <a:noFill/>
                    </a:lnR>
                    <a:lnT>
                      <a:noFill/>
                    </a:lnT>
                    <a:lnB>
                      <a:noFill/>
                    </a:lnB>
                    <a:noFill/>
                  </a:tcPr>
                </a:tc>
                <a:tc>
                  <a:txBody>
                    <a:bodyPr/>
                    <a:lstStyle/>
                    <a:p>
                      <a:pPr algn="ctr" fontAlgn="b">
                        <a:buNone/>
                      </a:pPr>
                      <a:r>
                        <a:rPr lang="en-US" sz="900" b="0" i="0" u="none" strike="noStrike">
                          <a:solidFill>
                            <a:srgbClr val="000000"/>
                          </a:solidFill>
                          <a:effectLst/>
                          <a:latin typeface="Calibri" panose="020F0502020204030204" pitchFamily="34" charset="0"/>
                        </a:rPr>
                        <a:t>Silver &amp; Fit</a:t>
                      </a:r>
                    </a:p>
                  </a:txBody>
                  <a:tcPr marL="4572" marR="4572" marT="4572" marB="0" anchor="b">
                    <a:lnL>
                      <a:noFill/>
                    </a:lnL>
                    <a:lnR>
                      <a:noFill/>
                    </a:lnR>
                    <a:lnT>
                      <a:noFill/>
                    </a:lnT>
                    <a:lnB>
                      <a:noFill/>
                    </a:lnB>
                    <a:noFill/>
                  </a:tcPr>
                </a:tc>
                <a:tc>
                  <a:txBody>
                    <a:bodyPr/>
                    <a:lstStyle/>
                    <a:p>
                      <a:pPr algn="ctr" fontAlgn="b">
                        <a:buNone/>
                      </a:pPr>
                      <a:r>
                        <a:rPr lang="en-US" sz="900" b="0" i="0" u="none" strike="noStrike">
                          <a:solidFill>
                            <a:srgbClr val="000000"/>
                          </a:solidFill>
                          <a:effectLst/>
                          <a:latin typeface="Calibri" panose="020F0502020204030204" pitchFamily="34" charset="0"/>
                        </a:rPr>
                        <a:t>Silver &amp; Fit</a:t>
                      </a:r>
                    </a:p>
                  </a:txBody>
                  <a:tcPr marL="4572" marR="4572" marT="4572" marB="0" anchor="b">
                    <a:lnL>
                      <a:noFill/>
                    </a:lnL>
                    <a:lnR>
                      <a:noFill/>
                    </a:lnR>
                    <a:lnT>
                      <a:noFill/>
                    </a:lnT>
                    <a:lnB>
                      <a:noFill/>
                    </a:lnB>
                    <a:noFill/>
                  </a:tcPr>
                </a:tc>
                <a:tc>
                  <a:txBody>
                    <a:bodyPr/>
                    <a:lstStyle/>
                    <a:p>
                      <a:pPr algn="ctr" fontAlgn="b">
                        <a:buNone/>
                      </a:pPr>
                      <a:r>
                        <a:rPr lang="en-US" sz="900" b="0" i="0" u="none" strike="noStrike">
                          <a:solidFill>
                            <a:srgbClr val="000000"/>
                          </a:solidFill>
                          <a:effectLst/>
                          <a:latin typeface="Calibri" panose="020F0502020204030204" pitchFamily="34" charset="0"/>
                        </a:rPr>
                        <a:t>Silver &amp; Fit</a:t>
                      </a:r>
                    </a:p>
                  </a:txBody>
                  <a:tcPr marL="4572" marR="4572" marT="4572" marB="0" anchor="b">
                    <a:lnL>
                      <a:noFill/>
                    </a:lnL>
                    <a:lnR>
                      <a:noFill/>
                    </a:lnR>
                    <a:lnT>
                      <a:noFill/>
                    </a:lnT>
                    <a:lnB>
                      <a:noFill/>
                    </a:lnB>
                    <a:noFill/>
                  </a:tcPr>
                </a:tc>
                <a:tc>
                  <a:txBody>
                    <a:bodyPr/>
                    <a:lstStyle/>
                    <a:p>
                      <a:pPr algn="ctr" fontAlgn="b">
                        <a:buNone/>
                      </a:pPr>
                      <a:r>
                        <a:rPr lang="en-US" sz="900" b="0" i="0" u="none" strike="noStrike">
                          <a:solidFill>
                            <a:srgbClr val="000000"/>
                          </a:solidFill>
                          <a:effectLst/>
                          <a:latin typeface="Calibri" panose="020F0502020204030204" pitchFamily="34" charset="0"/>
                        </a:rPr>
                        <a:t>Silver &amp; Fit</a:t>
                      </a:r>
                    </a:p>
                  </a:txBody>
                  <a:tcPr marL="4572" marR="4572" marT="4572" marB="0" anchor="b">
                    <a:lnL>
                      <a:noFill/>
                    </a:lnL>
                    <a:lnR>
                      <a:noFill/>
                    </a:lnR>
                    <a:lnT>
                      <a:noFill/>
                    </a:lnT>
                    <a:lnB>
                      <a:noFill/>
                    </a:lnB>
                    <a:noFill/>
                  </a:tcPr>
                </a:tc>
                <a:extLst>
                  <a:ext uri="{0D108BD9-81ED-4DB2-BD59-A6C34878D82A}">
                    <a16:rowId xmlns:a16="http://schemas.microsoft.com/office/drawing/2014/main" val="3681400263"/>
                  </a:ext>
                </a:extLst>
              </a:tr>
              <a:tr h="125733">
                <a:tc>
                  <a:txBody>
                    <a:bodyPr/>
                    <a:lstStyle/>
                    <a:p>
                      <a:pPr algn="l" fontAlgn="ctr">
                        <a:buNone/>
                      </a:pPr>
                      <a:r>
                        <a:rPr lang="en-US" sz="900" b="1" i="0" u="none" strike="noStrike">
                          <a:solidFill>
                            <a:srgbClr val="000000"/>
                          </a:solidFill>
                          <a:effectLst/>
                          <a:latin typeface="Calibri" panose="020F0502020204030204" pitchFamily="34" charset="0"/>
                        </a:rPr>
                        <a:t>Primary Care Physician</a:t>
                      </a:r>
                    </a:p>
                  </a:txBody>
                  <a:tcPr marL="4572" marR="4572" marT="4572" marB="0" anchor="ctr">
                    <a:lnL>
                      <a:noFill/>
                    </a:lnL>
                    <a:lnR>
                      <a:noFill/>
                    </a:lnR>
                    <a:lnT>
                      <a:noFill/>
                    </a:lnT>
                    <a:lnB>
                      <a:noFill/>
                    </a:lnB>
                    <a:solidFill>
                      <a:srgbClr val="D9D9D9"/>
                    </a:solidFill>
                  </a:tcPr>
                </a:tc>
                <a:tc>
                  <a:txBody>
                    <a:bodyPr/>
                    <a:lstStyle/>
                    <a:p>
                      <a:pPr algn="ctr" fontAlgn="ctr">
                        <a:buNone/>
                      </a:pPr>
                      <a:r>
                        <a:rPr lang="en-US" sz="900" b="0" i="0" u="none" strike="noStrike">
                          <a:solidFill>
                            <a:srgbClr val="000000"/>
                          </a:solidFill>
                          <a:effectLst/>
                          <a:latin typeface="Calibri" panose="020F0502020204030204" pitchFamily="34" charset="0"/>
                        </a:rPr>
                        <a:t>$0</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$10</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$15</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$15</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$20</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$0</a:t>
                      </a:r>
                    </a:p>
                  </a:txBody>
                  <a:tcPr marL="4572" marR="4572" marT="4572" marB="0" anchor="ctr">
                    <a:lnL>
                      <a:noFill/>
                    </a:lnL>
                    <a:lnR>
                      <a:noFill/>
                    </a:lnR>
                    <a:lnT>
                      <a:noFill/>
                    </a:lnT>
                    <a:lnB>
                      <a:noFill/>
                    </a:lnB>
                    <a:noFill/>
                  </a:tcPr>
                </a:tc>
                <a:extLst>
                  <a:ext uri="{0D108BD9-81ED-4DB2-BD59-A6C34878D82A}">
                    <a16:rowId xmlns:a16="http://schemas.microsoft.com/office/drawing/2014/main" val="2992001320"/>
                  </a:ext>
                </a:extLst>
              </a:tr>
              <a:tr h="125733">
                <a:tc>
                  <a:txBody>
                    <a:bodyPr/>
                    <a:lstStyle/>
                    <a:p>
                      <a:pPr algn="l" fontAlgn="ctr">
                        <a:buNone/>
                      </a:pPr>
                      <a:r>
                        <a:rPr lang="en-US" sz="900" b="1" i="0" u="none" strike="noStrike">
                          <a:solidFill>
                            <a:srgbClr val="000000"/>
                          </a:solidFill>
                          <a:effectLst/>
                          <a:latin typeface="Calibri" panose="020F0502020204030204" pitchFamily="34" charset="0"/>
                        </a:rPr>
                        <a:t>Specialist Physician</a:t>
                      </a:r>
                    </a:p>
                  </a:txBody>
                  <a:tcPr marL="4572" marR="4572" marT="4572" marB="0" anchor="ctr">
                    <a:lnL>
                      <a:noFill/>
                    </a:lnL>
                    <a:lnR>
                      <a:noFill/>
                    </a:lnR>
                    <a:lnT>
                      <a:noFill/>
                    </a:lnT>
                    <a:lnB>
                      <a:noFill/>
                    </a:lnB>
                    <a:solidFill>
                      <a:srgbClr val="D9D9D9"/>
                    </a:solidFill>
                  </a:tcPr>
                </a:tc>
                <a:tc>
                  <a:txBody>
                    <a:bodyPr/>
                    <a:lstStyle/>
                    <a:p>
                      <a:pPr algn="ctr" fontAlgn="ctr">
                        <a:buNone/>
                      </a:pPr>
                      <a:r>
                        <a:rPr lang="en-US" sz="900" b="0" i="0" u="none" strike="noStrike">
                          <a:solidFill>
                            <a:srgbClr val="000000"/>
                          </a:solidFill>
                          <a:effectLst/>
                          <a:latin typeface="Calibri" panose="020F0502020204030204" pitchFamily="34" charset="0"/>
                        </a:rPr>
                        <a:t>$0</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$10</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$15</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$15</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$20</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$0</a:t>
                      </a:r>
                    </a:p>
                  </a:txBody>
                  <a:tcPr marL="4572" marR="4572" marT="4572" marB="0" anchor="ctr">
                    <a:lnL>
                      <a:noFill/>
                    </a:lnL>
                    <a:lnR>
                      <a:noFill/>
                    </a:lnR>
                    <a:lnT>
                      <a:noFill/>
                    </a:lnT>
                    <a:lnB>
                      <a:noFill/>
                    </a:lnB>
                    <a:noFill/>
                  </a:tcPr>
                </a:tc>
                <a:extLst>
                  <a:ext uri="{0D108BD9-81ED-4DB2-BD59-A6C34878D82A}">
                    <a16:rowId xmlns:a16="http://schemas.microsoft.com/office/drawing/2014/main" val="3856290145"/>
                  </a:ext>
                </a:extLst>
              </a:tr>
              <a:tr h="125733">
                <a:tc>
                  <a:txBody>
                    <a:bodyPr/>
                    <a:lstStyle/>
                    <a:p>
                      <a:pPr algn="l" fontAlgn="ctr">
                        <a:buNone/>
                      </a:pPr>
                      <a:r>
                        <a:rPr lang="en-US" sz="900" b="1" i="0" u="none" strike="noStrike">
                          <a:solidFill>
                            <a:srgbClr val="000000"/>
                          </a:solidFill>
                          <a:effectLst/>
                          <a:latin typeface="Calibri" panose="020F0502020204030204" pitchFamily="34" charset="0"/>
                        </a:rPr>
                        <a:t>Chiropractor</a:t>
                      </a:r>
                    </a:p>
                  </a:txBody>
                  <a:tcPr marL="4572" marR="4572" marT="4572" marB="0" anchor="ctr">
                    <a:lnL>
                      <a:noFill/>
                    </a:lnL>
                    <a:lnR>
                      <a:noFill/>
                    </a:lnR>
                    <a:lnT>
                      <a:noFill/>
                    </a:lnT>
                    <a:lnB>
                      <a:noFill/>
                    </a:lnB>
                    <a:solidFill>
                      <a:srgbClr val="D9D9D9"/>
                    </a:solidFill>
                  </a:tcPr>
                </a:tc>
                <a:tc>
                  <a:txBody>
                    <a:bodyPr/>
                    <a:lstStyle/>
                    <a:p>
                      <a:pPr algn="ctr" fontAlgn="ctr">
                        <a:buNone/>
                      </a:pPr>
                      <a:r>
                        <a:rPr lang="en-US" sz="900" b="0" i="0" u="none" strike="noStrike">
                          <a:solidFill>
                            <a:srgbClr val="000000"/>
                          </a:solidFill>
                          <a:effectLst/>
                          <a:latin typeface="Calibri" panose="020F0502020204030204" pitchFamily="34" charset="0"/>
                        </a:rPr>
                        <a:t>$0</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$10</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$15</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$15</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$20</a:t>
                      </a:r>
                    </a:p>
                  </a:txBody>
                  <a:tcPr marL="4572" marR="4572" marT="4572" marB="0" anchor="ctr">
                    <a:lnL>
                      <a:noFill/>
                    </a:lnL>
                    <a:lnR>
                      <a:noFill/>
                    </a:lnR>
                    <a:lnT>
                      <a:noFill/>
                    </a:lnT>
                    <a:lnB>
                      <a:noFill/>
                    </a:lnB>
                    <a:noFill/>
                  </a:tcPr>
                </a:tc>
                <a:tc>
                  <a:txBody>
                    <a:bodyPr/>
                    <a:lstStyle/>
                    <a:p>
                      <a:pPr algn="ctr" fontAlgn="ctr">
                        <a:buNone/>
                      </a:pPr>
                      <a:r>
                        <a:rPr lang="en-US" sz="900" b="0" i="0" u="none" strike="noStrike" dirty="0">
                          <a:solidFill>
                            <a:srgbClr val="000000"/>
                          </a:solidFill>
                          <a:effectLst/>
                          <a:latin typeface="Calibri" panose="020F0502020204030204" pitchFamily="34" charset="0"/>
                        </a:rPr>
                        <a:t>$0</a:t>
                      </a:r>
                    </a:p>
                  </a:txBody>
                  <a:tcPr marL="4572" marR="4572" marT="4572" marB="0" anchor="ctr">
                    <a:lnL>
                      <a:noFill/>
                    </a:lnL>
                    <a:lnR>
                      <a:noFill/>
                    </a:lnR>
                    <a:lnT>
                      <a:noFill/>
                    </a:lnT>
                    <a:lnB>
                      <a:noFill/>
                    </a:lnB>
                    <a:noFill/>
                  </a:tcPr>
                </a:tc>
                <a:extLst>
                  <a:ext uri="{0D108BD9-81ED-4DB2-BD59-A6C34878D82A}">
                    <a16:rowId xmlns:a16="http://schemas.microsoft.com/office/drawing/2014/main" val="3565910300"/>
                  </a:ext>
                </a:extLst>
              </a:tr>
              <a:tr h="125733">
                <a:tc>
                  <a:txBody>
                    <a:bodyPr/>
                    <a:lstStyle/>
                    <a:p>
                      <a:pPr algn="l" fontAlgn="ctr">
                        <a:buNone/>
                      </a:pPr>
                      <a:r>
                        <a:rPr lang="en-US" sz="900" b="1" i="0" u="none" strike="noStrike">
                          <a:solidFill>
                            <a:srgbClr val="000000"/>
                          </a:solidFill>
                          <a:effectLst/>
                          <a:latin typeface="Calibri" panose="020F0502020204030204" pitchFamily="34" charset="0"/>
                        </a:rPr>
                        <a:t>Ambulance</a:t>
                      </a:r>
                    </a:p>
                  </a:txBody>
                  <a:tcPr marL="4572" marR="4572" marT="4572" marB="0" anchor="ctr">
                    <a:lnL>
                      <a:noFill/>
                    </a:lnL>
                    <a:lnR>
                      <a:noFill/>
                    </a:lnR>
                    <a:lnT>
                      <a:noFill/>
                    </a:lnT>
                    <a:lnB>
                      <a:noFill/>
                    </a:lnB>
                    <a:solidFill>
                      <a:srgbClr val="D9D9D9"/>
                    </a:solidFill>
                  </a:tcPr>
                </a:tc>
                <a:tc>
                  <a:txBody>
                    <a:bodyPr/>
                    <a:lstStyle/>
                    <a:p>
                      <a:pPr algn="ctr" fontAlgn="ctr">
                        <a:buNone/>
                      </a:pPr>
                      <a:r>
                        <a:rPr lang="en-US" sz="900" b="0" i="0" u="none" strike="noStrike">
                          <a:solidFill>
                            <a:srgbClr val="000000"/>
                          </a:solidFill>
                          <a:effectLst/>
                          <a:latin typeface="Calibri" panose="020F0502020204030204" pitchFamily="34" charset="0"/>
                        </a:rPr>
                        <a:t>$0</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$10</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$15</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$15</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$20</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$0</a:t>
                      </a:r>
                    </a:p>
                  </a:txBody>
                  <a:tcPr marL="4572" marR="4572" marT="4572" marB="0" anchor="ctr">
                    <a:lnL>
                      <a:noFill/>
                    </a:lnL>
                    <a:lnR>
                      <a:noFill/>
                    </a:lnR>
                    <a:lnT>
                      <a:noFill/>
                    </a:lnT>
                    <a:lnB>
                      <a:noFill/>
                    </a:lnB>
                    <a:noFill/>
                  </a:tcPr>
                </a:tc>
                <a:extLst>
                  <a:ext uri="{0D108BD9-81ED-4DB2-BD59-A6C34878D82A}">
                    <a16:rowId xmlns:a16="http://schemas.microsoft.com/office/drawing/2014/main" val="2290527860"/>
                  </a:ext>
                </a:extLst>
              </a:tr>
              <a:tr h="125733">
                <a:tc>
                  <a:txBody>
                    <a:bodyPr/>
                    <a:lstStyle/>
                    <a:p>
                      <a:pPr algn="l" fontAlgn="ctr">
                        <a:buNone/>
                      </a:pPr>
                      <a:r>
                        <a:rPr lang="en-US" sz="900" b="1" i="0" u="none" strike="noStrike">
                          <a:solidFill>
                            <a:srgbClr val="000000"/>
                          </a:solidFill>
                          <a:effectLst/>
                          <a:latin typeface="Calibri" panose="020F0502020204030204" pitchFamily="34" charset="0"/>
                        </a:rPr>
                        <a:t>Emergency Room</a:t>
                      </a:r>
                    </a:p>
                  </a:txBody>
                  <a:tcPr marL="4572" marR="4572" marT="4572" marB="0" anchor="ctr">
                    <a:lnL>
                      <a:noFill/>
                    </a:lnL>
                    <a:lnR>
                      <a:noFill/>
                    </a:lnR>
                    <a:lnT>
                      <a:noFill/>
                    </a:lnT>
                    <a:lnB>
                      <a:noFill/>
                    </a:lnB>
                    <a:solidFill>
                      <a:srgbClr val="D9D9D9"/>
                    </a:solidFill>
                  </a:tcPr>
                </a:tc>
                <a:tc>
                  <a:txBody>
                    <a:bodyPr/>
                    <a:lstStyle/>
                    <a:p>
                      <a:pPr algn="ctr" fontAlgn="ctr">
                        <a:buNone/>
                      </a:pPr>
                      <a:r>
                        <a:rPr lang="en-US" sz="900" b="0" i="0" u="none" strike="noStrike">
                          <a:solidFill>
                            <a:srgbClr val="000000"/>
                          </a:solidFill>
                          <a:effectLst/>
                          <a:latin typeface="Calibri" panose="020F0502020204030204" pitchFamily="34" charset="0"/>
                        </a:rPr>
                        <a:t>$0</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$10</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$50</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$50</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$65</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$0</a:t>
                      </a:r>
                    </a:p>
                  </a:txBody>
                  <a:tcPr marL="4572" marR="4572" marT="4572" marB="0" anchor="ctr">
                    <a:lnL>
                      <a:noFill/>
                    </a:lnL>
                    <a:lnR>
                      <a:noFill/>
                    </a:lnR>
                    <a:lnT>
                      <a:noFill/>
                    </a:lnT>
                    <a:lnB>
                      <a:noFill/>
                    </a:lnB>
                    <a:noFill/>
                  </a:tcPr>
                </a:tc>
                <a:extLst>
                  <a:ext uri="{0D108BD9-81ED-4DB2-BD59-A6C34878D82A}">
                    <a16:rowId xmlns:a16="http://schemas.microsoft.com/office/drawing/2014/main" val="2451570073"/>
                  </a:ext>
                </a:extLst>
              </a:tr>
              <a:tr h="125733">
                <a:tc>
                  <a:txBody>
                    <a:bodyPr/>
                    <a:lstStyle/>
                    <a:p>
                      <a:pPr algn="l" fontAlgn="ctr">
                        <a:buNone/>
                      </a:pPr>
                      <a:r>
                        <a:rPr lang="en-US" sz="900" b="1" i="0" u="none" strike="noStrike">
                          <a:solidFill>
                            <a:srgbClr val="000000"/>
                          </a:solidFill>
                          <a:effectLst/>
                          <a:latin typeface="Calibri" panose="020F0502020204030204" pitchFamily="34" charset="0"/>
                        </a:rPr>
                        <a:t>Urgent Care Center</a:t>
                      </a:r>
                    </a:p>
                  </a:txBody>
                  <a:tcPr marL="4572" marR="4572" marT="4572" marB="0" anchor="ctr">
                    <a:lnL>
                      <a:noFill/>
                    </a:lnL>
                    <a:lnR>
                      <a:noFill/>
                    </a:lnR>
                    <a:lnT>
                      <a:noFill/>
                    </a:lnT>
                    <a:lnB>
                      <a:noFill/>
                    </a:lnB>
                    <a:solidFill>
                      <a:srgbClr val="D9D9D9"/>
                    </a:solidFill>
                  </a:tcPr>
                </a:tc>
                <a:tc>
                  <a:txBody>
                    <a:bodyPr/>
                    <a:lstStyle/>
                    <a:p>
                      <a:pPr algn="ctr" fontAlgn="ctr">
                        <a:buNone/>
                      </a:pPr>
                      <a:r>
                        <a:rPr lang="en-US" sz="900" b="0" i="0" u="none" strike="noStrike">
                          <a:solidFill>
                            <a:srgbClr val="000000"/>
                          </a:solidFill>
                          <a:effectLst/>
                          <a:latin typeface="Calibri" panose="020F0502020204030204" pitchFamily="34" charset="0"/>
                        </a:rPr>
                        <a:t>$0</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$10</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$15</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$15</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$20</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$0</a:t>
                      </a:r>
                    </a:p>
                  </a:txBody>
                  <a:tcPr marL="4572" marR="4572" marT="4572" marB="0" anchor="ctr">
                    <a:lnL>
                      <a:noFill/>
                    </a:lnL>
                    <a:lnR>
                      <a:noFill/>
                    </a:lnR>
                    <a:lnT>
                      <a:noFill/>
                    </a:lnT>
                    <a:lnB>
                      <a:noFill/>
                    </a:lnB>
                    <a:noFill/>
                  </a:tcPr>
                </a:tc>
                <a:extLst>
                  <a:ext uri="{0D108BD9-81ED-4DB2-BD59-A6C34878D82A}">
                    <a16:rowId xmlns:a16="http://schemas.microsoft.com/office/drawing/2014/main" val="2815775569"/>
                  </a:ext>
                </a:extLst>
              </a:tr>
              <a:tr h="125733">
                <a:tc>
                  <a:txBody>
                    <a:bodyPr/>
                    <a:lstStyle/>
                    <a:p>
                      <a:pPr algn="l" fontAlgn="ctr">
                        <a:buNone/>
                      </a:pPr>
                      <a:r>
                        <a:rPr lang="en-US" sz="900" b="1" i="0" u="none" strike="noStrike">
                          <a:solidFill>
                            <a:srgbClr val="000000"/>
                          </a:solidFill>
                          <a:effectLst/>
                          <a:latin typeface="Calibri" panose="020F0502020204030204" pitchFamily="34" charset="0"/>
                        </a:rPr>
                        <a:t>Vision Exam</a:t>
                      </a:r>
                    </a:p>
                  </a:txBody>
                  <a:tcPr marL="4572" marR="4572" marT="4572" marB="0" anchor="ctr">
                    <a:lnL>
                      <a:noFill/>
                    </a:lnL>
                    <a:lnR>
                      <a:noFill/>
                    </a:lnR>
                    <a:lnT>
                      <a:noFill/>
                    </a:lnT>
                    <a:lnB>
                      <a:noFill/>
                    </a:lnB>
                    <a:solidFill>
                      <a:srgbClr val="D9D9D9"/>
                    </a:solidFill>
                  </a:tcPr>
                </a:tc>
                <a:tc>
                  <a:txBody>
                    <a:bodyPr/>
                    <a:lstStyle/>
                    <a:p>
                      <a:pPr algn="ctr" fontAlgn="ctr">
                        <a:buNone/>
                      </a:pPr>
                      <a:r>
                        <a:rPr lang="en-US" sz="900" b="0" i="0" u="none" strike="noStrike">
                          <a:solidFill>
                            <a:srgbClr val="000000"/>
                          </a:solidFill>
                          <a:effectLst/>
                          <a:latin typeface="Calibri" panose="020F0502020204030204" pitchFamily="34" charset="0"/>
                        </a:rPr>
                        <a:t>$0</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$0</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$0</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$0</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$0</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$0</a:t>
                      </a:r>
                    </a:p>
                  </a:txBody>
                  <a:tcPr marL="4572" marR="4572" marT="4572" marB="0" anchor="ctr">
                    <a:lnL>
                      <a:noFill/>
                    </a:lnL>
                    <a:lnR>
                      <a:noFill/>
                    </a:lnR>
                    <a:lnT>
                      <a:noFill/>
                    </a:lnT>
                    <a:lnB>
                      <a:noFill/>
                    </a:lnB>
                    <a:noFill/>
                  </a:tcPr>
                </a:tc>
                <a:extLst>
                  <a:ext uri="{0D108BD9-81ED-4DB2-BD59-A6C34878D82A}">
                    <a16:rowId xmlns:a16="http://schemas.microsoft.com/office/drawing/2014/main" val="4129900936"/>
                  </a:ext>
                </a:extLst>
              </a:tr>
              <a:tr h="125733">
                <a:tc>
                  <a:txBody>
                    <a:bodyPr/>
                    <a:lstStyle/>
                    <a:p>
                      <a:pPr algn="l" fontAlgn="ctr">
                        <a:buNone/>
                      </a:pPr>
                      <a:r>
                        <a:rPr lang="en-US" sz="900" b="1" i="0" u="none" strike="noStrike">
                          <a:solidFill>
                            <a:srgbClr val="000000"/>
                          </a:solidFill>
                          <a:effectLst/>
                          <a:latin typeface="Calibri" panose="020F0502020204030204" pitchFamily="34" charset="0"/>
                        </a:rPr>
                        <a:t>Eyewear Allowance</a:t>
                      </a:r>
                    </a:p>
                  </a:txBody>
                  <a:tcPr marL="4572" marR="4572" marT="4572" marB="0" anchor="ctr">
                    <a:lnL>
                      <a:noFill/>
                    </a:lnL>
                    <a:lnR>
                      <a:noFill/>
                    </a:lnR>
                    <a:lnT>
                      <a:noFill/>
                    </a:lnT>
                    <a:lnB>
                      <a:noFill/>
                    </a:lnB>
                    <a:solidFill>
                      <a:srgbClr val="D9D9D9"/>
                    </a:solidFill>
                  </a:tcPr>
                </a:tc>
                <a:tc>
                  <a:txBody>
                    <a:bodyPr/>
                    <a:lstStyle/>
                    <a:p>
                      <a:pPr algn="ctr" fontAlgn="ctr">
                        <a:buNone/>
                      </a:pPr>
                      <a:r>
                        <a:rPr lang="en-US" sz="900" b="0" i="0" u="none" strike="noStrike">
                          <a:solidFill>
                            <a:srgbClr val="000000"/>
                          </a:solidFill>
                          <a:effectLst/>
                          <a:latin typeface="Calibri" panose="020F0502020204030204" pitchFamily="34" charset="0"/>
                        </a:rPr>
                        <a:t>$100 Allowance per year</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$100 Allowance per year</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$100 Allowance per year</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$100 Allowance per year</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$100 Allowance per year</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$100 Allowance per year</a:t>
                      </a:r>
                    </a:p>
                  </a:txBody>
                  <a:tcPr marL="4572" marR="4572" marT="4572" marB="0" anchor="ctr">
                    <a:lnL>
                      <a:noFill/>
                    </a:lnL>
                    <a:lnR>
                      <a:noFill/>
                    </a:lnR>
                    <a:lnT>
                      <a:noFill/>
                    </a:lnT>
                    <a:lnB>
                      <a:noFill/>
                    </a:lnB>
                    <a:noFill/>
                  </a:tcPr>
                </a:tc>
                <a:extLst>
                  <a:ext uri="{0D108BD9-81ED-4DB2-BD59-A6C34878D82A}">
                    <a16:rowId xmlns:a16="http://schemas.microsoft.com/office/drawing/2014/main" val="1795689494"/>
                  </a:ext>
                </a:extLst>
              </a:tr>
              <a:tr h="224650">
                <a:tc>
                  <a:txBody>
                    <a:bodyPr/>
                    <a:lstStyle/>
                    <a:p>
                      <a:pPr algn="l" fontAlgn="ctr">
                        <a:buNone/>
                      </a:pPr>
                      <a:r>
                        <a:rPr lang="en-US" sz="900" b="1" i="0" u="none" strike="noStrike">
                          <a:solidFill>
                            <a:srgbClr val="000000"/>
                          </a:solidFill>
                          <a:effectLst/>
                          <a:latin typeface="Calibri" panose="020F0502020204030204" pitchFamily="34" charset="0"/>
                        </a:rPr>
                        <a:t>Hearing Exam</a:t>
                      </a:r>
                    </a:p>
                  </a:txBody>
                  <a:tcPr marL="4572" marR="4572" marT="4572" marB="0" anchor="ctr">
                    <a:lnL>
                      <a:noFill/>
                    </a:lnL>
                    <a:lnR>
                      <a:noFill/>
                    </a:lnR>
                    <a:lnT>
                      <a:noFill/>
                    </a:lnT>
                    <a:lnB>
                      <a:noFill/>
                    </a:lnB>
                    <a:solidFill>
                      <a:srgbClr val="D9D9D9"/>
                    </a:solidFill>
                  </a:tcPr>
                </a:tc>
                <a:tc>
                  <a:txBody>
                    <a:bodyPr/>
                    <a:lstStyle/>
                    <a:p>
                      <a:pPr algn="ctr" fontAlgn="ctr">
                        <a:buNone/>
                      </a:pPr>
                      <a:r>
                        <a:rPr lang="en-US" sz="900" b="0" i="0" u="none" strike="noStrike">
                          <a:solidFill>
                            <a:srgbClr val="000000"/>
                          </a:solidFill>
                          <a:effectLst/>
                          <a:latin typeface="Calibri" panose="020F0502020204030204" pitchFamily="34" charset="0"/>
                        </a:rPr>
                        <a:t>$0, must use a TruHearing Provider</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$0, must use a TruHearing Provider</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$0, must use a TruHearing Provider</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$0, must use a TruHearing Provider</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$0, must use a TruHearing Provider</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$0, must use a TruHearing Provider</a:t>
                      </a:r>
                    </a:p>
                  </a:txBody>
                  <a:tcPr marL="4572" marR="4572" marT="4572" marB="0" anchor="ctr">
                    <a:lnL>
                      <a:noFill/>
                    </a:lnL>
                    <a:lnR>
                      <a:noFill/>
                    </a:lnR>
                    <a:lnT>
                      <a:noFill/>
                    </a:lnT>
                    <a:lnB>
                      <a:noFill/>
                    </a:lnB>
                    <a:noFill/>
                  </a:tcPr>
                </a:tc>
                <a:extLst>
                  <a:ext uri="{0D108BD9-81ED-4DB2-BD59-A6C34878D82A}">
                    <a16:rowId xmlns:a16="http://schemas.microsoft.com/office/drawing/2014/main" val="3445229751"/>
                  </a:ext>
                </a:extLst>
              </a:tr>
              <a:tr h="356537">
                <a:tc>
                  <a:txBody>
                    <a:bodyPr/>
                    <a:lstStyle/>
                    <a:p>
                      <a:pPr algn="l" fontAlgn="ctr">
                        <a:buNone/>
                      </a:pPr>
                      <a:r>
                        <a:rPr lang="en-US" sz="900" b="1" i="0" u="none" strike="noStrike">
                          <a:solidFill>
                            <a:srgbClr val="000000"/>
                          </a:solidFill>
                          <a:effectLst/>
                          <a:latin typeface="Calibri" panose="020F0502020204030204" pitchFamily="34" charset="0"/>
                        </a:rPr>
                        <a:t>Hearing Aid Allowance</a:t>
                      </a:r>
                    </a:p>
                  </a:txBody>
                  <a:tcPr marL="4572" marR="4572" marT="4572" marB="0" anchor="ctr">
                    <a:lnL>
                      <a:noFill/>
                    </a:lnL>
                    <a:lnR>
                      <a:noFill/>
                    </a:lnR>
                    <a:lnT>
                      <a:noFill/>
                    </a:lnT>
                    <a:lnB>
                      <a:noFill/>
                    </a:lnB>
                    <a:solidFill>
                      <a:srgbClr val="D9D9D9"/>
                    </a:solidFill>
                  </a:tcPr>
                </a:tc>
                <a:tc>
                  <a:txBody>
                    <a:bodyPr/>
                    <a:lstStyle/>
                    <a:p>
                      <a:pPr algn="ctr" fontAlgn="ctr">
                        <a:buNone/>
                      </a:pPr>
                      <a:r>
                        <a:rPr lang="en-US" sz="900" b="0" i="0" u="none" strike="noStrike" dirty="0">
                          <a:solidFill>
                            <a:srgbClr val="000000"/>
                          </a:solidFill>
                          <a:effectLst/>
                          <a:latin typeface="Calibri" panose="020F0502020204030204" pitchFamily="34" charset="0"/>
                        </a:rPr>
                        <a:t>$499 Copay for Advanced Hearing Aids or $799 Copay for Premium Hearing Aids.</a:t>
                      </a:r>
                    </a:p>
                  </a:txBody>
                  <a:tcPr marL="4572" marR="4572" marT="4572" marB="0" anchor="ctr">
                    <a:lnL>
                      <a:noFill/>
                    </a:lnL>
                    <a:lnR>
                      <a:noFill/>
                    </a:lnR>
                    <a:lnT>
                      <a:noFill/>
                    </a:lnT>
                    <a:lnB>
                      <a:noFill/>
                    </a:lnB>
                    <a:noFill/>
                  </a:tcPr>
                </a:tc>
                <a:tc>
                  <a:txBody>
                    <a:bodyPr/>
                    <a:lstStyle/>
                    <a:p>
                      <a:pPr algn="ctr" fontAlgn="ctr">
                        <a:buNone/>
                      </a:pPr>
                      <a:r>
                        <a:rPr lang="en-US" sz="900" b="0" i="0" u="none" strike="noStrike" dirty="0">
                          <a:solidFill>
                            <a:srgbClr val="000000"/>
                          </a:solidFill>
                          <a:effectLst/>
                          <a:latin typeface="Calibri" panose="020F0502020204030204" pitchFamily="34" charset="0"/>
                        </a:rPr>
                        <a:t>$499 Copay for Advanced Hearing Aids or $799 Copay for Premium Hearing Aids. </a:t>
                      </a:r>
                    </a:p>
                  </a:txBody>
                  <a:tcPr marL="4572" marR="4572" marT="4572" marB="0" anchor="ctr">
                    <a:lnL>
                      <a:noFill/>
                    </a:lnL>
                    <a:lnR>
                      <a:noFill/>
                    </a:lnR>
                    <a:lnT>
                      <a:noFill/>
                    </a:lnT>
                    <a:lnB>
                      <a:noFill/>
                    </a:lnB>
                    <a:noFill/>
                  </a:tcPr>
                </a:tc>
                <a:tc>
                  <a:txBody>
                    <a:bodyPr/>
                    <a:lstStyle/>
                    <a:p>
                      <a:pPr algn="ctr" fontAlgn="ctr">
                        <a:buNone/>
                      </a:pPr>
                      <a:r>
                        <a:rPr lang="en-US" sz="900" b="0" i="0" u="none" strike="noStrike" dirty="0">
                          <a:solidFill>
                            <a:srgbClr val="000000"/>
                          </a:solidFill>
                          <a:effectLst/>
                          <a:latin typeface="Calibri" panose="020F0502020204030204" pitchFamily="34" charset="0"/>
                        </a:rPr>
                        <a:t>$499 Copay for Advanced Hearing Aids or $799 Copay for Premium Hearing Aids.</a:t>
                      </a:r>
                    </a:p>
                  </a:txBody>
                  <a:tcPr marL="4572" marR="4572" marT="4572" marB="0" anchor="ctr">
                    <a:lnL>
                      <a:noFill/>
                    </a:lnL>
                    <a:lnR>
                      <a:noFill/>
                    </a:lnR>
                    <a:lnT>
                      <a:noFill/>
                    </a:lnT>
                    <a:lnB>
                      <a:noFill/>
                    </a:lnB>
                    <a:noFill/>
                  </a:tcPr>
                </a:tc>
                <a:tc>
                  <a:txBody>
                    <a:bodyPr/>
                    <a:lstStyle/>
                    <a:p>
                      <a:pPr algn="ctr" fontAlgn="ctr">
                        <a:buNone/>
                      </a:pPr>
                      <a:r>
                        <a:rPr lang="en-US" sz="900" b="0" i="0" u="none" strike="noStrike" dirty="0">
                          <a:solidFill>
                            <a:srgbClr val="000000"/>
                          </a:solidFill>
                          <a:effectLst/>
                          <a:latin typeface="Calibri" panose="020F0502020204030204" pitchFamily="34" charset="0"/>
                        </a:rPr>
                        <a:t>$499 Copay for Advanced Hearing Aids or $799 Copay for Premium Hearing Aids</a:t>
                      </a:r>
                    </a:p>
                  </a:txBody>
                  <a:tcPr marL="4572" marR="4572" marT="4572" marB="0" anchor="ctr">
                    <a:lnL>
                      <a:noFill/>
                    </a:lnL>
                    <a:lnR>
                      <a:noFill/>
                    </a:lnR>
                    <a:lnT>
                      <a:noFill/>
                    </a:lnT>
                    <a:lnB>
                      <a:noFill/>
                    </a:lnB>
                    <a:noFill/>
                  </a:tcPr>
                </a:tc>
                <a:tc>
                  <a:txBody>
                    <a:bodyPr/>
                    <a:lstStyle/>
                    <a:p>
                      <a:pPr algn="ctr" fontAlgn="ctr">
                        <a:buNone/>
                      </a:pPr>
                      <a:r>
                        <a:rPr lang="en-US" sz="900" b="0" i="0" u="none" strike="noStrike" dirty="0">
                          <a:solidFill>
                            <a:srgbClr val="000000"/>
                          </a:solidFill>
                          <a:effectLst/>
                          <a:latin typeface="Calibri" panose="020F0502020204030204" pitchFamily="34" charset="0"/>
                        </a:rPr>
                        <a:t>$499 Copay for Advanced Hearing Aids or $799 Copay for Premium Hearing Aids. </a:t>
                      </a:r>
                    </a:p>
                  </a:txBody>
                  <a:tcPr marL="4572" marR="4572" marT="4572" marB="0" anchor="ctr">
                    <a:lnL>
                      <a:noFill/>
                    </a:lnL>
                    <a:lnR>
                      <a:noFill/>
                    </a:lnR>
                    <a:lnT>
                      <a:noFill/>
                    </a:lnT>
                    <a:lnB>
                      <a:noFill/>
                    </a:lnB>
                    <a:noFill/>
                  </a:tcPr>
                </a:tc>
                <a:tc>
                  <a:txBody>
                    <a:bodyPr/>
                    <a:lstStyle/>
                    <a:p>
                      <a:pPr algn="ctr" fontAlgn="ctr">
                        <a:buNone/>
                      </a:pPr>
                      <a:r>
                        <a:rPr lang="en-US" sz="900" b="0" i="0" u="none" strike="noStrike" dirty="0">
                          <a:solidFill>
                            <a:srgbClr val="000000"/>
                          </a:solidFill>
                          <a:effectLst/>
                          <a:latin typeface="Calibri" panose="020F0502020204030204" pitchFamily="34" charset="0"/>
                        </a:rPr>
                        <a:t>$499 Copay for Advanced Hearing Aids or $799 Copay for Premium Hearing Aids. </a:t>
                      </a:r>
                    </a:p>
                  </a:txBody>
                  <a:tcPr marL="4572" marR="4572" marT="4572" marB="0" anchor="ctr">
                    <a:lnL>
                      <a:noFill/>
                    </a:lnL>
                    <a:lnR>
                      <a:noFill/>
                    </a:lnR>
                    <a:lnT>
                      <a:noFill/>
                    </a:lnT>
                    <a:lnB>
                      <a:noFill/>
                    </a:lnB>
                    <a:noFill/>
                  </a:tcPr>
                </a:tc>
                <a:extLst>
                  <a:ext uri="{0D108BD9-81ED-4DB2-BD59-A6C34878D82A}">
                    <a16:rowId xmlns:a16="http://schemas.microsoft.com/office/drawing/2014/main" val="1067245338"/>
                  </a:ext>
                </a:extLst>
              </a:tr>
              <a:tr h="125733">
                <a:tc>
                  <a:txBody>
                    <a:bodyPr/>
                    <a:lstStyle/>
                    <a:p>
                      <a:pPr algn="l" fontAlgn="ctr">
                        <a:buNone/>
                      </a:pPr>
                      <a:r>
                        <a:rPr lang="en-US" sz="900" b="1" i="0" u="none" strike="noStrike">
                          <a:solidFill>
                            <a:srgbClr val="000000"/>
                          </a:solidFill>
                          <a:effectLst/>
                          <a:latin typeface="Calibri" panose="020F0502020204030204" pitchFamily="34" charset="0"/>
                        </a:rPr>
                        <a:t>In-Patient Hospital</a:t>
                      </a:r>
                    </a:p>
                  </a:txBody>
                  <a:tcPr marL="4572" marR="4572" marT="4572" marB="0" anchor="ctr">
                    <a:lnL>
                      <a:noFill/>
                    </a:lnL>
                    <a:lnR>
                      <a:noFill/>
                    </a:lnR>
                    <a:lnT>
                      <a:noFill/>
                    </a:lnT>
                    <a:lnB>
                      <a:noFill/>
                    </a:lnB>
                    <a:solidFill>
                      <a:srgbClr val="D9D9D9"/>
                    </a:solidFill>
                  </a:tcPr>
                </a:tc>
                <a:tc>
                  <a:txBody>
                    <a:bodyPr/>
                    <a:lstStyle/>
                    <a:p>
                      <a:pPr algn="ctr" fontAlgn="ctr">
                        <a:buNone/>
                      </a:pPr>
                      <a:r>
                        <a:rPr lang="en-US" sz="900" b="0" i="0" u="none" strike="noStrike">
                          <a:solidFill>
                            <a:srgbClr val="000000"/>
                          </a:solidFill>
                          <a:effectLst/>
                          <a:latin typeface="Calibri" panose="020F0502020204030204" pitchFamily="34" charset="0"/>
                        </a:rPr>
                        <a:t>$0</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$0</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$100</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$100</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$250</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$0</a:t>
                      </a:r>
                    </a:p>
                  </a:txBody>
                  <a:tcPr marL="4572" marR="4572" marT="4572" marB="0" anchor="ctr">
                    <a:lnL>
                      <a:noFill/>
                    </a:lnL>
                    <a:lnR>
                      <a:noFill/>
                    </a:lnR>
                    <a:lnT>
                      <a:noFill/>
                    </a:lnT>
                    <a:lnB>
                      <a:noFill/>
                    </a:lnB>
                    <a:noFill/>
                  </a:tcPr>
                </a:tc>
                <a:extLst>
                  <a:ext uri="{0D108BD9-81ED-4DB2-BD59-A6C34878D82A}">
                    <a16:rowId xmlns:a16="http://schemas.microsoft.com/office/drawing/2014/main" val="2800998413"/>
                  </a:ext>
                </a:extLst>
              </a:tr>
              <a:tr h="125733">
                <a:tc>
                  <a:txBody>
                    <a:bodyPr/>
                    <a:lstStyle/>
                    <a:p>
                      <a:pPr algn="l" fontAlgn="ctr">
                        <a:buNone/>
                      </a:pPr>
                      <a:r>
                        <a:rPr lang="en-US" sz="900" b="1" i="0" u="none" strike="noStrike">
                          <a:solidFill>
                            <a:srgbClr val="000000"/>
                          </a:solidFill>
                          <a:effectLst/>
                          <a:latin typeface="Calibri" panose="020F0502020204030204" pitchFamily="34" charset="0"/>
                        </a:rPr>
                        <a:t>Out-Patient Surgery Center</a:t>
                      </a:r>
                    </a:p>
                  </a:txBody>
                  <a:tcPr marL="4572" marR="4572" marT="4572" marB="0" anchor="ctr">
                    <a:lnL>
                      <a:noFill/>
                    </a:lnL>
                    <a:lnR>
                      <a:noFill/>
                    </a:lnR>
                    <a:lnT>
                      <a:noFill/>
                    </a:lnT>
                    <a:lnB>
                      <a:noFill/>
                    </a:lnB>
                    <a:solidFill>
                      <a:srgbClr val="D9D9D9"/>
                    </a:solidFill>
                  </a:tcPr>
                </a:tc>
                <a:tc>
                  <a:txBody>
                    <a:bodyPr/>
                    <a:lstStyle/>
                    <a:p>
                      <a:pPr algn="ctr" fontAlgn="ctr">
                        <a:buNone/>
                      </a:pPr>
                      <a:r>
                        <a:rPr lang="en-US" sz="900" b="0" i="0" u="none" strike="noStrike">
                          <a:solidFill>
                            <a:srgbClr val="000000"/>
                          </a:solidFill>
                          <a:effectLst/>
                          <a:latin typeface="Calibri" panose="020F0502020204030204" pitchFamily="34" charset="0"/>
                        </a:rPr>
                        <a:t>$0</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$10</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$50</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$50</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$50</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$0</a:t>
                      </a:r>
                    </a:p>
                  </a:txBody>
                  <a:tcPr marL="4572" marR="4572" marT="4572" marB="0" anchor="ctr">
                    <a:lnL>
                      <a:noFill/>
                    </a:lnL>
                    <a:lnR>
                      <a:noFill/>
                    </a:lnR>
                    <a:lnT>
                      <a:noFill/>
                    </a:lnT>
                    <a:lnB>
                      <a:noFill/>
                    </a:lnB>
                    <a:noFill/>
                  </a:tcPr>
                </a:tc>
                <a:extLst>
                  <a:ext uri="{0D108BD9-81ED-4DB2-BD59-A6C34878D82A}">
                    <a16:rowId xmlns:a16="http://schemas.microsoft.com/office/drawing/2014/main" val="2196197712"/>
                  </a:ext>
                </a:extLst>
              </a:tr>
              <a:tr h="125733">
                <a:tc>
                  <a:txBody>
                    <a:bodyPr/>
                    <a:lstStyle/>
                    <a:p>
                      <a:pPr algn="l" fontAlgn="ctr">
                        <a:buNone/>
                      </a:pPr>
                      <a:r>
                        <a:rPr lang="en-US" sz="900" b="1" i="0" u="none" strike="noStrike">
                          <a:solidFill>
                            <a:srgbClr val="000000"/>
                          </a:solidFill>
                          <a:effectLst/>
                          <a:latin typeface="Calibri" panose="020F0502020204030204" pitchFamily="34" charset="0"/>
                        </a:rPr>
                        <a:t>Durable Medical Equipment</a:t>
                      </a:r>
                    </a:p>
                  </a:txBody>
                  <a:tcPr marL="4572" marR="4572" marT="4572" marB="0" anchor="ctr">
                    <a:lnL>
                      <a:noFill/>
                    </a:lnL>
                    <a:lnR>
                      <a:noFill/>
                    </a:lnR>
                    <a:lnT>
                      <a:noFill/>
                    </a:lnT>
                    <a:lnB>
                      <a:noFill/>
                    </a:lnB>
                    <a:solidFill>
                      <a:srgbClr val="D9D9D9"/>
                    </a:solidFill>
                  </a:tcPr>
                </a:tc>
                <a:tc>
                  <a:txBody>
                    <a:bodyPr/>
                    <a:lstStyle/>
                    <a:p>
                      <a:pPr algn="ctr" fontAlgn="ctr">
                        <a:buNone/>
                      </a:pPr>
                      <a:r>
                        <a:rPr lang="en-US" sz="900" b="0" i="0" u="none" strike="noStrike">
                          <a:solidFill>
                            <a:srgbClr val="000000"/>
                          </a:solidFill>
                          <a:effectLst/>
                          <a:latin typeface="Calibri" panose="020F0502020204030204" pitchFamily="34" charset="0"/>
                        </a:rPr>
                        <a:t>$0</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20%</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20%</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20%</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20%</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$0</a:t>
                      </a:r>
                    </a:p>
                  </a:txBody>
                  <a:tcPr marL="4572" marR="4572" marT="4572" marB="0" anchor="ctr">
                    <a:lnL>
                      <a:noFill/>
                    </a:lnL>
                    <a:lnR>
                      <a:noFill/>
                    </a:lnR>
                    <a:lnT>
                      <a:noFill/>
                    </a:lnT>
                    <a:lnB>
                      <a:noFill/>
                    </a:lnB>
                    <a:noFill/>
                  </a:tcPr>
                </a:tc>
                <a:extLst>
                  <a:ext uri="{0D108BD9-81ED-4DB2-BD59-A6C34878D82A}">
                    <a16:rowId xmlns:a16="http://schemas.microsoft.com/office/drawing/2014/main" val="1489551292"/>
                  </a:ext>
                </a:extLst>
              </a:tr>
              <a:tr h="125733">
                <a:tc>
                  <a:txBody>
                    <a:bodyPr/>
                    <a:lstStyle/>
                    <a:p>
                      <a:pPr algn="l" fontAlgn="ctr">
                        <a:buNone/>
                      </a:pPr>
                      <a:r>
                        <a:rPr lang="en-US" sz="900" b="1" i="0" u="none" strike="noStrike">
                          <a:solidFill>
                            <a:srgbClr val="000000"/>
                          </a:solidFill>
                          <a:effectLst/>
                          <a:latin typeface="Calibri" panose="020F0502020204030204" pitchFamily="34" charset="0"/>
                        </a:rPr>
                        <a:t>Rx (30 day retail)</a:t>
                      </a:r>
                    </a:p>
                  </a:txBody>
                  <a:tcPr marL="4572" marR="4572" marT="4572" marB="0" anchor="ctr">
                    <a:lnL>
                      <a:noFill/>
                    </a:lnL>
                    <a:lnR>
                      <a:noFill/>
                    </a:lnR>
                    <a:lnT>
                      <a:noFill/>
                    </a:lnT>
                    <a:lnB>
                      <a:noFill/>
                    </a:lnB>
                    <a:solidFill>
                      <a:srgbClr val="D9D9D9"/>
                    </a:solidFill>
                  </a:tcPr>
                </a:tc>
                <a:tc>
                  <a:txBody>
                    <a:bodyPr/>
                    <a:lstStyle/>
                    <a:p>
                      <a:pPr algn="ctr" fontAlgn="ctr">
                        <a:buNone/>
                      </a:pPr>
                      <a:r>
                        <a:rPr lang="en-US" sz="900" b="0" i="0" u="none" strike="noStrike">
                          <a:solidFill>
                            <a:srgbClr val="000000"/>
                          </a:solidFill>
                          <a:effectLst/>
                          <a:latin typeface="Calibri" panose="020F0502020204030204" pitchFamily="34" charset="0"/>
                        </a:rPr>
                        <a:t>$5/$5/$5</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$5/$15/$30</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$5/$25/$50</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$5/$30/$75</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$5/$35/$80</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$5/$5/$5</a:t>
                      </a:r>
                    </a:p>
                  </a:txBody>
                  <a:tcPr marL="4572" marR="4572" marT="4572" marB="0" anchor="ctr">
                    <a:lnL>
                      <a:noFill/>
                    </a:lnL>
                    <a:lnR>
                      <a:noFill/>
                    </a:lnR>
                    <a:lnT>
                      <a:noFill/>
                    </a:lnT>
                    <a:lnB>
                      <a:noFill/>
                    </a:lnB>
                    <a:noFill/>
                  </a:tcPr>
                </a:tc>
                <a:extLst>
                  <a:ext uri="{0D108BD9-81ED-4DB2-BD59-A6C34878D82A}">
                    <a16:rowId xmlns:a16="http://schemas.microsoft.com/office/drawing/2014/main" val="1592036778"/>
                  </a:ext>
                </a:extLst>
              </a:tr>
              <a:tr h="125733">
                <a:tc>
                  <a:txBody>
                    <a:bodyPr/>
                    <a:lstStyle/>
                    <a:p>
                      <a:pPr algn="l" fontAlgn="ctr">
                        <a:buNone/>
                      </a:pPr>
                      <a:r>
                        <a:rPr lang="en-US" sz="900" b="1" i="0" u="none" strike="noStrike">
                          <a:solidFill>
                            <a:srgbClr val="000000"/>
                          </a:solidFill>
                          <a:effectLst/>
                          <a:latin typeface="Calibri" panose="020F0502020204030204" pitchFamily="34" charset="0"/>
                        </a:rPr>
                        <a:t>Rx (90 day retail)</a:t>
                      </a:r>
                    </a:p>
                  </a:txBody>
                  <a:tcPr marL="4572" marR="4572" marT="4572" marB="0" anchor="ctr">
                    <a:lnL>
                      <a:noFill/>
                    </a:lnL>
                    <a:lnR>
                      <a:noFill/>
                    </a:lnR>
                    <a:lnT>
                      <a:noFill/>
                    </a:lnT>
                    <a:lnB>
                      <a:noFill/>
                    </a:lnB>
                    <a:solidFill>
                      <a:srgbClr val="D9D9D9"/>
                    </a:solidFill>
                  </a:tcPr>
                </a:tc>
                <a:tc>
                  <a:txBody>
                    <a:bodyPr/>
                    <a:lstStyle/>
                    <a:p>
                      <a:pPr algn="ctr" fontAlgn="ctr">
                        <a:buNone/>
                      </a:pPr>
                      <a:r>
                        <a:rPr lang="en-US" sz="900" b="0" i="0" u="none" strike="noStrike">
                          <a:solidFill>
                            <a:srgbClr val="000000"/>
                          </a:solidFill>
                          <a:effectLst/>
                          <a:latin typeface="Calibri" panose="020F0502020204030204" pitchFamily="34" charset="0"/>
                        </a:rPr>
                        <a:t>$5/$5/$5</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$5/$15/$30</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$5/$25/$50</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$5/$30/$75</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$5/$35/$80</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$15/$15/$15</a:t>
                      </a:r>
                    </a:p>
                  </a:txBody>
                  <a:tcPr marL="4572" marR="4572" marT="4572" marB="0" anchor="ctr">
                    <a:lnL>
                      <a:noFill/>
                    </a:lnL>
                    <a:lnR>
                      <a:noFill/>
                    </a:lnR>
                    <a:lnT>
                      <a:noFill/>
                    </a:lnT>
                    <a:lnB>
                      <a:noFill/>
                    </a:lnB>
                    <a:noFill/>
                  </a:tcPr>
                </a:tc>
                <a:extLst>
                  <a:ext uri="{0D108BD9-81ED-4DB2-BD59-A6C34878D82A}">
                    <a16:rowId xmlns:a16="http://schemas.microsoft.com/office/drawing/2014/main" val="1397939966"/>
                  </a:ext>
                </a:extLst>
              </a:tr>
              <a:tr h="125733">
                <a:tc>
                  <a:txBody>
                    <a:bodyPr/>
                    <a:lstStyle/>
                    <a:p>
                      <a:pPr algn="l" fontAlgn="ctr">
                        <a:buNone/>
                      </a:pPr>
                      <a:r>
                        <a:rPr lang="en-US" sz="900" b="1" i="0" u="none" strike="noStrike">
                          <a:solidFill>
                            <a:srgbClr val="000000"/>
                          </a:solidFill>
                          <a:effectLst/>
                          <a:latin typeface="Calibri" panose="020F0502020204030204" pitchFamily="34" charset="0"/>
                        </a:rPr>
                        <a:t>Rx (90 day mail order)</a:t>
                      </a:r>
                    </a:p>
                  </a:txBody>
                  <a:tcPr marL="4572" marR="4572" marT="4572" marB="0" anchor="ctr">
                    <a:lnL>
                      <a:noFill/>
                    </a:lnL>
                    <a:lnR>
                      <a:noFill/>
                    </a:lnR>
                    <a:lnT>
                      <a:noFill/>
                    </a:lnT>
                    <a:lnB>
                      <a:noFill/>
                    </a:lnB>
                    <a:solidFill>
                      <a:srgbClr val="D9D9D9"/>
                    </a:solidFill>
                  </a:tcPr>
                </a:tc>
                <a:tc>
                  <a:txBody>
                    <a:bodyPr/>
                    <a:lstStyle/>
                    <a:p>
                      <a:pPr algn="ctr" fontAlgn="ctr">
                        <a:buNone/>
                      </a:pPr>
                      <a:r>
                        <a:rPr lang="en-US" sz="900" b="0" i="0" u="none" strike="noStrike">
                          <a:solidFill>
                            <a:srgbClr val="000000"/>
                          </a:solidFill>
                          <a:effectLst/>
                          <a:latin typeface="Calibri" panose="020F0502020204030204" pitchFamily="34" charset="0"/>
                        </a:rPr>
                        <a:t>$5/$5/$5</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$5/$15/$30</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$5/$25/$50</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$5/$30/$75</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$5/$35/$80</a:t>
                      </a:r>
                    </a:p>
                  </a:txBody>
                  <a:tcPr marL="4572" marR="4572" marT="4572" marB="0" anchor="ctr">
                    <a:lnL>
                      <a:noFill/>
                    </a:lnL>
                    <a:lnR>
                      <a:noFill/>
                    </a:lnR>
                    <a:lnT>
                      <a:noFill/>
                    </a:lnT>
                    <a:lnB>
                      <a:noFill/>
                    </a:lnB>
                    <a:noFill/>
                  </a:tcPr>
                </a:tc>
                <a:tc>
                  <a:txBody>
                    <a:bodyPr/>
                    <a:lstStyle/>
                    <a:p>
                      <a:pPr algn="ctr" fontAlgn="ctr">
                        <a:buNone/>
                      </a:pPr>
                      <a:r>
                        <a:rPr lang="en-US" sz="900" b="0" i="0" u="none" strike="noStrike" dirty="0">
                          <a:solidFill>
                            <a:srgbClr val="000000"/>
                          </a:solidFill>
                          <a:effectLst/>
                          <a:latin typeface="Calibri" panose="020F0502020204030204" pitchFamily="34" charset="0"/>
                        </a:rPr>
                        <a:t>$15/$15/$15</a:t>
                      </a:r>
                    </a:p>
                  </a:txBody>
                  <a:tcPr marL="4572" marR="4572" marT="4572" marB="0" anchor="ctr">
                    <a:lnL>
                      <a:noFill/>
                    </a:lnL>
                    <a:lnR>
                      <a:noFill/>
                    </a:lnR>
                    <a:lnT>
                      <a:noFill/>
                    </a:lnT>
                    <a:lnB>
                      <a:noFill/>
                    </a:lnB>
                    <a:noFill/>
                  </a:tcPr>
                </a:tc>
                <a:extLst>
                  <a:ext uri="{0D108BD9-81ED-4DB2-BD59-A6C34878D82A}">
                    <a16:rowId xmlns:a16="http://schemas.microsoft.com/office/drawing/2014/main" val="1077755638"/>
                  </a:ext>
                </a:extLst>
              </a:tr>
              <a:tr h="125733">
                <a:tc>
                  <a:txBody>
                    <a:bodyPr/>
                    <a:lstStyle/>
                    <a:p>
                      <a:pPr algn="l" fontAlgn="ctr">
                        <a:buNone/>
                      </a:pPr>
                      <a:r>
                        <a:rPr lang="en-US" sz="900" b="1" i="0" u="none" strike="noStrike">
                          <a:solidFill>
                            <a:srgbClr val="000000"/>
                          </a:solidFill>
                          <a:effectLst/>
                          <a:latin typeface="Calibri" panose="020F0502020204030204" pitchFamily="34" charset="0"/>
                        </a:rPr>
                        <a:t>Rx Out-of-Pocket Max (Part-D Drugs)</a:t>
                      </a:r>
                    </a:p>
                  </a:txBody>
                  <a:tcPr marL="4572" marR="4572" marT="4572" marB="0" anchor="ctr">
                    <a:lnL>
                      <a:noFill/>
                    </a:lnL>
                    <a:lnR>
                      <a:noFill/>
                    </a:lnR>
                    <a:lnT>
                      <a:noFill/>
                    </a:lnT>
                    <a:lnB>
                      <a:noFill/>
                    </a:lnB>
                    <a:solidFill>
                      <a:srgbClr val="D9D9D9"/>
                    </a:solidFill>
                  </a:tcPr>
                </a:tc>
                <a:tc>
                  <a:txBody>
                    <a:bodyPr/>
                    <a:lstStyle/>
                    <a:p>
                      <a:pPr algn="ctr" fontAlgn="ctr">
                        <a:buNone/>
                      </a:pPr>
                      <a:r>
                        <a:rPr lang="en-US" sz="900" b="0" i="0" u="none" strike="noStrike">
                          <a:solidFill>
                            <a:srgbClr val="000000"/>
                          </a:solidFill>
                          <a:effectLst/>
                          <a:latin typeface="Calibri" panose="020F0502020204030204" pitchFamily="34" charset="0"/>
                        </a:rPr>
                        <a:t>$2,100 </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$2,100 </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$2,100 </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$2,100 </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$2,100 </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$2,100 </a:t>
                      </a:r>
                    </a:p>
                  </a:txBody>
                  <a:tcPr marL="4572" marR="4572" marT="4572" marB="0" anchor="ctr">
                    <a:lnL>
                      <a:noFill/>
                    </a:lnL>
                    <a:lnR>
                      <a:noFill/>
                    </a:lnR>
                    <a:lnT>
                      <a:noFill/>
                    </a:lnT>
                    <a:lnB>
                      <a:noFill/>
                    </a:lnB>
                    <a:noFill/>
                  </a:tcPr>
                </a:tc>
                <a:extLst>
                  <a:ext uri="{0D108BD9-81ED-4DB2-BD59-A6C34878D82A}">
                    <a16:rowId xmlns:a16="http://schemas.microsoft.com/office/drawing/2014/main" val="1771808761"/>
                  </a:ext>
                </a:extLst>
              </a:tr>
              <a:tr h="125733">
                <a:tc>
                  <a:txBody>
                    <a:bodyPr/>
                    <a:lstStyle/>
                    <a:p>
                      <a:pPr algn="l" fontAlgn="ctr">
                        <a:buNone/>
                      </a:pPr>
                      <a:r>
                        <a:rPr lang="en-US" sz="900" b="1" i="0" u="none" strike="noStrike">
                          <a:solidFill>
                            <a:srgbClr val="000000"/>
                          </a:solidFill>
                          <a:effectLst/>
                          <a:latin typeface="Calibri" panose="020F0502020204030204" pitchFamily="34" charset="0"/>
                        </a:rPr>
                        <a:t>Deductible</a:t>
                      </a:r>
                    </a:p>
                  </a:txBody>
                  <a:tcPr marL="4572" marR="4572" marT="4572" marB="0" anchor="ctr">
                    <a:lnL>
                      <a:noFill/>
                    </a:lnL>
                    <a:lnR>
                      <a:noFill/>
                    </a:lnR>
                    <a:lnT>
                      <a:noFill/>
                    </a:lnT>
                    <a:lnB>
                      <a:noFill/>
                    </a:lnB>
                    <a:solidFill>
                      <a:srgbClr val="D9D9D9"/>
                    </a:solidFill>
                  </a:tcPr>
                </a:tc>
                <a:tc>
                  <a:txBody>
                    <a:bodyPr/>
                    <a:lstStyle/>
                    <a:p>
                      <a:pPr algn="ctr" fontAlgn="ctr">
                        <a:buNone/>
                      </a:pPr>
                      <a:r>
                        <a:rPr lang="en-US" sz="900" b="0" i="0" u="none" strike="noStrike">
                          <a:solidFill>
                            <a:srgbClr val="000000"/>
                          </a:solidFill>
                          <a:effectLst/>
                          <a:latin typeface="Calibri" panose="020F0502020204030204" pitchFamily="34" charset="0"/>
                        </a:rPr>
                        <a:t>None</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None</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None</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None</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None</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None</a:t>
                      </a:r>
                    </a:p>
                  </a:txBody>
                  <a:tcPr marL="4572" marR="4572" marT="4572" marB="0" anchor="ctr">
                    <a:lnL>
                      <a:noFill/>
                    </a:lnL>
                    <a:lnR>
                      <a:noFill/>
                    </a:lnR>
                    <a:lnT>
                      <a:noFill/>
                    </a:lnT>
                    <a:lnB>
                      <a:noFill/>
                    </a:lnB>
                    <a:noFill/>
                  </a:tcPr>
                </a:tc>
                <a:extLst>
                  <a:ext uri="{0D108BD9-81ED-4DB2-BD59-A6C34878D82A}">
                    <a16:rowId xmlns:a16="http://schemas.microsoft.com/office/drawing/2014/main" val="2222336778"/>
                  </a:ext>
                </a:extLst>
              </a:tr>
              <a:tr h="125733">
                <a:tc>
                  <a:txBody>
                    <a:bodyPr/>
                    <a:lstStyle/>
                    <a:p>
                      <a:pPr algn="l" fontAlgn="ctr">
                        <a:buNone/>
                      </a:pPr>
                      <a:r>
                        <a:rPr lang="en-US" sz="900" b="1" i="0" u="none" strike="noStrike">
                          <a:solidFill>
                            <a:srgbClr val="000000"/>
                          </a:solidFill>
                          <a:effectLst/>
                          <a:latin typeface="Calibri" panose="020F0502020204030204" pitchFamily="34" charset="0"/>
                        </a:rPr>
                        <a:t>Co-Insurance</a:t>
                      </a:r>
                    </a:p>
                  </a:txBody>
                  <a:tcPr marL="4572" marR="4572" marT="4572" marB="0" anchor="ctr">
                    <a:lnL>
                      <a:noFill/>
                    </a:lnL>
                    <a:lnR>
                      <a:noFill/>
                    </a:lnR>
                    <a:lnT>
                      <a:noFill/>
                    </a:lnT>
                    <a:lnB>
                      <a:noFill/>
                    </a:lnB>
                    <a:solidFill>
                      <a:srgbClr val="D9D9D9"/>
                    </a:solidFill>
                  </a:tcPr>
                </a:tc>
                <a:tc>
                  <a:txBody>
                    <a:bodyPr/>
                    <a:lstStyle/>
                    <a:p>
                      <a:pPr algn="ctr" fontAlgn="ctr">
                        <a:buNone/>
                      </a:pPr>
                      <a:r>
                        <a:rPr lang="en-US" sz="900" b="0" i="0" u="none" strike="noStrike">
                          <a:solidFill>
                            <a:srgbClr val="000000"/>
                          </a:solidFill>
                          <a:effectLst/>
                          <a:latin typeface="Calibri" panose="020F0502020204030204" pitchFamily="34" charset="0"/>
                        </a:rPr>
                        <a:t>None</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None</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None</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None</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None</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None</a:t>
                      </a:r>
                    </a:p>
                  </a:txBody>
                  <a:tcPr marL="4572" marR="4572" marT="4572" marB="0" anchor="ctr">
                    <a:lnL>
                      <a:noFill/>
                    </a:lnL>
                    <a:lnR>
                      <a:noFill/>
                    </a:lnR>
                    <a:lnT>
                      <a:noFill/>
                    </a:lnT>
                    <a:lnB>
                      <a:noFill/>
                    </a:lnB>
                    <a:noFill/>
                  </a:tcPr>
                </a:tc>
                <a:extLst>
                  <a:ext uri="{0D108BD9-81ED-4DB2-BD59-A6C34878D82A}">
                    <a16:rowId xmlns:a16="http://schemas.microsoft.com/office/drawing/2014/main" val="3234332251"/>
                  </a:ext>
                </a:extLst>
              </a:tr>
              <a:tr h="367528">
                <a:tc>
                  <a:txBody>
                    <a:bodyPr/>
                    <a:lstStyle/>
                    <a:p>
                      <a:pPr algn="l" fontAlgn="ctr">
                        <a:buNone/>
                      </a:pPr>
                      <a:r>
                        <a:rPr lang="en-US" sz="900" b="1" i="0" u="none" strike="noStrike">
                          <a:solidFill>
                            <a:srgbClr val="000000"/>
                          </a:solidFill>
                          <a:effectLst/>
                          <a:latin typeface="Calibri" panose="020F0502020204030204" pitchFamily="34" charset="0"/>
                        </a:rPr>
                        <a:t>Medical Out-of-Pocket Max:              Combined In&amp;Out of Network              </a:t>
                      </a:r>
                      <a:r>
                        <a:rPr lang="en-US" sz="900" b="0" i="1" u="none" strike="noStrike">
                          <a:solidFill>
                            <a:srgbClr val="000000"/>
                          </a:solidFill>
                          <a:effectLst/>
                          <a:latin typeface="Calibri" panose="020F0502020204030204" pitchFamily="34" charset="0"/>
                        </a:rPr>
                        <a:t>   (excludes Rx, eyewear &amp; hearing aids)</a:t>
                      </a:r>
                      <a:endParaRPr lang="en-US" sz="900" b="1" i="0" u="none" strike="noStrike">
                        <a:solidFill>
                          <a:srgbClr val="000000"/>
                        </a:solidFill>
                        <a:effectLst/>
                        <a:latin typeface="Calibri" panose="020F0502020204030204" pitchFamily="34" charset="0"/>
                      </a:endParaRPr>
                    </a:p>
                  </a:txBody>
                  <a:tcPr marL="4572" marR="4572" marT="4572" marB="0" anchor="ctr">
                    <a:lnL>
                      <a:noFill/>
                    </a:lnL>
                    <a:lnR>
                      <a:noFill/>
                    </a:lnR>
                    <a:lnT>
                      <a:noFill/>
                    </a:lnT>
                    <a:lnB>
                      <a:noFill/>
                    </a:lnB>
                    <a:solidFill>
                      <a:srgbClr val="D9D9D9"/>
                    </a:solidFill>
                  </a:tcPr>
                </a:tc>
                <a:tc>
                  <a:txBody>
                    <a:bodyPr/>
                    <a:lstStyle/>
                    <a:p>
                      <a:pPr algn="ctr" fontAlgn="ctr">
                        <a:buNone/>
                      </a:pPr>
                      <a:r>
                        <a:rPr lang="en-US" sz="900" b="0" i="0" u="none" strike="noStrike">
                          <a:solidFill>
                            <a:srgbClr val="000000"/>
                          </a:solidFill>
                          <a:effectLst/>
                          <a:latin typeface="Calibri" panose="020F0502020204030204" pitchFamily="34" charset="0"/>
                        </a:rPr>
                        <a:t>$0 </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$800 </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$2,100 </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$3,900 </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$3,900 </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$0 </a:t>
                      </a:r>
                    </a:p>
                  </a:txBody>
                  <a:tcPr marL="4572" marR="4572" marT="4572" marB="0" anchor="ctr">
                    <a:lnL>
                      <a:noFill/>
                    </a:lnL>
                    <a:lnR>
                      <a:noFill/>
                    </a:lnR>
                    <a:lnT>
                      <a:noFill/>
                    </a:lnT>
                    <a:lnB>
                      <a:noFill/>
                    </a:lnB>
                    <a:noFill/>
                  </a:tcPr>
                </a:tc>
                <a:extLst>
                  <a:ext uri="{0D108BD9-81ED-4DB2-BD59-A6C34878D82A}">
                    <a16:rowId xmlns:a16="http://schemas.microsoft.com/office/drawing/2014/main" val="1148257731"/>
                  </a:ext>
                </a:extLst>
              </a:tr>
              <a:tr h="136724">
                <a:tc>
                  <a:txBody>
                    <a:bodyPr/>
                    <a:lstStyle/>
                    <a:p>
                      <a:pPr algn="l" fontAlgn="b">
                        <a:buNone/>
                      </a:pPr>
                      <a:r>
                        <a:rPr lang="en-US" sz="900" b="1" i="0" u="none" strike="noStrike">
                          <a:solidFill>
                            <a:srgbClr val="000000"/>
                          </a:solidFill>
                          <a:effectLst/>
                          <a:latin typeface="Calibri" panose="020F0502020204030204" pitchFamily="34" charset="0"/>
                        </a:rPr>
                        <a:t>2026 Monthly Rates</a:t>
                      </a:r>
                    </a:p>
                  </a:txBody>
                  <a:tcPr marL="4572" marR="4572" marT="4572" marB="0" anchor="b">
                    <a:lnL>
                      <a:noFill/>
                    </a:lnL>
                    <a:lnR>
                      <a:noFill/>
                    </a:lnR>
                    <a:lnT>
                      <a:noFill/>
                    </a:lnT>
                    <a:lnB>
                      <a:noFill/>
                    </a:lnB>
                    <a:solidFill>
                      <a:srgbClr val="D9D9D9"/>
                    </a:solidFill>
                  </a:tcPr>
                </a:tc>
                <a:tc>
                  <a:txBody>
                    <a:bodyPr/>
                    <a:lstStyle/>
                    <a:p>
                      <a:pPr algn="ctr" fontAlgn="ctr">
                        <a:buNone/>
                      </a:pPr>
                      <a:r>
                        <a:rPr lang="en-US" sz="900" b="1" i="1" u="none" strike="noStrike">
                          <a:solidFill>
                            <a:srgbClr val="000000"/>
                          </a:solidFill>
                          <a:effectLst/>
                          <a:latin typeface="Calibri" panose="020F0502020204030204" pitchFamily="34" charset="0"/>
                        </a:rPr>
                        <a:t>$600.18</a:t>
                      </a:r>
                    </a:p>
                  </a:txBody>
                  <a:tcPr marL="4572" marR="4572" marT="4572" marB="0" anchor="ctr">
                    <a:lnL>
                      <a:noFill/>
                    </a:lnL>
                    <a:lnR>
                      <a:noFill/>
                    </a:lnR>
                    <a:lnT>
                      <a:noFill/>
                    </a:lnT>
                    <a:lnB>
                      <a:noFill/>
                    </a:lnB>
                    <a:noFill/>
                  </a:tcPr>
                </a:tc>
                <a:tc>
                  <a:txBody>
                    <a:bodyPr/>
                    <a:lstStyle/>
                    <a:p>
                      <a:pPr algn="ctr" fontAlgn="ctr">
                        <a:buNone/>
                      </a:pPr>
                      <a:r>
                        <a:rPr lang="en-US" sz="900" b="1" i="1" u="none" strike="noStrike">
                          <a:solidFill>
                            <a:srgbClr val="000000"/>
                          </a:solidFill>
                          <a:effectLst/>
                          <a:latin typeface="Calibri" panose="020F0502020204030204" pitchFamily="34" charset="0"/>
                        </a:rPr>
                        <a:t>$453.92</a:t>
                      </a:r>
                    </a:p>
                  </a:txBody>
                  <a:tcPr marL="4572" marR="4572" marT="4572" marB="0" anchor="ctr">
                    <a:lnL>
                      <a:noFill/>
                    </a:lnL>
                    <a:lnR>
                      <a:noFill/>
                    </a:lnR>
                    <a:lnT>
                      <a:noFill/>
                    </a:lnT>
                    <a:lnB>
                      <a:noFill/>
                    </a:lnB>
                    <a:noFill/>
                  </a:tcPr>
                </a:tc>
                <a:tc>
                  <a:txBody>
                    <a:bodyPr/>
                    <a:lstStyle/>
                    <a:p>
                      <a:pPr algn="ctr" fontAlgn="ctr">
                        <a:buNone/>
                      </a:pPr>
                      <a:r>
                        <a:rPr lang="en-US" sz="900" b="1" i="1" u="none" strike="noStrike" dirty="0">
                          <a:solidFill>
                            <a:srgbClr val="000000"/>
                          </a:solidFill>
                          <a:effectLst/>
                          <a:latin typeface="Calibri" panose="020F0502020204030204" pitchFamily="34" charset="0"/>
                        </a:rPr>
                        <a:t>$387.17</a:t>
                      </a:r>
                    </a:p>
                  </a:txBody>
                  <a:tcPr marL="4572" marR="4572" marT="4572" marB="0" anchor="ctr">
                    <a:lnL>
                      <a:noFill/>
                    </a:lnL>
                    <a:lnR>
                      <a:noFill/>
                    </a:lnR>
                    <a:lnT>
                      <a:noFill/>
                    </a:lnT>
                    <a:lnB>
                      <a:noFill/>
                    </a:lnB>
                    <a:noFill/>
                  </a:tcPr>
                </a:tc>
                <a:tc>
                  <a:txBody>
                    <a:bodyPr/>
                    <a:lstStyle/>
                    <a:p>
                      <a:pPr algn="ctr" fontAlgn="ctr">
                        <a:buNone/>
                      </a:pPr>
                      <a:r>
                        <a:rPr lang="en-US" sz="900" b="1" i="1" u="none" strike="noStrike">
                          <a:solidFill>
                            <a:srgbClr val="000000"/>
                          </a:solidFill>
                          <a:effectLst/>
                          <a:latin typeface="Calibri" panose="020F0502020204030204" pitchFamily="34" charset="0"/>
                        </a:rPr>
                        <a:t>$360.11</a:t>
                      </a:r>
                    </a:p>
                  </a:txBody>
                  <a:tcPr marL="4572" marR="4572" marT="4572" marB="0" anchor="ctr">
                    <a:lnL>
                      <a:noFill/>
                    </a:lnL>
                    <a:lnR>
                      <a:noFill/>
                    </a:lnR>
                    <a:lnT>
                      <a:noFill/>
                    </a:lnT>
                    <a:lnB>
                      <a:noFill/>
                    </a:lnB>
                    <a:noFill/>
                  </a:tcPr>
                </a:tc>
                <a:tc>
                  <a:txBody>
                    <a:bodyPr/>
                    <a:lstStyle/>
                    <a:p>
                      <a:pPr algn="ctr" fontAlgn="ctr">
                        <a:buNone/>
                      </a:pPr>
                      <a:r>
                        <a:rPr lang="en-US" sz="900" b="1" i="1" u="none" strike="noStrike">
                          <a:solidFill>
                            <a:srgbClr val="000000"/>
                          </a:solidFill>
                          <a:effectLst/>
                          <a:latin typeface="Calibri" panose="020F0502020204030204" pitchFamily="34" charset="0"/>
                        </a:rPr>
                        <a:t>$337.79</a:t>
                      </a:r>
                    </a:p>
                  </a:txBody>
                  <a:tcPr marL="4572" marR="4572" marT="4572" marB="0" anchor="ctr">
                    <a:lnL>
                      <a:noFill/>
                    </a:lnL>
                    <a:lnR>
                      <a:noFill/>
                    </a:lnR>
                    <a:lnT>
                      <a:noFill/>
                    </a:lnT>
                    <a:lnB>
                      <a:noFill/>
                    </a:lnB>
                    <a:noFill/>
                  </a:tcPr>
                </a:tc>
                <a:tc>
                  <a:txBody>
                    <a:bodyPr/>
                    <a:lstStyle/>
                    <a:p>
                      <a:pPr algn="ctr" fontAlgn="ctr">
                        <a:buNone/>
                      </a:pPr>
                      <a:r>
                        <a:rPr lang="en-US" sz="900" b="1" i="1" u="none" strike="noStrike" dirty="0">
                          <a:solidFill>
                            <a:srgbClr val="000000"/>
                          </a:solidFill>
                          <a:effectLst/>
                          <a:latin typeface="Calibri" panose="020F0502020204030204" pitchFamily="34" charset="0"/>
                        </a:rPr>
                        <a:t>$585.85</a:t>
                      </a:r>
                    </a:p>
                  </a:txBody>
                  <a:tcPr marL="4572" marR="4572" marT="4572" marB="0" anchor="ctr">
                    <a:lnL>
                      <a:noFill/>
                    </a:lnL>
                    <a:lnR>
                      <a:noFill/>
                    </a:lnR>
                    <a:lnT>
                      <a:noFill/>
                    </a:lnT>
                    <a:lnB>
                      <a:noFill/>
                    </a:lnB>
                    <a:noFill/>
                  </a:tcPr>
                </a:tc>
                <a:extLst>
                  <a:ext uri="{0D108BD9-81ED-4DB2-BD59-A6C34878D82A}">
                    <a16:rowId xmlns:a16="http://schemas.microsoft.com/office/drawing/2014/main" val="4101477853"/>
                  </a:ext>
                </a:extLst>
              </a:tr>
            </a:tbl>
          </a:graphicData>
        </a:graphic>
      </p:graphicFrame>
      <p:sp>
        <p:nvSpPr>
          <p:cNvPr id="3" name="Slide Number Placeholder 3">
            <a:extLst>
              <a:ext uri="{FF2B5EF4-FFF2-40B4-BE49-F238E27FC236}">
                <a16:creationId xmlns:a16="http://schemas.microsoft.com/office/drawing/2014/main" id="{FFCF47FA-199B-FF9B-9B24-3954D51CEDBC}"/>
              </a:ext>
            </a:extLst>
          </p:cNvPr>
          <p:cNvSpPr>
            <a:spLocks noGrp="1"/>
          </p:cNvSpPr>
          <p:nvPr>
            <p:ph type="sldNum" sz="quarter" idx="12"/>
          </p:nvPr>
        </p:nvSpPr>
        <p:spPr>
          <a:xfrm>
            <a:off x="9296401" y="6509726"/>
            <a:ext cx="2057400" cy="216222"/>
          </a:xfrm>
        </p:spPr>
        <p:txBody>
          <a:bodyPr vert="horz" lIns="46759" tIns="23380" rIns="46759" bIns="23380" rtlCol="0" anchor="ctr">
            <a:normAutofit/>
          </a:bodyPr>
          <a:lstStyle/>
          <a:p>
            <a:pPr>
              <a:spcAft>
                <a:spcPts val="307"/>
              </a:spcAft>
            </a:pPr>
            <a:r>
              <a:rPr lang="en-US"/>
              <a:t>BROWN &amp; BROWN  |  </a:t>
            </a:r>
            <a:fld id="{0BDBB283-31B7-430F-95E5-02359FF226F2}" type="slidenum">
              <a:rPr lang="en-US" smtClean="0"/>
              <a:pPr>
                <a:spcAft>
                  <a:spcPts val="307"/>
                </a:spcAft>
              </a:pPr>
              <a:t>19</a:t>
            </a:fld>
            <a:endParaRPr lang="en-US"/>
          </a:p>
        </p:txBody>
      </p:sp>
    </p:spTree>
    <p:extLst>
      <p:ext uri="{BB962C8B-B14F-4D97-AF65-F5344CB8AC3E}">
        <p14:creationId xmlns:p14="http://schemas.microsoft.com/office/powerpoint/2010/main" val="20434472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Diagonal Corners Rounded 20">
            <a:extLst>
              <a:ext uri="{FF2B5EF4-FFF2-40B4-BE49-F238E27FC236}">
                <a16:creationId xmlns:a16="http://schemas.microsoft.com/office/drawing/2014/main" id="{AC059F1D-FF24-ABD0-6A4D-719D681E5F95}"/>
              </a:ext>
            </a:extLst>
          </p:cNvPr>
          <p:cNvSpPr/>
          <p:nvPr/>
        </p:nvSpPr>
        <p:spPr>
          <a:xfrm>
            <a:off x="683191" y="1413885"/>
            <a:ext cx="684061" cy="562691"/>
          </a:xfrm>
          <a:prstGeom prst="round2DiagRect">
            <a:avLst/>
          </a:prstGeom>
          <a:solidFill>
            <a:srgbClr val="0D274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2345" tIns="62345" rtlCol="0" anchor="ctr" anchorCtr="1"/>
          <a:lstStyle/>
          <a:p>
            <a:pPr algn="ctr"/>
            <a:r>
              <a:rPr lang="id-ID" sz="2182" b="1">
                <a:latin typeface="Arial" panose="020B0604020202020204" pitchFamily="34" charset="0"/>
                <a:cs typeface="Arial" panose="020B0604020202020204" pitchFamily="34" charset="0"/>
              </a:rPr>
              <a:t>1</a:t>
            </a:r>
          </a:p>
        </p:txBody>
      </p:sp>
      <p:sp>
        <p:nvSpPr>
          <p:cNvPr id="22" name="TextBox 21">
            <a:extLst>
              <a:ext uri="{FF2B5EF4-FFF2-40B4-BE49-F238E27FC236}">
                <a16:creationId xmlns:a16="http://schemas.microsoft.com/office/drawing/2014/main" id="{B607E95F-8B21-6BE2-E7B7-96057FE3E01C}"/>
              </a:ext>
            </a:extLst>
          </p:cNvPr>
          <p:cNvSpPr txBox="1"/>
          <p:nvPr/>
        </p:nvSpPr>
        <p:spPr>
          <a:xfrm>
            <a:off x="1606079" y="2454296"/>
            <a:ext cx="4489921" cy="344069"/>
          </a:xfrm>
          <a:prstGeom prst="rect">
            <a:avLst/>
          </a:prstGeom>
          <a:noFill/>
        </p:spPr>
        <p:txBody>
          <a:bodyPr wrap="square" rtlCol="0" anchor="ctr">
            <a:spAutoFit/>
          </a:bodyPr>
          <a:lstStyle/>
          <a:p>
            <a:r>
              <a:rPr lang="en-US" sz="1636" b="1" dirty="0">
                <a:solidFill>
                  <a:srgbClr val="0D2748"/>
                </a:solidFill>
                <a:latin typeface="Arial" panose="020B0604020202020204"/>
              </a:rPr>
              <a:t>Town of Mendon Active Benefits &amp; Analysis</a:t>
            </a:r>
          </a:p>
        </p:txBody>
      </p:sp>
      <p:sp>
        <p:nvSpPr>
          <p:cNvPr id="23" name="Rectangle: Diagonal Corners Rounded 22">
            <a:extLst>
              <a:ext uri="{FF2B5EF4-FFF2-40B4-BE49-F238E27FC236}">
                <a16:creationId xmlns:a16="http://schemas.microsoft.com/office/drawing/2014/main" id="{AF83C2DF-ED19-8E54-5C0C-79E4F635939D}"/>
              </a:ext>
            </a:extLst>
          </p:cNvPr>
          <p:cNvSpPr/>
          <p:nvPr/>
        </p:nvSpPr>
        <p:spPr>
          <a:xfrm>
            <a:off x="683191" y="2344982"/>
            <a:ext cx="684061" cy="562691"/>
          </a:xfrm>
          <a:prstGeom prst="round2DiagRect">
            <a:avLst/>
          </a:prstGeom>
          <a:solidFill>
            <a:srgbClr val="0D274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2345" tIns="62345" rtlCol="0" anchor="ctr" anchorCtr="1"/>
          <a:lstStyle/>
          <a:p>
            <a:pPr algn="ctr"/>
            <a:r>
              <a:rPr lang="en-US" sz="2182" b="1">
                <a:latin typeface="Arial" panose="020B0604020202020204" pitchFamily="34" charset="0"/>
                <a:cs typeface="Arial" panose="020B0604020202020204" pitchFamily="34" charset="0"/>
              </a:rPr>
              <a:t>2</a:t>
            </a:r>
            <a:endParaRPr lang="id-ID" sz="2182" b="1">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BF82CEE2-58B8-9EE7-4126-05733BE412AA}"/>
              </a:ext>
            </a:extLst>
          </p:cNvPr>
          <p:cNvSpPr txBox="1"/>
          <p:nvPr/>
        </p:nvSpPr>
        <p:spPr>
          <a:xfrm>
            <a:off x="1606078" y="3354029"/>
            <a:ext cx="6189888" cy="344069"/>
          </a:xfrm>
          <a:prstGeom prst="rect">
            <a:avLst/>
          </a:prstGeom>
          <a:noFill/>
        </p:spPr>
        <p:txBody>
          <a:bodyPr wrap="square" rtlCol="0" anchor="ctr">
            <a:spAutoFit/>
          </a:bodyPr>
          <a:lstStyle/>
          <a:p>
            <a:r>
              <a:rPr lang="en-US" sz="1636" b="1" dirty="0">
                <a:latin typeface="Arial" panose="020B0604020202020204" pitchFamily="34" charset="0"/>
                <a:cs typeface="Arial" panose="020B0604020202020204" pitchFamily="34" charset="0"/>
              </a:rPr>
              <a:t>Appendix</a:t>
            </a:r>
          </a:p>
        </p:txBody>
      </p:sp>
      <p:sp>
        <p:nvSpPr>
          <p:cNvPr id="25" name="Rectangle: Diagonal Corners Rounded 24">
            <a:extLst>
              <a:ext uri="{FF2B5EF4-FFF2-40B4-BE49-F238E27FC236}">
                <a16:creationId xmlns:a16="http://schemas.microsoft.com/office/drawing/2014/main" id="{B4CB911F-27BA-3F90-8267-A12A56F38C85}"/>
              </a:ext>
            </a:extLst>
          </p:cNvPr>
          <p:cNvSpPr/>
          <p:nvPr/>
        </p:nvSpPr>
        <p:spPr>
          <a:xfrm>
            <a:off x="683191" y="3244717"/>
            <a:ext cx="684061" cy="562691"/>
          </a:xfrm>
          <a:prstGeom prst="round2DiagRect">
            <a:avLst/>
          </a:prstGeom>
          <a:solidFill>
            <a:srgbClr val="0D274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2345" tIns="62345" rtlCol="0" anchor="ctr" anchorCtr="1"/>
          <a:lstStyle/>
          <a:p>
            <a:pPr algn="ctr"/>
            <a:r>
              <a:rPr lang="en-US" sz="2182" b="1">
                <a:latin typeface="Arial" panose="020B0604020202020204" pitchFamily="34" charset="0"/>
                <a:cs typeface="Arial" panose="020B0604020202020204" pitchFamily="34" charset="0"/>
              </a:rPr>
              <a:t>3</a:t>
            </a:r>
            <a:endParaRPr lang="id-ID" sz="2182" b="1">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565BB376-5B1B-F0B7-592E-C6E91EC9A11E}"/>
              </a:ext>
            </a:extLst>
          </p:cNvPr>
          <p:cNvSpPr txBox="1"/>
          <p:nvPr/>
        </p:nvSpPr>
        <p:spPr>
          <a:xfrm>
            <a:off x="1606078" y="1554563"/>
            <a:ext cx="7292970" cy="344069"/>
          </a:xfrm>
          <a:prstGeom prst="rect">
            <a:avLst/>
          </a:prstGeom>
          <a:noFill/>
        </p:spPr>
        <p:txBody>
          <a:bodyPr wrap="square" rtlCol="0" anchor="ctr">
            <a:spAutoFit/>
          </a:bodyPr>
          <a:lstStyle/>
          <a:p>
            <a:r>
              <a:rPr lang="en-US" sz="1636" b="1" dirty="0">
                <a:latin typeface="Arial" panose="020B0604020202020204" pitchFamily="34" charset="0"/>
                <a:cs typeface="Arial" panose="020B0604020202020204" pitchFamily="34" charset="0"/>
              </a:rPr>
              <a:t>Town of Mendon Medicare Program VS FLMHIT Medicare Program</a:t>
            </a:r>
          </a:p>
        </p:txBody>
      </p:sp>
      <p:sp>
        <p:nvSpPr>
          <p:cNvPr id="4" name="TextBox 3">
            <a:extLst>
              <a:ext uri="{FF2B5EF4-FFF2-40B4-BE49-F238E27FC236}">
                <a16:creationId xmlns:a16="http://schemas.microsoft.com/office/drawing/2014/main" id="{D515C9BF-8E6E-FF26-8138-6D8BDE578556}"/>
              </a:ext>
            </a:extLst>
          </p:cNvPr>
          <p:cNvSpPr txBox="1"/>
          <p:nvPr/>
        </p:nvSpPr>
        <p:spPr>
          <a:xfrm>
            <a:off x="683190" y="256919"/>
            <a:ext cx="6096000" cy="658963"/>
          </a:xfrm>
          <a:prstGeom prst="rect">
            <a:avLst/>
          </a:prstGeom>
          <a:noFill/>
        </p:spPr>
        <p:txBody>
          <a:bodyPr wrap="square">
            <a:spAutoFit/>
          </a:bodyPr>
          <a:lstStyle/>
          <a:p>
            <a:r>
              <a:rPr lang="en-US" altLang="en-US" sz="3682" dirty="0">
                <a:solidFill>
                  <a:srgbClr val="0D2748"/>
                </a:solidFill>
                <a:latin typeface="Arial" panose="020B0604020202020204" pitchFamily="34" charset="0"/>
                <a:ea typeface="+mj-ea"/>
                <a:cs typeface="Arial" panose="020B0604020202020204" pitchFamily="34" charset="0"/>
              </a:rPr>
              <a:t>Agenda</a:t>
            </a:r>
            <a:endParaRPr lang="en-US" sz="3682" dirty="0">
              <a:solidFill>
                <a:srgbClr val="0D2748"/>
              </a:solidFill>
              <a:latin typeface="Arial" panose="020B0604020202020204" pitchFamily="34" charset="0"/>
              <a:ea typeface="+mj-ea"/>
              <a:cs typeface="Arial" panose="020B0604020202020204" pitchFamily="34" charset="0"/>
            </a:endParaRPr>
          </a:p>
        </p:txBody>
      </p:sp>
      <p:sp>
        <p:nvSpPr>
          <p:cNvPr id="6" name="Slide Number Placeholder 2">
            <a:extLst>
              <a:ext uri="{FF2B5EF4-FFF2-40B4-BE49-F238E27FC236}">
                <a16:creationId xmlns:a16="http://schemas.microsoft.com/office/drawing/2014/main" id="{955F48C1-F8A7-FED5-AA8C-8ABFAFC28E58}"/>
              </a:ext>
            </a:extLst>
          </p:cNvPr>
          <p:cNvSpPr txBox="1">
            <a:spLocks/>
          </p:cNvSpPr>
          <p:nvPr/>
        </p:nvSpPr>
        <p:spPr>
          <a:xfrm>
            <a:off x="10391776" y="6528397"/>
            <a:ext cx="1546930" cy="42283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800" spc="100">
                <a:solidFill>
                  <a:srgbClr val="6D6E71"/>
                </a:solidFill>
                <a:latin typeface="Arial" panose="020B0604020202020204" pitchFamily="34" charset="0"/>
                <a:cs typeface="Arial" panose="020B0604020202020204" pitchFamily="34" charset="0"/>
              </a:rPr>
              <a:t>BROWN &amp; BROWN  |  </a:t>
            </a:r>
            <a:fld id="{0BDBB283-31B7-430F-95E5-02359FF226F2}" type="slidenum">
              <a:rPr lang="en-US" sz="800" smtClean="0">
                <a:solidFill>
                  <a:srgbClr val="6D6E71"/>
                </a:solidFill>
              </a:rPr>
              <a:pPr>
                <a:defRPr/>
              </a:pPr>
              <a:t>2</a:t>
            </a:fld>
            <a:endParaRPr lang="en-US" sz="800">
              <a:solidFill>
                <a:srgbClr val="6D6E71"/>
              </a:solidFill>
            </a:endParaRPr>
          </a:p>
        </p:txBody>
      </p:sp>
      <p:sp>
        <p:nvSpPr>
          <p:cNvPr id="8" name="Rectangle: Diagonal Corners Rounded 7">
            <a:extLst>
              <a:ext uri="{FF2B5EF4-FFF2-40B4-BE49-F238E27FC236}">
                <a16:creationId xmlns:a16="http://schemas.microsoft.com/office/drawing/2014/main" id="{EF66A1BD-E146-A8DB-A778-8A7471CBE2FF}"/>
              </a:ext>
            </a:extLst>
          </p:cNvPr>
          <p:cNvSpPr/>
          <p:nvPr/>
        </p:nvSpPr>
        <p:spPr>
          <a:xfrm>
            <a:off x="683190" y="4144452"/>
            <a:ext cx="684061" cy="562691"/>
          </a:xfrm>
          <a:prstGeom prst="round2DiagRect">
            <a:avLst/>
          </a:prstGeom>
          <a:solidFill>
            <a:srgbClr val="0D274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2345" tIns="62345" rtlCol="0" anchor="ctr" anchorCtr="1"/>
          <a:lstStyle/>
          <a:p>
            <a:pPr algn="ctr"/>
            <a:r>
              <a:rPr lang="en-US" sz="2182" b="1">
                <a:latin typeface="Arial" panose="020B0604020202020204" pitchFamily="34" charset="0"/>
                <a:cs typeface="Arial" panose="020B0604020202020204" pitchFamily="34" charset="0"/>
              </a:rPr>
              <a:t>4</a:t>
            </a:r>
            <a:endParaRPr lang="id-ID" sz="2182" b="1">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A6A79F4A-AD93-8014-6523-4842372C4915}"/>
              </a:ext>
            </a:extLst>
          </p:cNvPr>
          <p:cNvSpPr txBox="1"/>
          <p:nvPr/>
        </p:nvSpPr>
        <p:spPr>
          <a:xfrm>
            <a:off x="1606078" y="4253762"/>
            <a:ext cx="6189888" cy="344069"/>
          </a:xfrm>
          <a:prstGeom prst="rect">
            <a:avLst/>
          </a:prstGeom>
          <a:noFill/>
        </p:spPr>
        <p:txBody>
          <a:bodyPr wrap="square" rtlCol="0" anchor="ctr">
            <a:spAutoFit/>
          </a:bodyPr>
          <a:lstStyle/>
          <a:p>
            <a:r>
              <a:rPr lang="en-US" sz="1636" b="1" dirty="0">
                <a:latin typeface="Arial" panose="020B0604020202020204" pitchFamily="34" charset="0"/>
                <a:cs typeface="Arial" panose="020B0604020202020204" pitchFamily="34" charset="0"/>
              </a:rPr>
              <a:t>Disclaimers</a:t>
            </a:r>
          </a:p>
        </p:txBody>
      </p:sp>
    </p:spTree>
    <p:extLst>
      <p:ext uri="{BB962C8B-B14F-4D97-AF65-F5344CB8AC3E}">
        <p14:creationId xmlns:p14="http://schemas.microsoft.com/office/powerpoint/2010/main" val="3328833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a:extLst>
              <a:ext uri="{FF2B5EF4-FFF2-40B4-BE49-F238E27FC236}">
                <a16:creationId xmlns:a16="http://schemas.microsoft.com/office/drawing/2014/main" id="{649A085A-2AFA-2E9C-7EFC-AB025C928DF7}"/>
              </a:ext>
            </a:extLst>
          </p:cNvPr>
          <p:cNvSpPr>
            <a:spLocks noGrp="1" noChangeArrowheads="1"/>
          </p:cNvSpPr>
          <p:nvPr>
            <p:ph type="title"/>
          </p:nvPr>
        </p:nvSpPr>
        <p:spPr/>
        <p:txBody>
          <a:bodyPr>
            <a:normAutofit/>
          </a:bodyPr>
          <a:lstStyle/>
          <a:p>
            <a:pPr>
              <a:defRPr/>
            </a:pPr>
            <a:r>
              <a:rPr lang="en-US" sz="3600" b="0" dirty="0">
                <a:solidFill>
                  <a:srgbClr val="0D2748"/>
                </a:solidFill>
              </a:rPr>
              <a:t>FLMHIT Custom Owned Medicare Plan Menu</a:t>
            </a:r>
          </a:p>
        </p:txBody>
      </p:sp>
      <p:sp>
        <p:nvSpPr>
          <p:cNvPr id="32772" name="Text Box 12">
            <a:extLst>
              <a:ext uri="{FF2B5EF4-FFF2-40B4-BE49-F238E27FC236}">
                <a16:creationId xmlns:a16="http://schemas.microsoft.com/office/drawing/2014/main" id="{D9D0BAD1-7B43-D404-6F75-70BF33A86EC2}"/>
              </a:ext>
            </a:extLst>
          </p:cNvPr>
          <p:cNvSpPr txBox="1">
            <a:spLocks noChangeArrowheads="1"/>
          </p:cNvSpPr>
          <p:nvPr/>
        </p:nvSpPr>
        <p:spPr bwMode="auto">
          <a:xfrm>
            <a:off x="2959894" y="1741885"/>
            <a:ext cx="622458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0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defTabSz="685782">
              <a:spcBef>
                <a:spcPct val="0"/>
              </a:spcBef>
              <a:defRPr/>
            </a:pPr>
            <a:endParaRPr lang="en-US" altLang="en-US" sz="1350">
              <a:solidFill>
                <a:srgbClr val="002855"/>
              </a:solidFill>
              <a:latin typeface="Arial" panose="020B0604020202020204" pitchFamily="34" charset="0"/>
            </a:endParaRPr>
          </a:p>
        </p:txBody>
      </p:sp>
      <p:sp>
        <p:nvSpPr>
          <p:cNvPr id="32773" name="TextBox 4">
            <a:extLst>
              <a:ext uri="{FF2B5EF4-FFF2-40B4-BE49-F238E27FC236}">
                <a16:creationId xmlns:a16="http://schemas.microsoft.com/office/drawing/2014/main" id="{905554B8-5579-88D8-69AB-A44A00488856}"/>
              </a:ext>
            </a:extLst>
          </p:cNvPr>
          <p:cNvSpPr txBox="1">
            <a:spLocks noChangeArrowheads="1"/>
          </p:cNvSpPr>
          <p:nvPr/>
        </p:nvSpPr>
        <p:spPr bwMode="auto">
          <a:xfrm>
            <a:off x="2668374" y="6109077"/>
            <a:ext cx="75805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defRPr sz="20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defTabSz="685782">
              <a:spcBef>
                <a:spcPct val="0"/>
              </a:spcBef>
              <a:defRPr/>
            </a:pPr>
            <a:r>
              <a:rPr lang="en-US" altLang="en-US" sz="600" dirty="0">
                <a:solidFill>
                  <a:srgbClr val="0D2748"/>
                </a:solidFill>
                <a:latin typeface="Arial" panose="020B0604020202020204" pitchFamily="34" charset="0"/>
                <a:ea typeface="MS PGothic" panose="020B0600070205080204" pitchFamily="34" charset="-128"/>
                <a:cs typeface="Arial" panose="020B0604020202020204" pitchFamily="34" charset="0"/>
              </a:rPr>
              <a:t>This plan design contains only a general description of the coverage and does not  constitute a policy contract.  For complete information including exclusions, Limitations and conditions, refer to the policy document.  Neither the carrier nor Brown &amp; Brown will be held responsible for typographical or clerical errors.</a:t>
            </a:r>
          </a:p>
        </p:txBody>
      </p:sp>
      <p:pic>
        <p:nvPicPr>
          <p:cNvPr id="5" name="Picture 4" descr="A logo of a health insurance company&#10;&#10;Description automatically generated">
            <a:extLst>
              <a:ext uri="{FF2B5EF4-FFF2-40B4-BE49-F238E27FC236}">
                <a16:creationId xmlns:a16="http://schemas.microsoft.com/office/drawing/2014/main" id="{680192C5-7FBC-E56B-20FA-A3177F3A3E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3136" y="81529"/>
            <a:ext cx="885029" cy="885029"/>
          </a:xfrm>
          <a:prstGeom prst="rect">
            <a:avLst/>
          </a:prstGeom>
        </p:spPr>
      </p:pic>
      <p:graphicFrame>
        <p:nvGraphicFramePr>
          <p:cNvPr id="7" name="Table 6">
            <a:extLst>
              <a:ext uri="{FF2B5EF4-FFF2-40B4-BE49-F238E27FC236}">
                <a16:creationId xmlns:a16="http://schemas.microsoft.com/office/drawing/2014/main" id="{768D76DB-A6CC-3D44-0378-4D9DA7158A44}"/>
              </a:ext>
            </a:extLst>
          </p:cNvPr>
          <p:cNvGraphicFramePr>
            <a:graphicFrameLocks noGrp="1"/>
          </p:cNvGraphicFramePr>
          <p:nvPr>
            <p:extLst>
              <p:ext uri="{D42A27DB-BD31-4B8C-83A1-F6EECF244321}">
                <p14:modId xmlns:p14="http://schemas.microsoft.com/office/powerpoint/2010/main" val="2607513123"/>
              </p:ext>
            </p:extLst>
          </p:nvPr>
        </p:nvGraphicFramePr>
        <p:xfrm>
          <a:off x="463716" y="1200277"/>
          <a:ext cx="11078301" cy="4675081"/>
        </p:xfrm>
        <a:graphic>
          <a:graphicData uri="http://schemas.openxmlformats.org/drawingml/2006/table">
            <a:tbl>
              <a:tblPr/>
              <a:tblGrid>
                <a:gridCol w="2248691">
                  <a:extLst>
                    <a:ext uri="{9D8B030D-6E8A-4147-A177-3AD203B41FA5}">
                      <a16:colId xmlns:a16="http://schemas.microsoft.com/office/drawing/2014/main" val="927075957"/>
                    </a:ext>
                  </a:extLst>
                </a:gridCol>
                <a:gridCol w="1765922">
                  <a:extLst>
                    <a:ext uri="{9D8B030D-6E8A-4147-A177-3AD203B41FA5}">
                      <a16:colId xmlns:a16="http://schemas.microsoft.com/office/drawing/2014/main" val="5013983"/>
                    </a:ext>
                  </a:extLst>
                </a:gridCol>
                <a:gridCol w="1765922">
                  <a:extLst>
                    <a:ext uri="{9D8B030D-6E8A-4147-A177-3AD203B41FA5}">
                      <a16:colId xmlns:a16="http://schemas.microsoft.com/office/drawing/2014/main" val="58800761"/>
                    </a:ext>
                  </a:extLst>
                </a:gridCol>
                <a:gridCol w="1765922">
                  <a:extLst>
                    <a:ext uri="{9D8B030D-6E8A-4147-A177-3AD203B41FA5}">
                      <a16:colId xmlns:a16="http://schemas.microsoft.com/office/drawing/2014/main" val="2050077817"/>
                    </a:ext>
                  </a:extLst>
                </a:gridCol>
                <a:gridCol w="1765922">
                  <a:extLst>
                    <a:ext uri="{9D8B030D-6E8A-4147-A177-3AD203B41FA5}">
                      <a16:colId xmlns:a16="http://schemas.microsoft.com/office/drawing/2014/main" val="242026130"/>
                    </a:ext>
                  </a:extLst>
                </a:gridCol>
                <a:gridCol w="1765922">
                  <a:extLst>
                    <a:ext uri="{9D8B030D-6E8A-4147-A177-3AD203B41FA5}">
                      <a16:colId xmlns:a16="http://schemas.microsoft.com/office/drawing/2014/main" val="421384491"/>
                    </a:ext>
                  </a:extLst>
                </a:gridCol>
              </a:tblGrid>
              <a:tr h="176975">
                <a:tc rowSpan="4">
                  <a:txBody>
                    <a:bodyPr/>
                    <a:lstStyle/>
                    <a:p>
                      <a:pPr algn="ctr" fontAlgn="ctr">
                        <a:buNone/>
                      </a:pPr>
                      <a:r>
                        <a:rPr lang="en-US" sz="900" b="1" i="0" u="none" strike="noStrike" dirty="0">
                          <a:solidFill>
                            <a:srgbClr val="000000"/>
                          </a:solidFill>
                          <a:effectLst/>
                          <a:latin typeface="Calibri" panose="020F0502020204030204" pitchFamily="34" charset="0"/>
                        </a:rPr>
                        <a:t>Benefit</a:t>
                      </a:r>
                    </a:p>
                  </a:txBody>
                  <a:tcPr marL="4572" marR="4572" marT="4572" marB="0" anchor="ctr">
                    <a:lnL>
                      <a:noFill/>
                    </a:lnL>
                    <a:lnR>
                      <a:noFill/>
                    </a:lnR>
                    <a:lnT>
                      <a:noFill/>
                    </a:lnT>
                    <a:lnB>
                      <a:noFill/>
                    </a:lnB>
                    <a:solidFill>
                      <a:srgbClr val="D9D9D9"/>
                    </a:solidFill>
                  </a:tcPr>
                </a:tc>
                <a:tc>
                  <a:txBody>
                    <a:bodyPr/>
                    <a:lstStyle/>
                    <a:p>
                      <a:pPr algn="ctr" fontAlgn="ctr">
                        <a:buNone/>
                      </a:pPr>
                      <a:r>
                        <a:rPr lang="en-US" sz="900" b="1" i="0" u="none" strike="noStrike">
                          <a:solidFill>
                            <a:srgbClr val="000000"/>
                          </a:solidFill>
                          <a:effectLst/>
                          <a:latin typeface="Calibri" panose="020F0502020204030204" pitchFamily="34" charset="0"/>
                        </a:rPr>
                        <a:t>FLMHIT</a:t>
                      </a:r>
                    </a:p>
                  </a:txBody>
                  <a:tcPr marL="4572" marR="4572" marT="4572" marB="0" anchor="ctr">
                    <a:lnL>
                      <a:noFill/>
                    </a:lnL>
                    <a:lnR>
                      <a:noFill/>
                    </a:lnR>
                    <a:lnT>
                      <a:noFill/>
                    </a:lnT>
                    <a:lnB>
                      <a:noFill/>
                    </a:lnB>
                    <a:noFill/>
                  </a:tcPr>
                </a:tc>
                <a:tc>
                  <a:txBody>
                    <a:bodyPr/>
                    <a:lstStyle/>
                    <a:p>
                      <a:pPr algn="ctr" fontAlgn="ctr">
                        <a:buNone/>
                      </a:pPr>
                      <a:r>
                        <a:rPr lang="en-US" sz="900" b="1" i="0" u="none" strike="noStrike">
                          <a:solidFill>
                            <a:srgbClr val="000000"/>
                          </a:solidFill>
                          <a:effectLst/>
                          <a:latin typeface="Calibri" panose="020F0502020204030204" pitchFamily="34" charset="0"/>
                        </a:rPr>
                        <a:t>FLMHIT</a:t>
                      </a:r>
                    </a:p>
                  </a:txBody>
                  <a:tcPr marL="4572" marR="4572" marT="4572" marB="0" anchor="ctr">
                    <a:lnL>
                      <a:noFill/>
                    </a:lnL>
                    <a:lnR>
                      <a:noFill/>
                    </a:lnR>
                    <a:lnT>
                      <a:noFill/>
                    </a:lnT>
                    <a:lnB>
                      <a:noFill/>
                    </a:lnB>
                    <a:noFill/>
                  </a:tcPr>
                </a:tc>
                <a:tc>
                  <a:txBody>
                    <a:bodyPr/>
                    <a:lstStyle/>
                    <a:p>
                      <a:pPr algn="ctr" fontAlgn="ctr">
                        <a:buNone/>
                      </a:pPr>
                      <a:r>
                        <a:rPr lang="en-US" sz="900" b="1" i="0" u="none" strike="noStrike">
                          <a:solidFill>
                            <a:srgbClr val="000000"/>
                          </a:solidFill>
                          <a:effectLst/>
                          <a:latin typeface="Calibri" panose="020F0502020204030204" pitchFamily="34" charset="0"/>
                        </a:rPr>
                        <a:t>FLMHIT</a:t>
                      </a:r>
                    </a:p>
                  </a:txBody>
                  <a:tcPr marL="4572" marR="4572" marT="4572" marB="0" anchor="ctr">
                    <a:lnL>
                      <a:noFill/>
                    </a:lnL>
                    <a:lnR>
                      <a:noFill/>
                    </a:lnR>
                    <a:lnT>
                      <a:noFill/>
                    </a:lnT>
                    <a:lnB>
                      <a:noFill/>
                    </a:lnB>
                    <a:noFill/>
                  </a:tcPr>
                </a:tc>
                <a:tc>
                  <a:txBody>
                    <a:bodyPr/>
                    <a:lstStyle/>
                    <a:p>
                      <a:pPr algn="ctr" fontAlgn="ctr">
                        <a:buNone/>
                      </a:pPr>
                      <a:r>
                        <a:rPr lang="en-US" sz="900" b="1" i="0" u="none" strike="noStrike">
                          <a:solidFill>
                            <a:srgbClr val="000000"/>
                          </a:solidFill>
                          <a:effectLst/>
                          <a:latin typeface="Calibri" panose="020F0502020204030204" pitchFamily="34" charset="0"/>
                        </a:rPr>
                        <a:t>FLMHIT</a:t>
                      </a:r>
                    </a:p>
                  </a:txBody>
                  <a:tcPr marL="4572" marR="4572" marT="4572" marB="0" anchor="ctr">
                    <a:lnL>
                      <a:noFill/>
                    </a:lnL>
                    <a:lnR>
                      <a:noFill/>
                    </a:lnR>
                    <a:lnT>
                      <a:noFill/>
                    </a:lnT>
                    <a:lnB>
                      <a:noFill/>
                    </a:lnB>
                    <a:noFill/>
                  </a:tcPr>
                </a:tc>
                <a:tc>
                  <a:txBody>
                    <a:bodyPr/>
                    <a:lstStyle/>
                    <a:p>
                      <a:pPr algn="ctr" fontAlgn="ctr">
                        <a:buNone/>
                      </a:pPr>
                      <a:r>
                        <a:rPr lang="en-US" sz="900" b="1" i="0" u="none" strike="noStrike">
                          <a:solidFill>
                            <a:srgbClr val="000000"/>
                          </a:solidFill>
                          <a:effectLst/>
                          <a:latin typeface="Calibri" panose="020F0502020204030204" pitchFamily="34" charset="0"/>
                        </a:rPr>
                        <a:t>FLMHIT</a:t>
                      </a:r>
                    </a:p>
                  </a:txBody>
                  <a:tcPr marL="4572" marR="4572" marT="4572" marB="0" anchor="ctr">
                    <a:lnL>
                      <a:noFill/>
                    </a:lnL>
                    <a:lnR>
                      <a:noFill/>
                    </a:lnR>
                    <a:lnT>
                      <a:noFill/>
                    </a:lnT>
                    <a:lnB>
                      <a:noFill/>
                    </a:lnB>
                    <a:noFill/>
                  </a:tcPr>
                </a:tc>
                <a:extLst>
                  <a:ext uri="{0D108BD9-81ED-4DB2-BD59-A6C34878D82A}">
                    <a16:rowId xmlns:a16="http://schemas.microsoft.com/office/drawing/2014/main" val="2409699576"/>
                  </a:ext>
                </a:extLst>
              </a:tr>
              <a:tr h="176975">
                <a:tc vMerge="1">
                  <a:txBody>
                    <a:bodyPr/>
                    <a:lstStyle/>
                    <a:p>
                      <a:endParaRPr lang="en-US"/>
                    </a:p>
                  </a:txBody>
                  <a:tcPr/>
                </a:tc>
                <a:tc>
                  <a:txBody>
                    <a:bodyPr/>
                    <a:lstStyle/>
                    <a:p>
                      <a:pPr algn="ctr" fontAlgn="ctr">
                        <a:buNone/>
                      </a:pPr>
                      <a:r>
                        <a:rPr lang="en-US" sz="900" b="1" i="0" u="none" strike="noStrike" dirty="0">
                          <a:solidFill>
                            <a:srgbClr val="00B0F0"/>
                          </a:solidFill>
                          <a:effectLst/>
                          <a:latin typeface="Calibri" panose="020F0502020204030204" pitchFamily="34" charset="0"/>
                        </a:rPr>
                        <a:t>Excellus BCBS</a:t>
                      </a:r>
                    </a:p>
                  </a:txBody>
                  <a:tcPr marL="4572" marR="4572" marT="4572" marB="0" anchor="ctr">
                    <a:lnL>
                      <a:noFill/>
                    </a:lnL>
                    <a:lnR>
                      <a:noFill/>
                    </a:lnR>
                    <a:lnT>
                      <a:noFill/>
                    </a:lnT>
                    <a:lnB>
                      <a:noFill/>
                    </a:lnB>
                    <a:noFill/>
                  </a:tcPr>
                </a:tc>
                <a:tc>
                  <a:txBody>
                    <a:bodyPr/>
                    <a:lstStyle/>
                    <a:p>
                      <a:pPr algn="ctr" fontAlgn="ctr">
                        <a:buNone/>
                      </a:pPr>
                      <a:r>
                        <a:rPr lang="en-US" sz="900" b="1" i="0" u="none" strike="noStrike">
                          <a:solidFill>
                            <a:srgbClr val="00B0F0"/>
                          </a:solidFill>
                          <a:effectLst/>
                          <a:latin typeface="Calibri" panose="020F0502020204030204" pitchFamily="34" charset="0"/>
                        </a:rPr>
                        <a:t>Excellus BCBS</a:t>
                      </a:r>
                    </a:p>
                  </a:txBody>
                  <a:tcPr marL="4572" marR="4572" marT="4572" marB="0" anchor="ctr">
                    <a:lnL>
                      <a:noFill/>
                    </a:lnL>
                    <a:lnR>
                      <a:noFill/>
                    </a:lnR>
                    <a:lnT>
                      <a:noFill/>
                    </a:lnT>
                    <a:lnB>
                      <a:noFill/>
                    </a:lnB>
                    <a:noFill/>
                  </a:tcPr>
                </a:tc>
                <a:tc>
                  <a:txBody>
                    <a:bodyPr/>
                    <a:lstStyle/>
                    <a:p>
                      <a:pPr algn="ctr" fontAlgn="ctr">
                        <a:buNone/>
                      </a:pPr>
                      <a:r>
                        <a:rPr lang="en-US" sz="900" b="1" i="0" u="none" strike="noStrike">
                          <a:solidFill>
                            <a:srgbClr val="00B0F0"/>
                          </a:solidFill>
                          <a:effectLst/>
                          <a:latin typeface="Calibri" panose="020F0502020204030204" pitchFamily="34" charset="0"/>
                        </a:rPr>
                        <a:t>Excellus BCBS</a:t>
                      </a:r>
                    </a:p>
                  </a:txBody>
                  <a:tcPr marL="4572" marR="4572" marT="4572" marB="0" anchor="ctr">
                    <a:lnL>
                      <a:noFill/>
                    </a:lnL>
                    <a:lnR>
                      <a:noFill/>
                    </a:lnR>
                    <a:lnT>
                      <a:noFill/>
                    </a:lnT>
                    <a:lnB>
                      <a:noFill/>
                    </a:lnB>
                    <a:noFill/>
                  </a:tcPr>
                </a:tc>
                <a:tc>
                  <a:txBody>
                    <a:bodyPr/>
                    <a:lstStyle/>
                    <a:p>
                      <a:pPr algn="ctr" fontAlgn="ctr">
                        <a:buNone/>
                      </a:pPr>
                      <a:r>
                        <a:rPr lang="en-US" sz="900" b="1" i="0" u="none" strike="noStrike">
                          <a:solidFill>
                            <a:srgbClr val="00B0F0"/>
                          </a:solidFill>
                          <a:effectLst/>
                          <a:latin typeface="Calibri" panose="020F0502020204030204" pitchFamily="34" charset="0"/>
                        </a:rPr>
                        <a:t>Excellus BCBS</a:t>
                      </a:r>
                    </a:p>
                  </a:txBody>
                  <a:tcPr marL="4572" marR="4572" marT="4572" marB="0" anchor="ctr">
                    <a:lnL>
                      <a:noFill/>
                    </a:lnL>
                    <a:lnR>
                      <a:noFill/>
                    </a:lnR>
                    <a:lnT>
                      <a:noFill/>
                    </a:lnT>
                    <a:lnB>
                      <a:noFill/>
                    </a:lnB>
                    <a:noFill/>
                  </a:tcPr>
                </a:tc>
                <a:tc>
                  <a:txBody>
                    <a:bodyPr/>
                    <a:lstStyle/>
                    <a:p>
                      <a:pPr algn="ctr" fontAlgn="ctr">
                        <a:buNone/>
                      </a:pPr>
                      <a:r>
                        <a:rPr lang="en-US" sz="900" b="1" i="0" u="none" strike="noStrike">
                          <a:solidFill>
                            <a:srgbClr val="00B0F0"/>
                          </a:solidFill>
                          <a:effectLst/>
                          <a:latin typeface="Calibri" panose="020F0502020204030204" pitchFamily="34" charset="0"/>
                        </a:rPr>
                        <a:t>Excellus BCBS</a:t>
                      </a:r>
                    </a:p>
                  </a:txBody>
                  <a:tcPr marL="4572" marR="4572" marT="4572" marB="0" anchor="ctr">
                    <a:lnL>
                      <a:noFill/>
                    </a:lnL>
                    <a:lnR>
                      <a:noFill/>
                    </a:lnR>
                    <a:lnT>
                      <a:noFill/>
                    </a:lnT>
                    <a:lnB>
                      <a:noFill/>
                    </a:lnB>
                    <a:noFill/>
                  </a:tcPr>
                </a:tc>
                <a:extLst>
                  <a:ext uri="{0D108BD9-81ED-4DB2-BD59-A6C34878D82A}">
                    <a16:rowId xmlns:a16="http://schemas.microsoft.com/office/drawing/2014/main" val="3976998869"/>
                  </a:ext>
                </a:extLst>
              </a:tr>
              <a:tr h="138988">
                <a:tc vMerge="1">
                  <a:txBody>
                    <a:bodyPr/>
                    <a:lstStyle/>
                    <a:p>
                      <a:endParaRPr lang="en-US"/>
                    </a:p>
                  </a:txBody>
                  <a:tcPr/>
                </a:tc>
                <a:tc>
                  <a:txBody>
                    <a:bodyPr/>
                    <a:lstStyle/>
                    <a:p>
                      <a:pPr algn="ctr" fontAlgn="ctr">
                        <a:buNone/>
                      </a:pPr>
                      <a:r>
                        <a:rPr lang="en-US" sz="900" b="1" i="0" u="none" strike="noStrike" dirty="0">
                          <a:solidFill>
                            <a:srgbClr val="000000"/>
                          </a:solidFill>
                          <a:effectLst/>
                          <a:latin typeface="Calibri" panose="020F0502020204030204" pitchFamily="34" charset="0"/>
                        </a:rPr>
                        <a:t>Consortium Rated</a:t>
                      </a:r>
                    </a:p>
                  </a:txBody>
                  <a:tcPr marL="4572" marR="4572" marT="4572" marB="0" anchor="ctr">
                    <a:lnL>
                      <a:noFill/>
                    </a:lnL>
                    <a:lnR>
                      <a:noFill/>
                    </a:lnR>
                    <a:lnT>
                      <a:noFill/>
                    </a:lnT>
                    <a:lnB>
                      <a:noFill/>
                    </a:lnB>
                    <a:noFill/>
                  </a:tcPr>
                </a:tc>
                <a:tc>
                  <a:txBody>
                    <a:bodyPr/>
                    <a:lstStyle/>
                    <a:p>
                      <a:pPr algn="ctr" fontAlgn="ctr">
                        <a:buNone/>
                      </a:pPr>
                      <a:r>
                        <a:rPr lang="en-US" sz="900" b="1" i="0" u="none" strike="noStrike">
                          <a:solidFill>
                            <a:srgbClr val="000000"/>
                          </a:solidFill>
                          <a:effectLst/>
                          <a:latin typeface="Calibri" panose="020F0502020204030204" pitchFamily="34" charset="0"/>
                        </a:rPr>
                        <a:t>Consortium Rated</a:t>
                      </a:r>
                    </a:p>
                  </a:txBody>
                  <a:tcPr marL="4572" marR="4572" marT="4572" marB="0" anchor="ctr">
                    <a:lnL>
                      <a:noFill/>
                    </a:lnL>
                    <a:lnR>
                      <a:noFill/>
                    </a:lnR>
                    <a:lnT>
                      <a:noFill/>
                    </a:lnT>
                    <a:lnB>
                      <a:noFill/>
                    </a:lnB>
                    <a:noFill/>
                  </a:tcPr>
                </a:tc>
                <a:tc>
                  <a:txBody>
                    <a:bodyPr/>
                    <a:lstStyle/>
                    <a:p>
                      <a:pPr algn="ctr" fontAlgn="ctr">
                        <a:buNone/>
                      </a:pPr>
                      <a:r>
                        <a:rPr lang="en-US" sz="900" b="1" i="0" u="none" strike="noStrike">
                          <a:solidFill>
                            <a:srgbClr val="000000"/>
                          </a:solidFill>
                          <a:effectLst/>
                          <a:latin typeface="Calibri" panose="020F0502020204030204" pitchFamily="34" charset="0"/>
                        </a:rPr>
                        <a:t>Consortium Rated</a:t>
                      </a:r>
                    </a:p>
                  </a:txBody>
                  <a:tcPr marL="4572" marR="4572" marT="4572" marB="0" anchor="ctr">
                    <a:lnL>
                      <a:noFill/>
                    </a:lnL>
                    <a:lnR>
                      <a:noFill/>
                    </a:lnR>
                    <a:lnT>
                      <a:noFill/>
                    </a:lnT>
                    <a:lnB>
                      <a:noFill/>
                    </a:lnB>
                    <a:noFill/>
                  </a:tcPr>
                </a:tc>
                <a:tc>
                  <a:txBody>
                    <a:bodyPr/>
                    <a:lstStyle/>
                    <a:p>
                      <a:pPr algn="ctr" fontAlgn="ctr">
                        <a:buNone/>
                      </a:pPr>
                      <a:r>
                        <a:rPr lang="en-US" sz="900" b="1" i="0" u="none" strike="noStrike">
                          <a:solidFill>
                            <a:srgbClr val="000000"/>
                          </a:solidFill>
                          <a:effectLst/>
                          <a:latin typeface="Calibri" panose="020F0502020204030204" pitchFamily="34" charset="0"/>
                        </a:rPr>
                        <a:t>Consortium Rated</a:t>
                      </a:r>
                    </a:p>
                  </a:txBody>
                  <a:tcPr marL="4572" marR="4572" marT="4572" marB="0" anchor="ctr">
                    <a:lnL>
                      <a:noFill/>
                    </a:lnL>
                    <a:lnR>
                      <a:noFill/>
                    </a:lnR>
                    <a:lnT>
                      <a:noFill/>
                    </a:lnT>
                    <a:lnB>
                      <a:noFill/>
                    </a:lnB>
                    <a:noFill/>
                  </a:tcPr>
                </a:tc>
                <a:tc>
                  <a:txBody>
                    <a:bodyPr/>
                    <a:lstStyle/>
                    <a:p>
                      <a:pPr algn="ctr" fontAlgn="ctr">
                        <a:buNone/>
                      </a:pPr>
                      <a:r>
                        <a:rPr lang="en-US" sz="900" b="1" i="0" u="none" strike="noStrike">
                          <a:solidFill>
                            <a:srgbClr val="000000"/>
                          </a:solidFill>
                          <a:effectLst/>
                          <a:latin typeface="Calibri" panose="020F0502020204030204" pitchFamily="34" charset="0"/>
                        </a:rPr>
                        <a:t>Consortium Rated</a:t>
                      </a:r>
                    </a:p>
                  </a:txBody>
                  <a:tcPr marL="4572" marR="4572" marT="4572" marB="0" anchor="ctr">
                    <a:lnL>
                      <a:noFill/>
                    </a:lnL>
                    <a:lnR>
                      <a:noFill/>
                    </a:lnR>
                    <a:lnT>
                      <a:noFill/>
                    </a:lnT>
                    <a:lnB>
                      <a:noFill/>
                    </a:lnB>
                    <a:noFill/>
                  </a:tcPr>
                </a:tc>
                <a:extLst>
                  <a:ext uri="{0D108BD9-81ED-4DB2-BD59-A6C34878D82A}">
                    <a16:rowId xmlns:a16="http://schemas.microsoft.com/office/drawing/2014/main" val="310785556"/>
                  </a:ext>
                </a:extLst>
              </a:tr>
              <a:tr h="138988">
                <a:tc vMerge="1">
                  <a:txBody>
                    <a:bodyPr/>
                    <a:lstStyle/>
                    <a:p>
                      <a:endParaRPr lang="en-US"/>
                    </a:p>
                  </a:txBody>
                  <a:tcPr/>
                </a:tc>
                <a:tc>
                  <a:txBody>
                    <a:bodyPr/>
                    <a:lstStyle/>
                    <a:p>
                      <a:pPr algn="ctr" fontAlgn="ctr">
                        <a:buNone/>
                      </a:pPr>
                      <a:r>
                        <a:rPr lang="en-US" sz="900" b="1" i="0" u="none" strike="noStrike">
                          <a:solidFill>
                            <a:srgbClr val="000000"/>
                          </a:solidFill>
                          <a:effectLst/>
                          <a:latin typeface="Calibri" panose="020F0502020204030204" pitchFamily="34" charset="0"/>
                        </a:rPr>
                        <a:t>Custom Owned Plan</a:t>
                      </a:r>
                    </a:p>
                  </a:txBody>
                  <a:tcPr marL="4572" marR="4572" marT="4572" marB="0" anchor="ctr">
                    <a:lnL>
                      <a:noFill/>
                    </a:lnL>
                    <a:lnR>
                      <a:noFill/>
                    </a:lnR>
                    <a:lnT>
                      <a:noFill/>
                    </a:lnT>
                    <a:lnB>
                      <a:noFill/>
                    </a:lnB>
                    <a:noFill/>
                  </a:tcPr>
                </a:tc>
                <a:tc>
                  <a:txBody>
                    <a:bodyPr/>
                    <a:lstStyle/>
                    <a:p>
                      <a:pPr algn="ctr" fontAlgn="ctr">
                        <a:buNone/>
                      </a:pPr>
                      <a:r>
                        <a:rPr lang="en-US" sz="900" b="1" i="0" u="none" strike="noStrike" dirty="0">
                          <a:solidFill>
                            <a:srgbClr val="000000"/>
                          </a:solidFill>
                          <a:effectLst/>
                          <a:latin typeface="Calibri" panose="020F0502020204030204" pitchFamily="34" charset="0"/>
                        </a:rPr>
                        <a:t>Custom Owned Plan</a:t>
                      </a:r>
                    </a:p>
                  </a:txBody>
                  <a:tcPr marL="4572" marR="4572" marT="4572" marB="0" anchor="ctr">
                    <a:lnL>
                      <a:noFill/>
                    </a:lnL>
                    <a:lnR>
                      <a:noFill/>
                    </a:lnR>
                    <a:lnT>
                      <a:noFill/>
                    </a:lnT>
                    <a:lnB>
                      <a:noFill/>
                    </a:lnB>
                    <a:noFill/>
                  </a:tcPr>
                </a:tc>
                <a:tc>
                  <a:txBody>
                    <a:bodyPr/>
                    <a:lstStyle/>
                    <a:p>
                      <a:pPr algn="ctr" fontAlgn="ctr">
                        <a:buNone/>
                      </a:pPr>
                      <a:r>
                        <a:rPr lang="en-US" sz="900" b="1" i="0" u="none" strike="noStrike">
                          <a:solidFill>
                            <a:srgbClr val="000000"/>
                          </a:solidFill>
                          <a:effectLst/>
                          <a:latin typeface="Calibri" panose="020F0502020204030204" pitchFamily="34" charset="0"/>
                        </a:rPr>
                        <a:t>Custom Owned Plan</a:t>
                      </a:r>
                    </a:p>
                  </a:txBody>
                  <a:tcPr marL="4572" marR="4572" marT="4572" marB="0" anchor="ctr">
                    <a:lnL>
                      <a:noFill/>
                    </a:lnL>
                    <a:lnR>
                      <a:noFill/>
                    </a:lnR>
                    <a:lnT>
                      <a:noFill/>
                    </a:lnT>
                    <a:lnB>
                      <a:noFill/>
                    </a:lnB>
                    <a:noFill/>
                  </a:tcPr>
                </a:tc>
                <a:tc>
                  <a:txBody>
                    <a:bodyPr/>
                    <a:lstStyle/>
                    <a:p>
                      <a:pPr algn="ctr" fontAlgn="ctr">
                        <a:buNone/>
                      </a:pPr>
                      <a:r>
                        <a:rPr lang="en-US" sz="900" b="1" i="0" u="none" strike="noStrike">
                          <a:solidFill>
                            <a:srgbClr val="000000"/>
                          </a:solidFill>
                          <a:effectLst/>
                          <a:latin typeface="Calibri" panose="020F0502020204030204" pitchFamily="34" charset="0"/>
                        </a:rPr>
                        <a:t>Custom Owned Plan</a:t>
                      </a:r>
                    </a:p>
                  </a:txBody>
                  <a:tcPr marL="4572" marR="4572" marT="4572" marB="0" anchor="ctr">
                    <a:lnL>
                      <a:noFill/>
                    </a:lnL>
                    <a:lnR>
                      <a:noFill/>
                    </a:lnR>
                    <a:lnT>
                      <a:noFill/>
                    </a:lnT>
                    <a:lnB>
                      <a:noFill/>
                    </a:lnB>
                    <a:noFill/>
                  </a:tcPr>
                </a:tc>
                <a:tc>
                  <a:txBody>
                    <a:bodyPr/>
                    <a:lstStyle/>
                    <a:p>
                      <a:pPr algn="ctr" fontAlgn="ctr">
                        <a:buNone/>
                      </a:pPr>
                      <a:r>
                        <a:rPr lang="en-US" sz="900" b="1" i="0" u="none" strike="noStrike">
                          <a:solidFill>
                            <a:srgbClr val="000000"/>
                          </a:solidFill>
                          <a:effectLst/>
                          <a:latin typeface="Calibri" panose="020F0502020204030204" pitchFamily="34" charset="0"/>
                        </a:rPr>
                        <a:t>Custom Owned Plan</a:t>
                      </a:r>
                    </a:p>
                  </a:txBody>
                  <a:tcPr marL="4572" marR="4572" marT="4572" marB="0" anchor="ctr">
                    <a:lnL>
                      <a:noFill/>
                    </a:lnL>
                    <a:lnR>
                      <a:noFill/>
                    </a:lnR>
                    <a:lnT>
                      <a:noFill/>
                    </a:lnT>
                    <a:lnB>
                      <a:noFill/>
                    </a:lnB>
                    <a:noFill/>
                  </a:tcPr>
                </a:tc>
                <a:extLst>
                  <a:ext uri="{0D108BD9-81ED-4DB2-BD59-A6C34878D82A}">
                    <a16:rowId xmlns:a16="http://schemas.microsoft.com/office/drawing/2014/main" val="1133870021"/>
                  </a:ext>
                </a:extLst>
              </a:tr>
              <a:tr h="228369">
                <a:tc>
                  <a:txBody>
                    <a:bodyPr/>
                    <a:lstStyle/>
                    <a:p>
                      <a:pPr algn="l" fontAlgn="ctr">
                        <a:buNone/>
                      </a:pPr>
                      <a:r>
                        <a:rPr lang="en-US" sz="900" b="1" i="0" u="none" strike="noStrike">
                          <a:solidFill>
                            <a:srgbClr val="000000"/>
                          </a:solidFill>
                          <a:effectLst/>
                          <a:latin typeface="Calibri" panose="020F0502020204030204" pitchFamily="34" charset="0"/>
                        </a:rPr>
                        <a:t> </a:t>
                      </a:r>
                    </a:p>
                  </a:txBody>
                  <a:tcPr marL="4572" marR="4572" marT="4572" marB="0" anchor="ctr">
                    <a:lnL>
                      <a:noFill/>
                    </a:lnL>
                    <a:lnR>
                      <a:noFill/>
                    </a:lnR>
                    <a:lnT>
                      <a:noFill/>
                    </a:lnT>
                    <a:lnB>
                      <a:noFill/>
                    </a:lnB>
                    <a:solidFill>
                      <a:srgbClr val="D9D9D9"/>
                    </a:solidFill>
                  </a:tcPr>
                </a:tc>
                <a:tc>
                  <a:txBody>
                    <a:bodyPr/>
                    <a:lstStyle/>
                    <a:p>
                      <a:pPr algn="ctr" fontAlgn="ctr">
                        <a:buNone/>
                      </a:pPr>
                      <a:r>
                        <a:rPr lang="en-US" sz="900" b="1" i="0" u="sng" strike="noStrike">
                          <a:solidFill>
                            <a:srgbClr val="000000"/>
                          </a:solidFill>
                          <a:effectLst/>
                          <a:latin typeface="Calibri" panose="020F0502020204030204" pitchFamily="34" charset="0"/>
                        </a:rPr>
                        <a:t>Plan 7</a:t>
                      </a:r>
                    </a:p>
                  </a:txBody>
                  <a:tcPr marL="4572" marR="4572" marT="4572" marB="0" anchor="ctr">
                    <a:lnL>
                      <a:noFill/>
                    </a:lnL>
                    <a:lnR>
                      <a:noFill/>
                    </a:lnR>
                    <a:lnT>
                      <a:noFill/>
                    </a:lnT>
                    <a:lnB>
                      <a:noFill/>
                    </a:lnB>
                    <a:noFill/>
                  </a:tcPr>
                </a:tc>
                <a:tc>
                  <a:txBody>
                    <a:bodyPr/>
                    <a:lstStyle/>
                    <a:p>
                      <a:pPr algn="ctr" fontAlgn="ctr">
                        <a:buNone/>
                      </a:pPr>
                      <a:r>
                        <a:rPr lang="en-US" sz="900" b="1" i="0" u="sng" strike="noStrike" dirty="0">
                          <a:solidFill>
                            <a:srgbClr val="000000"/>
                          </a:solidFill>
                          <a:effectLst/>
                          <a:latin typeface="Calibri" panose="020F0502020204030204" pitchFamily="34" charset="0"/>
                        </a:rPr>
                        <a:t>Plan 8</a:t>
                      </a:r>
                    </a:p>
                  </a:txBody>
                  <a:tcPr marL="4572" marR="4572" marT="4572" marB="0" anchor="ctr">
                    <a:lnL>
                      <a:noFill/>
                    </a:lnL>
                    <a:lnR>
                      <a:noFill/>
                    </a:lnR>
                    <a:lnT>
                      <a:noFill/>
                    </a:lnT>
                    <a:lnB>
                      <a:noFill/>
                    </a:lnB>
                    <a:noFill/>
                  </a:tcPr>
                </a:tc>
                <a:tc>
                  <a:txBody>
                    <a:bodyPr/>
                    <a:lstStyle/>
                    <a:p>
                      <a:pPr algn="ctr" fontAlgn="ctr">
                        <a:buNone/>
                      </a:pPr>
                      <a:r>
                        <a:rPr lang="en-US" sz="900" b="1" i="0" u="sng" strike="noStrike">
                          <a:solidFill>
                            <a:srgbClr val="000000"/>
                          </a:solidFill>
                          <a:effectLst/>
                          <a:latin typeface="Calibri" panose="020F0502020204030204" pitchFamily="34" charset="0"/>
                        </a:rPr>
                        <a:t>Plan 9</a:t>
                      </a:r>
                    </a:p>
                  </a:txBody>
                  <a:tcPr marL="4572" marR="4572" marT="4572" marB="0" anchor="ctr">
                    <a:lnL>
                      <a:noFill/>
                    </a:lnL>
                    <a:lnR>
                      <a:noFill/>
                    </a:lnR>
                    <a:lnT>
                      <a:noFill/>
                    </a:lnT>
                    <a:lnB>
                      <a:noFill/>
                    </a:lnB>
                    <a:noFill/>
                  </a:tcPr>
                </a:tc>
                <a:tc>
                  <a:txBody>
                    <a:bodyPr/>
                    <a:lstStyle/>
                    <a:p>
                      <a:pPr algn="ctr" fontAlgn="ctr">
                        <a:buNone/>
                      </a:pPr>
                      <a:r>
                        <a:rPr lang="en-US" sz="900" b="1" i="0" u="sng" strike="noStrike">
                          <a:solidFill>
                            <a:srgbClr val="000000"/>
                          </a:solidFill>
                          <a:effectLst/>
                          <a:latin typeface="Calibri" panose="020F0502020204030204" pitchFamily="34" charset="0"/>
                        </a:rPr>
                        <a:t>Plan 10</a:t>
                      </a:r>
                    </a:p>
                  </a:txBody>
                  <a:tcPr marL="4572" marR="4572" marT="4572" marB="0" anchor="ctr">
                    <a:lnL>
                      <a:noFill/>
                    </a:lnL>
                    <a:lnR>
                      <a:noFill/>
                    </a:lnR>
                    <a:lnT>
                      <a:noFill/>
                    </a:lnT>
                    <a:lnB>
                      <a:noFill/>
                    </a:lnB>
                    <a:noFill/>
                  </a:tcPr>
                </a:tc>
                <a:tc>
                  <a:txBody>
                    <a:bodyPr/>
                    <a:lstStyle/>
                    <a:p>
                      <a:pPr algn="ctr" fontAlgn="ctr">
                        <a:buNone/>
                      </a:pPr>
                      <a:r>
                        <a:rPr lang="en-US" sz="900" b="1" i="0" u="sng" strike="noStrike">
                          <a:solidFill>
                            <a:srgbClr val="000000"/>
                          </a:solidFill>
                          <a:effectLst/>
                          <a:latin typeface="Calibri" panose="020F0502020204030204" pitchFamily="34" charset="0"/>
                        </a:rPr>
                        <a:t>Plan 11</a:t>
                      </a:r>
                    </a:p>
                  </a:txBody>
                  <a:tcPr marL="4572" marR="4572" marT="4572" marB="0" anchor="ctr">
                    <a:lnL>
                      <a:noFill/>
                    </a:lnL>
                    <a:lnR>
                      <a:noFill/>
                    </a:lnR>
                    <a:lnT>
                      <a:noFill/>
                    </a:lnT>
                    <a:lnB>
                      <a:noFill/>
                    </a:lnB>
                    <a:noFill/>
                  </a:tcPr>
                </a:tc>
                <a:extLst>
                  <a:ext uri="{0D108BD9-81ED-4DB2-BD59-A6C34878D82A}">
                    <a16:rowId xmlns:a16="http://schemas.microsoft.com/office/drawing/2014/main" val="3460700563"/>
                  </a:ext>
                </a:extLst>
              </a:tr>
              <a:tr h="127815">
                <a:tc>
                  <a:txBody>
                    <a:bodyPr/>
                    <a:lstStyle/>
                    <a:p>
                      <a:pPr algn="l" fontAlgn="b">
                        <a:buNone/>
                      </a:pPr>
                      <a:r>
                        <a:rPr lang="en-US" sz="900" b="1" i="0" u="none" strike="noStrike">
                          <a:solidFill>
                            <a:srgbClr val="000000"/>
                          </a:solidFill>
                          <a:effectLst/>
                          <a:latin typeface="Calibri" panose="020F0502020204030204" pitchFamily="34" charset="0"/>
                        </a:rPr>
                        <a:t>Network</a:t>
                      </a:r>
                    </a:p>
                  </a:txBody>
                  <a:tcPr marL="4572" marR="4572" marT="4572" marB="0" anchor="b">
                    <a:lnL>
                      <a:noFill/>
                    </a:lnL>
                    <a:lnR>
                      <a:noFill/>
                    </a:lnR>
                    <a:lnT>
                      <a:noFill/>
                    </a:lnT>
                    <a:lnB>
                      <a:noFill/>
                    </a:lnB>
                    <a:solidFill>
                      <a:srgbClr val="D9D9D9"/>
                    </a:solidFill>
                  </a:tcPr>
                </a:tc>
                <a:tc>
                  <a:txBody>
                    <a:bodyPr/>
                    <a:lstStyle/>
                    <a:p>
                      <a:pPr algn="ctr" fontAlgn="b">
                        <a:buNone/>
                      </a:pPr>
                      <a:r>
                        <a:rPr lang="en-US" sz="900" b="0" i="0" u="none" strike="noStrike">
                          <a:solidFill>
                            <a:srgbClr val="000000"/>
                          </a:solidFill>
                          <a:effectLst/>
                          <a:latin typeface="Calibri" panose="020F0502020204030204" pitchFamily="34" charset="0"/>
                        </a:rPr>
                        <a:t>Passive PPO</a:t>
                      </a:r>
                    </a:p>
                  </a:txBody>
                  <a:tcPr marL="4572" marR="4572" marT="4572" marB="0" anchor="b">
                    <a:lnL>
                      <a:noFill/>
                    </a:lnL>
                    <a:lnR>
                      <a:noFill/>
                    </a:lnR>
                    <a:lnT>
                      <a:noFill/>
                    </a:lnT>
                    <a:lnB>
                      <a:noFill/>
                    </a:lnB>
                    <a:noFill/>
                  </a:tcPr>
                </a:tc>
                <a:tc>
                  <a:txBody>
                    <a:bodyPr/>
                    <a:lstStyle/>
                    <a:p>
                      <a:pPr algn="ctr" fontAlgn="b">
                        <a:buNone/>
                      </a:pPr>
                      <a:r>
                        <a:rPr lang="en-US" sz="900" b="0" i="0" u="none" strike="noStrike" dirty="0">
                          <a:solidFill>
                            <a:srgbClr val="000000"/>
                          </a:solidFill>
                          <a:effectLst/>
                          <a:latin typeface="Calibri" panose="020F0502020204030204" pitchFamily="34" charset="0"/>
                        </a:rPr>
                        <a:t>Passive PPO</a:t>
                      </a:r>
                    </a:p>
                  </a:txBody>
                  <a:tcPr marL="4572" marR="4572" marT="4572" marB="0" anchor="b">
                    <a:lnL>
                      <a:noFill/>
                    </a:lnL>
                    <a:lnR>
                      <a:noFill/>
                    </a:lnR>
                    <a:lnT>
                      <a:noFill/>
                    </a:lnT>
                    <a:lnB>
                      <a:noFill/>
                    </a:lnB>
                    <a:noFill/>
                  </a:tcPr>
                </a:tc>
                <a:tc>
                  <a:txBody>
                    <a:bodyPr/>
                    <a:lstStyle/>
                    <a:p>
                      <a:pPr algn="ctr" fontAlgn="b">
                        <a:buNone/>
                      </a:pPr>
                      <a:r>
                        <a:rPr lang="en-US" sz="900" b="0" i="0" u="none" strike="noStrike">
                          <a:solidFill>
                            <a:srgbClr val="000000"/>
                          </a:solidFill>
                          <a:effectLst/>
                          <a:latin typeface="Calibri" panose="020F0502020204030204" pitchFamily="34" charset="0"/>
                        </a:rPr>
                        <a:t>Passive PPO</a:t>
                      </a:r>
                    </a:p>
                  </a:txBody>
                  <a:tcPr marL="4572" marR="4572" marT="4572" marB="0" anchor="b">
                    <a:lnL>
                      <a:noFill/>
                    </a:lnL>
                    <a:lnR>
                      <a:noFill/>
                    </a:lnR>
                    <a:lnT>
                      <a:noFill/>
                    </a:lnT>
                    <a:lnB>
                      <a:noFill/>
                    </a:lnB>
                    <a:noFill/>
                  </a:tcPr>
                </a:tc>
                <a:tc>
                  <a:txBody>
                    <a:bodyPr/>
                    <a:lstStyle/>
                    <a:p>
                      <a:pPr algn="ctr" fontAlgn="b">
                        <a:buNone/>
                      </a:pPr>
                      <a:r>
                        <a:rPr lang="en-US" sz="900" b="0" i="0" u="none" strike="noStrike">
                          <a:solidFill>
                            <a:srgbClr val="000000"/>
                          </a:solidFill>
                          <a:effectLst/>
                          <a:latin typeface="Calibri" panose="020F0502020204030204" pitchFamily="34" charset="0"/>
                        </a:rPr>
                        <a:t>Passive PPO</a:t>
                      </a:r>
                    </a:p>
                  </a:txBody>
                  <a:tcPr marL="4572" marR="4572" marT="4572" marB="0" anchor="b">
                    <a:lnL>
                      <a:noFill/>
                    </a:lnL>
                    <a:lnR>
                      <a:noFill/>
                    </a:lnR>
                    <a:lnT>
                      <a:noFill/>
                    </a:lnT>
                    <a:lnB>
                      <a:noFill/>
                    </a:lnB>
                    <a:noFill/>
                  </a:tcPr>
                </a:tc>
                <a:tc>
                  <a:txBody>
                    <a:bodyPr/>
                    <a:lstStyle/>
                    <a:p>
                      <a:pPr algn="ctr" fontAlgn="b">
                        <a:buNone/>
                      </a:pPr>
                      <a:r>
                        <a:rPr lang="en-US" sz="900" b="0" i="0" u="none" strike="noStrike">
                          <a:solidFill>
                            <a:srgbClr val="000000"/>
                          </a:solidFill>
                          <a:effectLst/>
                          <a:latin typeface="Calibri" panose="020F0502020204030204" pitchFamily="34" charset="0"/>
                        </a:rPr>
                        <a:t>Passive PPO</a:t>
                      </a:r>
                    </a:p>
                  </a:txBody>
                  <a:tcPr marL="4572" marR="4572" marT="4572" marB="0" anchor="b">
                    <a:lnL>
                      <a:noFill/>
                    </a:lnL>
                    <a:lnR>
                      <a:noFill/>
                    </a:lnR>
                    <a:lnT>
                      <a:noFill/>
                    </a:lnT>
                    <a:lnB>
                      <a:noFill/>
                    </a:lnB>
                    <a:noFill/>
                  </a:tcPr>
                </a:tc>
                <a:extLst>
                  <a:ext uri="{0D108BD9-81ED-4DB2-BD59-A6C34878D82A}">
                    <a16:rowId xmlns:a16="http://schemas.microsoft.com/office/drawing/2014/main" val="993581517"/>
                  </a:ext>
                </a:extLst>
              </a:tr>
              <a:tr h="127815">
                <a:tc>
                  <a:txBody>
                    <a:bodyPr/>
                    <a:lstStyle/>
                    <a:p>
                      <a:pPr algn="l" fontAlgn="b">
                        <a:buNone/>
                      </a:pPr>
                      <a:r>
                        <a:rPr lang="en-US" sz="900" b="1" i="0" u="none" strike="noStrike">
                          <a:solidFill>
                            <a:srgbClr val="000000"/>
                          </a:solidFill>
                          <a:effectLst/>
                          <a:latin typeface="Calibri" panose="020F0502020204030204" pitchFamily="34" charset="0"/>
                        </a:rPr>
                        <a:t>Fitness Program</a:t>
                      </a:r>
                    </a:p>
                  </a:txBody>
                  <a:tcPr marL="4572" marR="4572" marT="4572" marB="0" anchor="b">
                    <a:lnL>
                      <a:noFill/>
                    </a:lnL>
                    <a:lnR>
                      <a:noFill/>
                    </a:lnR>
                    <a:lnT>
                      <a:noFill/>
                    </a:lnT>
                    <a:lnB>
                      <a:noFill/>
                    </a:lnB>
                    <a:solidFill>
                      <a:srgbClr val="D9D9D9"/>
                    </a:solidFill>
                  </a:tcPr>
                </a:tc>
                <a:tc>
                  <a:txBody>
                    <a:bodyPr/>
                    <a:lstStyle/>
                    <a:p>
                      <a:pPr algn="ctr" fontAlgn="b">
                        <a:buNone/>
                      </a:pPr>
                      <a:r>
                        <a:rPr lang="en-US" sz="900" b="0" i="0" u="none" strike="noStrike">
                          <a:solidFill>
                            <a:srgbClr val="000000"/>
                          </a:solidFill>
                          <a:effectLst/>
                          <a:latin typeface="Calibri" panose="020F0502020204030204" pitchFamily="34" charset="0"/>
                        </a:rPr>
                        <a:t>Silver &amp; Fit</a:t>
                      </a:r>
                    </a:p>
                  </a:txBody>
                  <a:tcPr marL="4572" marR="4572" marT="4572" marB="0" anchor="b">
                    <a:lnL>
                      <a:noFill/>
                    </a:lnL>
                    <a:lnR>
                      <a:noFill/>
                    </a:lnR>
                    <a:lnT>
                      <a:noFill/>
                    </a:lnT>
                    <a:lnB>
                      <a:noFill/>
                    </a:lnB>
                    <a:noFill/>
                  </a:tcPr>
                </a:tc>
                <a:tc>
                  <a:txBody>
                    <a:bodyPr/>
                    <a:lstStyle/>
                    <a:p>
                      <a:pPr algn="ctr" fontAlgn="b">
                        <a:buNone/>
                      </a:pPr>
                      <a:r>
                        <a:rPr lang="en-US" sz="900" b="0" i="0" u="none" strike="noStrike">
                          <a:solidFill>
                            <a:srgbClr val="000000"/>
                          </a:solidFill>
                          <a:effectLst/>
                          <a:latin typeface="Calibri" panose="020F0502020204030204" pitchFamily="34" charset="0"/>
                        </a:rPr>
                        <a:t>Silver &amp; Fit</a:t>
                      </a:r>
                    </a:p>
                  </a:txBody>
                  <a:tcPr marL="4572" marR="4572" marT="4572" marB="0" anchor="b">
                    <a:lnL>
                      <a:noFill/>
                    </a:lnL>
                    <a:lnR>
                      <a:noFill/>
                    </a:lnR>
                    <a:lnT>
                      <a:noFill/>
                    </a:lnT>
                    <a:lnB>
                      <a:noFill/>
                    </a:lnB>
                    <a:noFill/>
                  </a:tcPr>
                </a:tc>
                <a:tc>
                  <a:txBody>
                    <a:bodyPr/>
                    <a:lstStyle/>
                    <a:p>
                      <a:pPr algn="ctr" fontAlgn="b">
                        <a:buNone/>
                      </a:pPr>
                      <a:r>
                        <a:rPr lang="en-US" sz="900" b="0" i="0" u="none" strike="noStrike">
                          <a:solidFill>
                            <a:srgbClr val="000000"/>
                          </a:solidFill>
                          <a:effectLst/>
                          <a:latin typeface="Calibri" panose="020F0502020204030204" pitchFamily="34" charset="0"/>
                        </a:rPr>
                        <a:t>Silver &amp; Fit</a:t>
                      </a:r>
                    </a:p>
                  </a:txBody>
                  <a:tcPr marL="4572" marR="4572" marT="4572" marB="0" anchor="b">
                    <a:lnL>
                      <a:noFill/>
                    </a:lnL>
                    <a:lnR>
                      <a:noFill/>
                    </a:lnR>
                    <a:lnT>
                      <a:noFill/>
                    </a:lnT>
                    <a:lnB>
                      <a:noFill/>
                    </a:lnB>
                    <a:noFill/>
                  </a:tcPr>
                </a:tc>
                <a:tc>
                  <a:txBody>
                    <a:bodyPr/>
                    <a:lstStyle/>
                    <a:p>
                      <a:pPr algn="ctr" fontAlgn="b">
                        <a:buNone/>
                      </a:pPr>
                      <a:r>
                        <a:rPr lang="en-US" sz="900" b="0" i="0" u="none" strike="noStrike">
                          <a:solidFill>
                            <a:srgbClr val="000000"/>
                          </a:solidFill>
                          <a:effectLst/>
                          <a:latin typeface="Calibri" panose="020F0502020204030204" pitchFamily="34" charset="0"/>
                        </a:rPr>
                        <a:t>Silver &amp; Fit</a:t>
                      </a:r>
                    </a:p>
                  </a:txBody>
                  <a:tcPr marL="4572" marR="4572" marT="4572" marB="0" anchor="b">
                    <a:lnL>
                      <a:noFill/>
                    </a:lnL>
                    <a:lnR>
                      <a:noFill/>
                    </a:lnR>
                    <a:lnT>
                      <a:noFill/>
                    </a:lnT>
                    <a:lnB>
                      <a:noFill/>
                    </a:lnB>
                    <a:noFill/>
                  </a:tcPr>
                </a:tc>
                <a:tc>
                  <a:txBody>
                    <a:bodyPr/>
                    <a:lstStyle/>
                    <a:p>
                      <a:pPr algn="ctr" fontAlgn="b">
                        <a:buNone/>
                      </a:pPr>
                      <a:r>
                        <a:rPr lang="en-US" sz="900" b="0" i="0" u="none" strike="noStrike">
                          <a:solidFill>
                            <a:srgbClr val="000000"/>
                          </a:solidFill>
                          <a:effectLst/>
                          <a:latin typeface="Calibri" panose="020F0502020204030204" pitchFamily="34" charset="0"/>
                        </a:rPr>
                        <a:t>Silver &amp; Fit</a:t>
                      </a:r>
                    </a:p>
                  </a:txBody>
                  <a:tcPr marL="4572" marR="4572" marT="4572" marB="0" anchor="b">
                    <a:lnL>
                      <a:noFill/>
                    </a:lnL>
                    <a:lnR>
                      <a:noFill/>
                    </a:lnR>
                    <a:lnT>
                      <a:noFill/>
                    </a:lnT>
                    <a:lnB>
                      <a:noFill/>
                    </a:lnB>
                    <a:noFill/>
                  </a:tcPr>
                </a:tc>
                <a:extLst>
                  <a:ext uri="{0D108BD9-81ED-4DB2-BD59-A6C34878D82A}">
                    <a16:rowId xmlns:a16="http://schemas.microsoft.com/office/drawing/2014/main" val="1187034676"/>
                  </a:ext>
                </a:extLst>
              </a:tr>
              <a:tr h="127815">
                <a:tc>
                  <a:txBody>
                    <a:bodyPr/>
                    <a:lstStyle/>
                    <a:p>
                      <a:pPr algn="l" fontAlgn="ctr">
                        <a:buNone/>
                      </a:pPr>
                      <a:r>
                        <a:rPr lang="en-US" sz="900" b="1" i="0" u="none" strike="noStrike">
                          <a:solidFill>
                            <a:srgbClr val="000000"/>
                          </a:solidFill>
                          <a:effectLst/>
                          <a:latin typeface="Calibri" panose="020F0502020204030204" pitchFamily="34" charset="0"/>
                        </a:rPr>
                        <a:t>Primary Care Physician</a:t>
                      </a:r>
                    </a:p>
                  </a:txBody>
                  <a:tcPr marL="4572" marR="4572" marT="4572" marB="0" anchor="ctr">
                    <a:lnL>
                      <a:noFill/>
                    </a:lnL>
                    <a:lnR>
                      <a:noFill/>
                    </a:lnR>
                    <a:lnT>
                      <a:noFill/>
                    </a:lnT>
                    <a:lnB>
                      <a:noFill/>
                    </a:lnB>
                    <a:solidFill>
                      <a:srgbClr val="D9D9D9"/>
                    </a:solidFill>
                  </a:tcPr>
                </a:tc>
                <a:tc>
                  <a:txBody>
                    <a:bodyPr/>
                    <a:lstStyle/>
                    <a:p>
                      <a:pPr algn="ctr" fontAlgn="ctr">
                        <a:buNone/>
                      </a:pPr>
                      <a:r>
                        <a:rPr lang="en-US" sz="900" b="0" i="0" u="none" strike="noStrike">
                          <a:solidFill>
                            <a:srgbClr val="000000"/>
                          </a:solidFill>
                          <a:effectLst/>
                          <a:latin typeface="Calibri" panose="020F0502020204030204" pitchFamily="34" charset="0"/>
                        </a:rPr>
                        <a:t>$10</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$15</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$15</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$20</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$20</a:t>
                      </a:r>
                    </a:p>
                  </a:txBody>
                  <a:tcPr marL="4572" marR="4572" marT="4572" marB="0" anchor="ctr">
                    <a:lnL>
                      <a:noFill/>
                    </a:lnL>
                    <a:lnR>
                      <a:noFill/>
                    </a:lnR>
                    <a:lnT>
                      <a:noFill/>
                    </a:lnT>
                    <a:lnB>
                      <a:noFill/>
                    </a:lnB>
                    <a:noFill/>
                  </a:tcPr>
                </a:tc>
                <a:extLst>
                  <a:ext uri="{0D108BD9-81ED-4DB2-BD59-A6C34878D82A}">
                    <a16:rowId xmlns:a16="http://schemas.microsoft.com/office/drawing/2014/main" val="1569679547"/>
                  </a:ext>
                </a:extLst>
              </a:tr>
              <a:tr h="127815">
                <a:tc>
                  <a:txBody>
                    <a:bodyPr/>
                    <a:lstStyle/>
                    <a:p>
                      <a:pPr algn="l" fontAlgn="ctr">
                        <a:buNone/>
                      </a:pPr>
                      <a:r>
                        <a:rPr lang="en-US" sz="900" b="1" i="0" u="none" strike="noStrike">
                          <a:solidFill>
                            <a:srgbClr val="000000"/>
                          </a:solidFill>
                          <a:effectLst/>
                          <a:latin typeface="Calibri" panose="020F0502020204030204" pitchFamily="34" charset="0"/>
                        </a:rPr>
                        <a:t>Specialist Physician</a:t>
                      </a:r>
                    </a:p>
                  </a:txBody>
                  <a:tcPr marL="4572" marR="4572" marT="4572" marB="0" anchor="ctr">
                    <a:lnL>
                      <a:noFill/>
                    </a:lnL>
                    <a:lnR>
                      <a:noFill/>
                    </a:lnR>
                    <a:lnT>
                      <a:noFill/>
                    </a:lnT>
                    <a:lnB>
                      <a:noFill/>
                    </a:lnB>
                    <a:solidFill>
                      <a:srgbClr val="D9D9D9"/>
                    </a:solidFill>
                  </a:tcPr>
                </a:tc>
                <a:tc>
                  <a:txBody>
                    <a:bodyPr/>
                    <a:lstStyle/>
                    <a:p>
                      <a:pPr algn="ctr" fontAlgn="ctr">
                        <a:buNone/>
                      </a:pPr>
                      <a:r>
                        <a:rPr lang="en-US" sz="900" b="0" i="0" u="none" strike="noStrike">
                          <a:solidFill>
                            <a:srgbClr val="000000"/>
                          </a:solidFill>
                          <a:effectLst/>
                          <a:latin typeface="Calibri" panose="020F0502020204030204" pitchFamily="34" charset="0"/>
                        </a:rPr>
                        <a:t>$10</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$15</a:t>
                      </a:r>
                    </a:p>
                  </a:txBody>
                  <a:tcPr marL="4572" marR="4572" marT="4572" marB="0" anchor="ctr">
                    <a:lnL>
                      <a:noFill/>
                    </a:lnL>
                    <a:lnR>
                      <a:noFill/>
                    </a:lnR>
                    <a:lnT>
                      <a:noFill/>
                    </a:lnT>
                    <a:lnB>
                      <a:noFill/>
                    </a:lnB>
                    <a:noFill/>
                  </a:tcPr>
                </a:tc>
                <a:tc>
                  <a:txBody>
                    <a:bodyPr/>
                    <a:lstStyle/>
                    <a:p>
                      <a:pPr algn="ctr" fontAlgn="ctr">
                        <a:buNone/>
                      </a:pPr>
                      <a:r>
                        <a:rPr lang="en-US" sz="900" b="0" i="0" u="none" strike="noStrike" dirty="0">
                          <a:solidFill>
                            <a:srgbClr val="000000"/>
                          </a:solidFill>
                          <a:effectLst/>
                          <a:latin typeface="Calibri" panose="020F0502020204030204" pitchFamily="34" charset="0"/>
                        </a:rPr>
                        <a:t>$15</a:t>
                      </a:r>
                    </a:p>
                  </a:txBody>
                  <a:tcPr marL="4572" marR="4572" marT="4572" marB="0" anchor="ctr">
                    <a:lnL>
                      <a:noFill/>
                    </a:lnL>
                    <a:lnR>
                      <a:noFill/>
                    </a:lnR>
                    <a:lnT>
                      <a:noFill/>
                    </a:lnT>
                    <a:lnB>
                      <a:noFill/>
                    </a:lnB>
                    <a:noFill/>
                  </a:tcPr>
                </a:tc>
                <a:tc>
                  <a:txBody>
                    <a:bodyPr/>
                    <a:lstStyle/>
                    <a:p>
                      <a:pPr algn="ctr" fontAlgn="ctr">
                        <a:buNone/>
                      </a:pPr>
                      <a:r>
                        <a:rPr lang="en-US" sz="900" b="0" i="0" u="none" strike="noStrike" dirty="0">
                          <a:solidFill>
                            <a:srgbClr val="000000"/>
                          </a:solidFill>
                          <a:effectLst/>
                          <a:latin typeface="Calibri" panose="020F0502020204030204" pitchFamily="34" charset="0"/>
                        </a:rPr>
                        <a:t>$20</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$40</a:t>
                      </a:r>
                    </a:p>
                  </a:txBody>
                  <a:tcPr marL="4572" marR="4572" marT="4572" marB="0" anchor="ctr">
                    <a:lnL>
                      <a:noFill/>
                    </a:lnL>
                    <a:lnR>
                      <a:noFill/>
                    </a:lnR>
                    <a:lnT>
                      <a:noFill/>
                    </a:lnT>
                    <a:lnB>
                      <a:noFill/>
                    </a:lnB>
                    <a:noFill/>
                  </a:tcPr>
                </a:tc>
                <a:extLst>
                  <a:ext uri="{0D108BD9-81ED-4DB2-BD59-A6C34878D82A}">
                    <a16:rowId xmlns:a16="http://schemas.microsoft.com/office/drawing/2014/main" val="1663853223"/>
                  </a:ext>
                </a:extLst>
              </a:tr>
              <a:tr h="127815">
                <a:tc>
                  <a:txBody>
                    <a:bodyPr/>
                    <a:lstStyle/>
                    <a:p>
                      <a:pPr algn="l" fontAlgn="ctr">
                        <a:buNone/>
                      </a:pPr>
                      <a:r>
                        <a:rPr lang="en-US" sz="900" b="1" i="0" u="none" strike="noStrike">
                          <a:solidFill>
                            <a:srgbClr val="000000"/>
                          </a:solidFill>
                          <a:effectLst/>
                          <a:latin typeface="Calibri" panose="020F0502020204030204" pitchFamily="34" charset="0"/>
                        </a:rPr>
                        <a:t>Chiropractor</a:t>
                      </a:r>
                    </a:p>
                  </a:txBody>
                  <a:tcPr marL="4572" marR="4572" marT="4572" marB="0" anchor="ctr">
                    <a:lnL>
                      <a:noFill/>
                    </a:lnL>
                    <a:lnR>
                      <a:noFill/>
                    </a:lnR>
                    <a:lnT>
                      <a:noFill/>
                    </a:lnT>
                    <a:lnB>
                      <a:noFill/>
                    </a:lnB>
                    <a:solidFill>
                      <a:srgbClr val="D9D9D9"/>
                    </a:solidFill>
                  </a:tcPr>
                </a:tc>
                <a:tc>
                  <a:txBody>
                    <a:bodyPr/>
                    <a:lstStyle/>
                    <a:p>
                      <a:pPr algn="ctr" fontAlgn="ctr">
                        <a:buNone/>
                      </a:pPr>
                      <a:r>
                        <a:rPr lang="en-US" sz="900" b="0" i="0" u="none" strike="noStrike">
                          <a:solidFill>
                            <a:srgbClr val="000000"/>
                          </a:solidFill>
                          <a:effectLst/>
                          <a:latin typeface="Calibri" panose="020F0502020204030204" pitchFamily="34" charset="0"/>
                        </a:rPr>
                        <a:t>$10</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$15</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$15</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$20</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$20</a:t>
                      </a:r>
                    </a:p>
                  </a:txBody>
                  <a:tcPr marL="4572" marR="4572" marT="4572" marB="0" anchor="ctr">
                    <a:lnL>
                      <a:noFill/>
                    </a:lnL>
                    <a:lnR>
                      <a:noFill/>
                    </a:lnR>
                    <a:lnT>
                      <a:noFill/>
                    </a:lnT>
                    <a:lnB>
                      <a:noFill/>
                    </a:lnB>
                    <a:noFill/>
                  </a:tcPr>
                </a:tc>
                <a:extLst>
                  <a:ext uri="{0D108BD9-81ED-4DB2-BD59-A6C34878D82A}">
                    <a16:rowId xmlns:a16="http://schemas.microsoft.com/office/drawing/2014/main" val="871027397"/>
                  </a:ext>
                </a:extLst>
              </a:tr>
              <a:tr h="127815">
                <a:tc>
                  <a:txBody>
                    <a:bodyPr/>
                    <a:lstStyle/>
                    <a:p>
                      <a:pPr algn="l" fontAlgn="ctr">
                        <a:buNone/>
                      </a:pPr>
                      <a:r>
                        <a:rPr lang="en-US" sz="900" b="1" i="0" u="none" strike="noStrike">
                          <a:solidFill>
                            <a:srgbClr val="000000"/>
                          </a:solidFill>
                          <a:effectLst/>
                          <a:latin typeface="Calibri" panose="020F0502020204030204" pitchFamily="34" charset="0"/>
                        </a:rPr>
                        <a:t>Ambulance</a:t>
                      </a:r>
                    </a:p>
                  </a:txBody>
                  <a:tcPr marL="4572" marR="4572" marT="4572" marB="0" anchor="ctr">
                    <a:lnL>
                      <a:noFill/>
                    </a:lnL>
                    <a:lnR>
                      <a:noFill/>
                    </a:lnR>
                    <a:lnT>
                      <a:noFill/>
                    </a:lnT>
                    <a:lnB>
                      <a:noFill/>
                    </a:lnB>
                    <a:solidFill>
                      <a:srgbClr val="D9D9D9"/>
                    </a:solidFill>
                  </a:tcPr>
                </a:tc>
                <a:tc>
                  <a:txBody>
                    <a:bodyPr/>
                    <a:lstStyle/>
                    <a:p>
                      <a:pPr algn="ctr" fontAlgn="ctr">
                        <a:buNone/>
                      </a:pPr>
                      <a:r>
                        <a:rPr lang="en-US" sz="900" b="0" i="0" u="none" strike="noStrike">
                          <a:solidFill>
                            <a:srgbClr val="000000"/>
                          </a:solidFill>
                          <a:effectLst/>
                          <a:latin typeface="Calibri" panose="020F0502020204030204" pitchFamily="34" charset="0"/>
                        </a:rPr>
                        <a:t>$10</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$15</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$15</a:t>
                      </a:r>
                    </a:p>
                  </a:txBody>
                  <a:tcPr marL="4572" marR="4572" marT="4572" marB="0" anchor="ctr">
                    <a:lnL>
                      <a:noFill/>
                    </a:lnL>
                    <a:lnR>
                      <a:noFill/>
                    </a:lnR>
                    <a:lnT>
                      <a:noFill/>
                    </a:lnT>
                    <a:lnB>
                      <a:noFill/>
                    </a:lnB>
                    <a:noFill/>
                  </a:tcPr>
                </a:tc>
                <a:tc>
                  <a:txBody>
                    <a:bodyPr/>
                    <a:lstStyle/>
                    <a:p>
                      <a:pPr algn="ctr" fontAlgn="ctr">
                        <a:buNone/>
                      </a:pPr>
                      <a:r>
                        <a:rPr lang="en-US" sz="900" b="0" i="0" u="none" strike="noStrike" dirty="0">
                          <a:solidFill>
                            <a:srgbClr val="000000"/>
                          </a:solidFill>
                          <a:effectLst/>
                          <a:latin typeface="Calibri" panose="020F0502020204030204" pitchFamily="34" charset="0"/>
                        </a:rPr>
                        <a:t>$20</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$20</a:t>
                      </a:r>
                    </a:p>
                  </a:txBody>
                  <a:tcPr marL="4572" marR="4572" marT="4572" marB="0" anchor="ctr">
                    <a:lnL>
                      <a:noFill/>
                    </a:lnL>
                    <a:lnR>
                      <a:noFill/>
                    </a:lnR>
                    <a:lnT>
                      <a:noFill/>
                    </a:lnT>
                    <a:lnB>
                      <a:noFill/>
                    </a:lnB>
                    <a:noFill/>
                  </a:tcPr>
                </a:tc>
                <a:extLst>
                  <a:ext uri="{0D108BD9-81ED-4DB2-BD59-A6C34878D82A}">
                    <a16:rowId xmlns:a16="http://schemas.microsoft.com/office/drawing/2014/main" val="3436927065"/>
                  </a:ext>
                </a:extLst>
              </a:tr>
              <a:tr h="127815">
                <a:tc>
                  <a:txBody>
                    <a:bodyPr/>
                    <a:lstStyle/>
                    <a:p>
                      <a:pPr algn="l" fontAlgn="ctr">
                        <a:buNone/>
                      </a:pPr>
                      <a:r>
                        <a:rPr lang="en-US" sz="900" b="1" i="0" u="none" strike="noStrike">
                          <a:solidFill>
                            <a:srgbClr val="000000"/>
                          </a:solidFill>
                          <a:effectLst/>
                          <a:latin typeface="Calibri" panose="020F0502020204030204" pitchFamily="34" charset="0"/>
                        </a:rPr>
                        <a:t>Emergency Room</a:t>
                      </a:r>
                    </a:p>
                  </a:txBody>
                  <a:tcPr marL="4572" marR="4572" marT="4572" marB="0" anchor="ctr">
                    <a:lnL>
                      <a:noFill/>
                    </a:lnL>
                    <a:lnR>
                      <a:noFill/>
                    </a:lnR>
                    <a:lnT>
                      <a:noFill/>
                    </a:lnT>
                    <a:lnB>
                      <a:noFill/>
                    </a:lnB>
                    <a:solidFill>
                      <a:srgbClr val="D9D9D9"/>
                    </a:solidFill>
                  </a:tcPr>
                </a:tc>
                <a:tc>
                  <a:txBody>
                    <a:bodyPr/>
                    <a:lstStyle/>
                    <a:p>
                      <a:pPr algn="ctr" fontAlgn="ctr">
                        <a:buNone/>
                      </a:pPr>
                      <a:r>
                        <a:rPr lang="en-US" sz="900" b="0" i="0" u="none" strike="noStrike">
                          <a:solidFill>
                            <a:srgbClr val="000000"/>
                          </a:solidFill>
                          <a:effectLst/>
                          <a:latin typeface="Calibri" panose="020F0502020204030204" pitchFamily="34" charset="0"/>
                        </a:rPr>
                        <a:t>$10</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$50</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$50</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$65</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$65</a:t>
                      </a:r>
                    </a:p>
                  </a:txBody>
                  <a:tcPr marL="4572" marR="4572" marT="4572" marB="0" anchor="ctr">
                    <a:lnL>
                      <a:noFill/>
                    </a:lnL>
                    <a:lnR>
                      <a:noFill/>
                    </a:lnR>
                    <a:lnT>
                      <a:noFill/>
                    </a:lnT>
                    <a:lnB>
                      <a:noFill/>
                    </a:lnB>
                    <a:noFill/>
                  </a:tcPr>
                </a:tc>
                <a:extLst>
                  <a:ext uri="{0D108BD9-81ED-4DB2-BD59-A6C34878D82A}">
                    <a16:rowId xmlns:a16="http://schemas.microsoft.com/office/drawing/2014/main" val="1127438858"/>
                  </a:ext>
                </a:extLst>
              </a:tr>
              <a:tr h="127815">
                <a:tc>
                  <a:txBody>
                    <a:bodyPr/>
                    <a:lstStyle/>
                    <a:p>
                      <a:pPr algn="l" fontAlgn="ctr">
                        <a:buNone/>
                      </a:pPr>
                      <a:r>
                        <a:rPr lang="en-US" sz="900" b="1" i="0" u="none" strike="noStrike">
                          <a:solidFill>
                            <a:srgbClr val="000000"/>
                          </a:solidFill>
                          <a:effectLst/>
                          <a:latin typeface="Calibri" panose="020F0502020204030204" pitchFamily="34" charset="0"/>
                        </a:rPr>
                        <a:t>Urgent Care Center</a:t>
                      </a:r>
                    </a:p>
                  </a:txBody>
                  <a:tcPr marL="4572" marR="4572" marT="4572" marB="0" anchor="ctr">
                    <a:lnL>
                      <a:noFill/>
                    </a:lnL>
                    <a:lnR>
                      <a:noFill/>
                    </a:lnR>
                    <a:lnT>
                      <a:noFill/>
                    </a:lnT>
                    <a:lnB>
                      <a:noFill/>
                    </a:lnB>
                    <a:solidFill>
                      <a:srgbClr val="D9D9D9"/>
                    </a:solidFill>
                  </a:tcPr>
                </a:tc>
                <a:tc>
                  <a:txBody>
                    <a:bodyPr/>
                    <a:lstStyle/>
                    <a:p>
                      <a:pPr algn="ctr" fontAlgn="ctr">
                        <a:buNone/>
                      </a:pPr>
                      <a:r>
                        <a:rPr lang="en-US" sz="900" b="0" i="0" u="none" strike="noStrike">
                          <a:solidFill>
                            <a:srgbClr val="000000"/>
                          </a:solidFill>
                          <a:effectLst/>
                          <a:latin typeface="Calibri" panose="020F0502020204030204" pitchFamily="34" charset="0"/>
                        </a:rPr>
                        <a:t>$10</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$15</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$15</a:t>
                      </a:r>
                    </a:p>
                  </a:txBody>
                  <a:tcPr marL="4572" marR="4572" marT="4572" marB="0" anchor="ctr">
                    <a:lnL>
                      <a:noFill/>
                    </a:lnL>
                    <a:lnR>
                      <a:noFill/>
                    </a:lnR>
                    <a:lnT>
                      <a:noFill/>
                    </a:lnT>
                    <a:lnB>
                      <a:noFill/>
                    </a:lnB>
                    <a:noFill/>
                  </a:tcPr>
                </a:tc>
                <a:tc>
                  <a:txBody>
                    <a:bodyPr/>
                    <a:lstStyle/>
                    <a:p>
                      <a:pPr algn="ctr" fontAlgn="ctr">
                        <a:buNone/>
                      </a:pPr>
                      <a:r>
                        <a:rPr lang="en-US" sz="900" b="0" i="0" u="none" strike="noStrike" dirty="0">
                          <a:solidFill>
                            <a:srgbClr val="000000"/>
                          </a:solidFill>
                          <a:effectLst/>
                          <a:latin typeface="Calibri" panose="020F0502020204030204" pitchFamily="34" charset="0"/>
                        </a:rPr>
                        <a:t>$20</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$40</a:t>
                      </a:r>
                    </a:p>
                  </a:txBody>
                  <a:tcPr marL="4572" marR="4572" marT="4572" marB="0" anchor="ctr">
                    <a:lnL>
                      <a:noFill/>
                    </a:lnL>
                    <a:lnR>
                      <a:noFill/>
                    </a:lnR>
                    <a:lnT>
                      <a:noFill/>
                    </a:lnT>
                    <a:lnB>
                      <a:noFill/>
                    </a:lnB>
                    <a:noFill/>
                  </a:tcPr>
                </a:tc>
                <a:extLst>
                  <a:ext uri="{0D108BD9-81ED-4DB2-BD59-A6C34878D82A}">
                    <a16:rowId xmlns:a16="http://schemas.microsoft.com/office/drawing/2014/main" val="226190798"/>
                  </a:ext>
                </a:extLst>
              </a:tr>
              <a:tr h="127815">
                <a:tc>
                  <a:txBody>
                    <a:bodyPr/>
                    <a:lstStyle/>
                    <a:p>
                      <a:pPr algn="l" fontAlgn="ctr">
                        <a:buNone/>
                      </a:pPr>
                      <a:r>
                        <a:rPr lang="en-US" sz="900" b="1" i="0" u="none" strike="noStrike">
                          <a:solidFill>
                            <a:srgbClr val="000000"/>
                          </a:solidFill>
                          <a:effectLst/>
                          <a:latin typeface="Calibri" panose="020F0502020204030204" pitchFamily="34" charset="0"/>
                        </a:rPr>
                        <a:t>Vision Exam</a:t>
                      </a:r>
                    </a:p>
                  </a:txBody>
                  <a:tcPr marL="4572" marR="4572" marT="4572" marB="0" anchor="ctr">
                    <a:lnL>
                      <a:noFill/>
                    </a:lnL>
                    <a:lnR>
                      <a:noFill/>
                    </a:lnR>
                    <a:lnT>
                      <a:noFill/>
                    </a:lnT>
                    <a:lnB>
                      <a:noFill/>
                    </a:lnB>
                    <a:solidFill>
                      <a:srgbClr val="D9D9D9"/>
                    </a:solidFill>
                  </a:tcPr>
                </a:tc>
                <a:tc>
                  <a:txBody>
                    <a:bodyPr/>
                    <a:lstStyle/>
                    <a:p>
                      <a:pPr algn="ctr" fontAlgn="ctr">
                        <a:buNone/>
                      </a:pPr>
                      <a:r>
                        <a:rPr lang="en-US" sz="900" b="0" i="0" u="none" strike="noStrike" dirty="0">
                          <a:solidFill>
                            <a:srgbClr val="000000"/>
                          </a:solidFill>
                          <a:effectLst/>
                          <a:latin typeface="Calibri" panose="020F0502020204030204" pitchFamily="34" charset="0"/>
                        </a:rPr>
                        <a:t>$0</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$0</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$0</a:t>
                      </a:r>
                    </a:p>
                  </a:txBody>
                  <a:tcPr marL="4572" marR="4572" marT="4572" marB="0" anchor="ctr">
                    <a:lnL>
                      <a:noFill/>
                    </a:lnL>
                    <a:lnR>
                      <a:noFill/>
                    </a:lnR>
                    <a:lnT>
                      <a:noFill/>
                    </a:lnT>
                    <a:lnB>
                      <a:noFill/>
                    </a:lnB>
                    <a:noFill/>
                  </a:tcPr>
                </a:tc>
                <a:tc>
                  <a:txBody>
                    <a:bodyPr/>
                    <a:lstStyle/>
                    <a:p>
                      <a:pPr algn="ctr" fontAlgn="ctr">
                        <a:buNone/>
                      </a:pPr>
                      <a:r>
                        <a:rPr lang="en-US" sz="900" b="0" i="0" u="none" strike="noStrike" dirty="0">
                          <a:solidFill>
                            <a:srgbClr val="000000"/>
                          </a:solidFill>
                          <a:effectLst/>
                          <a:latin typeface="Calibri" panose="020F0502020204030204" pitchFamily="34" charset="0"/>
                        </a:rPr>
                        <a:t>$0</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$40</a:t>
                      </a:r>
                    </a:p>
                  </a:txBody>
                  <a:tcPr marL="4572" marR="4572" marT="4572" marB="0" anchor="ctr">
                    <a:lnL>
                      <a:noFill/>
                    </a:lnL>
                    <a:lnR>
                      <a:noFill/>
                    </a:lnR>
                    <a:lnT>
                      <a:noFill/>
                    </a:lnT>
                    <a:lnB>
                      <a:noFill/>
                    </a:lnB>
                    <a:noFill/>
                  </a:tcPr>
                </a:tc>
                <a:extLst>
                  <a:ext uri="{0D108BD9-81ED-4DB2-BD59-A6C34878D82A}">
                    <a16:rowId xmlns:a16="http://schemas.microsoft.com/office/drawing/2014/main" val="2801408131"/>
                  </a:ext>
                </a:extLst>
              </a:tr>
              <a:tr h="127815">
                <a:tc>
                  <a:txBody>
                    <a:bodyPr/>
                    <a:lstStyle/>
                    <a:p>
                      <a:pPr algn="l" fontAlgn="ctr">
                        <a:buNone/>
                      </a:pPr>
                      <a:r>
                        <a:rPr lang="en-US" sz="900" b="1" i="0" u="none" strike="noStrike">
                          <a:solidFill>
                            <a:srgbClr val="000000"/>
                          </a:solidFill>
                          <a:effectLst/>
                          <a:latin typeface="Calibri" panose="020F0502020204030204" pitchFamily="34" charset="0"/>
                        </a:rPr>
                        <a:t>Eyewear Allowance</a:t>
                      </a:r>
                    </a:p>
                  </a:txBody>
                  <a:tcPr marL="4572" marR="4572" marT="4572" marB="0" anchor="ctr">
                    <a:lnL>
                      <a:noFill/>
                    </a:lnL>
                    <a:lnR>
                      <a:noFill/>
                    </a:lnR>
                    <a:lnT>
                      <a:noFill/>
                    </a:lnT>
                    <a:lnB>
                      <a:noFill/>
                    </a:lnB>
                    <a:solidFill>
                      <a:srgbClr val="D9D9D9"/>
                    </a:solidFill>
                  </a:tcPr>
                </a:tc>
                <a:tc>
                  <a:txBody>
                    <a:bodyPr/>
                    <a:lstStyle/>
                    <a:p>
                      <a:pPr algn="ctr" fontAlgn="ctr">
                        <a:buNone/>
                      </a:pPr>
                      <a:r>
                        <a:rPr lang="en-US" sz="900" b="0" i="0" u="none" strike="noStrike">
                          <a:solidFill>
                            <a:srgbClr val="000000"/>
                          </a:solidFill>
                          <a:effectLst/>
                          <a:latin typeface="Calibri" panose="020F0502020204030204" pitchFamily="34" charset="0"/>
                        </a:rPr>
                        <a:t>$100 Allowance per year</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$100 Allowance per year</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$100 Allowance per year</a:t>
                      </a:r>
                    </a:p>
                  </a:txBody>
                  <a:tcPr marL="4572" marR="4572" marT="4572" marB="0" anchor="ctr">
                    <a:lnL>
                      <a:noFill/>
                    </a:lnL>
                    <a:lnR>
                      <a:noFill/>
                    </a:lnR>
                    <a:lnT>
                      <a:noFill/>
                    </a:lnT>
                    <a:lnB>
                      <a:noFill/>
                    </a:lnB>
                    <a:noFill/>
                  </a:tcPr>
                </a:tc>
                <a:tc>
                  <a:txBody>
                    <a:bodyPr/>
                    <a:lstStyle/>
                    <a:p>
                      <a:pPr algn="ctr" fontAlgn="ctr">
                        <a:buNone/>
                      </a:pPr>
                      <a:r>
                        <a:rPr lang="en-US" sz="900" b="0" i="0" u="none" strike="noStrike" dirty="0">
                          <a:solidFill>
                            <a:srgbClr val="000000"/>
                          </a:solidFill>
                          <a:effectLst/>
                          <a:latin typeface="Calibri" panose="020F0502020204030204" pitchFamily="34" charset="0"/>
                        </a:rPr>
                        <a:t>$100 per calendar year</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$100 per calendar year</a:t>
                      </a:r>
                    </a:p>
                  </a:txBody>
                  <a:tcPr marL="4572" marR="4572" marT="4572" marB="0" anchor="ctr">
                    <a:lnL>
                      <a:noFill/>
                    </a:lnL>
                    <a:lnR>
                      <a:noFill/>
                    </a:lnR>
                    <a:lnT>
                      <a:noFill/>
                    </a:lnT>
                    <a:lnB>
                      <a:noFill/>
                    </a:lnB>
                    <a:noFill/>
                  </a:tcPr>
                </a:tc>
                <a:extLst>
                  <a:ext uri="{0D108BD9-81ED-4DB2-BD59-A6C34878D82A}">
                    <a16:rowId xmlns:a16="http://schemas.microsoft.com/office/drawing/2014/main" val="2254723431"/>
                  </a:ext>
                </a:extLst>
              </a:tr>
              <a:tr h="127815">
                <a:tc>
                  <a:txBody>
                    <a:bodyPr/>
                    <a:lstStyle/>
                    <a:p>
                      <a:pPr algn="l" fontAlgn="ctr">
                        <a:buNone/>
                      </a:pPr>
                      <a:r>
                        <a:rPr lang="en-US" sz="900" b="1" i="0" u="none" strike="noStrike">
                          <a:solidFill>
                            <a:srgbClr val="000000"/>
                          </a:solidFill>
                          <a:effectLst/>
                          <a:latin typeface="Calibri" panose="020F0502020204030204" pitchFamily="34" charset="0"/>
                        </a:rPr>
                        <a:t>Hearing Exam</a:t>
                      </a:r>
                    </a:p>
                  </a:txBody>
                  <a:tcPr marL="4572" marR="4572" marT="4572" marB="0" anchor="ctr">
                    <a:lnL>
                      <a:noFill/>
                    </a:lnL>
                    <a:lnR>
                      <a:noFill/>
                    </a:lnR>
                    <a:lnT>
                      <a:noFill/>
                    </a:lnT>
                    <a:lnB>
                      <a:noFill/>
                    </a:lnB>
                    <a:solidFill>
                      <a:srgbClr val="D9D9D9"/>
                    </a:solidFill>
                  </a:tcPr>
                </a:tc>
                <a:tc>
                  <a:txBody>
                    <a:bodyPr/>
                    <a:lstStyle/>
                    <a:p>
                      <a:pPr algn="ctr" fontAlgn="ctr">
                        <a:buNone/>
                      </a:pPr>
                      <a:r>
                        <a:rPr lang="en-US" sz="900" b="0" i="0" u="none" strike="noStrike">
                          <a:solidFill>
                            <a:srgbClr val="000000"/>
                          </a:solidFill>
                          <a:effectLst/>
                          <a:latin typeface="Calibri" panose="020F0502020204030204" pitchFamily="34" charset="0"/>
                        </a:rPr>
                        <a:t>$0, must use a TruHearing Provider</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$0, must use a TruHearing Provider</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$0, must use a TruHearing Provider</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$0, must use a TruHearing Provider</a:t>
                      </a:r>
                    </a:p>
                  </a:txBody>
                  <a:tcPr marL="4572" marR="4572" marT="4572" marB="0" anchor="ctr">
                    <a:lnL>
                      <a:noFill/>
                    </a:lnL>
                    <a:lnR>
                      <a:noFill/>
                    </a:lnR>
                    <a:lnT>
                      <a:noFill/>
                    </a:lnT>
                    <a:lnB>
                      <a:noFill/>
                    </a:lnB>
                    <a:noFill/>
                  </a:tcPr>
                </a:tc>
                <a:tc>
                  <a:txBody>
                    <a:bodyPr/>
                    <a:lstStyle/>
                    <a:p>
                      <a:pPr algn="ctr" fontAlgn="ctr">
                        <a:buNone/>
                      </a:pPr>
                      <a:r>
                        <a:rPr lang="en-US" sz="900" b="0" i="0" u="none" strike="noStrike" dirty="0">
                          <a:solidFill>
                            <a:srgbClr val="000000"/>
                          </a:solidFill>
                          <a:effectLst/>
                          <a:latin typeface="Calibri" panose="020F0502020204030204" pitchFamily="34" charset="0"/>
                        </a:rPr>
                        <a:t>$0, must use a </a:t>
                      </a:r>
                      <a:r>
                        <a:rPr lang="en-US" sz="900" b="0" i="0" u="none" strike="noStrike" dirty="0" err="1">
                          <a:solidFill>
                            <a:srgbClr val="000000"/>
                          </a:solidFill>
                          <a:effectLst/>
                          <a:latin typeface="Calibri" panose="020F0502020204030204" pitchFamily="34" charset="0"/>
                        </a:rPr>
                        <a:t>TruHearing</a:t>
                      </a:r>
                      <a:r>
                        <a:rPr lang="en-US" sz="900" b="0" i="0" u="none" strike="noStrike" dirty="0">
                          <a:solidFill>
                            <a:srgbClr val="000000"/>
                          </a:solidFill>
                          <a:effectLst/>
                          <a:latin typeface="Calibri" panose="020F0502020204030204" pitchFamily="34" charset="0"/>
                        </a:rPr>
                        <a:t> Provider</a:t>
                      </a:r>
                    </a:p>
                  </a:txBody>
                  <a:tcPr marL="4572" marR="4572" marT="4572" marB="0" anchor="ctr">
                    <a:lnL>
                      <a:noFill/>
                    </a:lnL>
                    <a:lnR>
                      <a:noFill/>
                    </a:lnR>
                    <a:lnT>
                      <a:noFill/>
                    </a:lnT>
                    <a:lnB>
                      <a:noFill/>
                    </a:lnB>
                    <a:noFill/>
                  </a:tcPr>
                </a:tc>
                <a:extLst>
                  <a:ext uri="{0D108BD9-81ED-4DB2-BD59-A6C34878D82A}">
                    <a16:rowId xmlns:a16="http://schemas.microsoft.com/office/drawing/2014/main" val="1981070331"/>
                  </a:ext>
                </a:extLst>
              </a:tr>
              <a:tr h="339180">
                <a:tc>
                  <a:txBody>
                    <a:bodyPr/>
                    <a:lstStyle/>
                    <a:p>
                      <a:pPr algn="l" fontAlgn="ctr">
                        <a:buNone/>
                      </a:pPr>
                      <a:r>
                        <a:rPr lang="en-US" sz="900" b="1" i="0" u="none" strike="noStrike">
                          <a:solidFill>
                            <a:srgbClr val="000000"/>
                          </a:solidFill>
                          <a:effectLst/>
                          <a:latin typeface="Calibri" panose="020F0502020204030204" pitchFamily="34" charset="0"/>
                        </a:rPr>
                        <a:t>Hearing Aid Allowance</a:t>
                      </a:r>
                    </a:p>
                  </a:txBody>
                  <a:tcPr marL="4572" marR="4572" marT="4572" marB="0" anchor="ctr">
                    <a:lnL>
                      <a:noFill/>
                    </a:lnL>
                    <a:lnR>
                      <a:noFill/>
                    </a:lnR>
                    <a:lnT>
                      <a:noFill/>
                    </a:lnT>
                    <a:lnB>
                      <a:noFill/>
                    </a:lnB>
                    <a:solidFill>
                      <a:srgbClr val="D9D9D9"/>
                    </a:solidFill>
                  </a:tcPr>
                </a:tc>
                <a:tc>
                  <a:txBody>
                    <a:bodyPr/>
                    <a:lstStyle/>
                    <a:p>
                      <a:pPr algn="ctr" fontAlgn="ctr">
                        <a:buNone/>
                      </a:pPr>
                      <a:r>
                        <a:rPr lang="en-US" sz="900" b="0" i="0" u="none" strike="noStrike" dirty="0">
                          <a:solidFill>
                            <a:srgbClr val="000000"/>
                          </a:solidFill>
                          <a:effectLst/>
                          <a:latin typeface="Calibri" panose="020F0502020204030204" pitchFamily="34" charset="0"/>
                        </a:rPr>
                        <a:t>$499 Copay for Advanced Hearing Aids or $799 Copay for Premium Hearing Aids.</a:t>
                      </a:r>
                    </a:p>
                  </a:txBody>
                  <a:tcPr marL="4572" marR="4572" marT="4572" marB="0" anchor="ctr">
                    <a:lnL>
                      <a:noFill/>
                    </a:lnL>
                    <a:lnR>
                      <a:noFill/>
                    </a:lnR>
                    <a:lnT>
                      <a:noFill/>
                    </a:lnT>
                    <a:lnB>
                      <a:noFill/>
                    </a:lnB>
                    <a:noFill/>
                  </a:tcPr>
                </a:tc>
                <a:tc>
                  <a:txBody>
                    <a:bodyPr/>
                    <a:lstStyle/>
                    <a:p>
                      <a:pPr algn="ctr" fontAlgn="ctr">
                        <a:buNone/>
                      </a:pPr>
                      <a:r>
                        <a:rPr lang="en-US" sz="900" b="0" i="0" u="none" strike="noStrike" dirty="0">
                          <a:solidFill>
                            <a:srgbClr val="000000"/>
                          </a:solidFill>
                          <a:effectLst/>
                          <a:latin typeface="Calibri" panose="020F0502020204030204" pitchFamily="34" charset="0"/>
                        </a:rPr>
                        <a:t>$499 Copay for Advanced Hearing Aids or $799 Copay for Premium Hearing Aids. </a:t>
                      </a:r>
                    </a:p>
                  </a:txBody>
                  <a:tcPr marL="4572" marR="4572" marT="4572" marB="0" anchor="ctr">
                    <a:lnL>
                      <a:noFill/>
                    </a:lnL>
                    <a:lnR>
                      <a:noFill/>
                    </a:lnR>
                    <a:lnT>
                      <a:noFill/>
                    </a:lnT>
                    <a:lnB>
                      <a:noFill/>
                    </a:lnB>
                    <a:noFill/>
                  </a:tcPr>
                </a:tc>
                <a:tc>
                  <a:txBody>
                    <a:bodyPr/>
                    <a:lstStyle/>
                    <a:p>
                      <a:pPr algn="ctr" fontAlgn="ctr">
                        <a:buNone/>
                      </a:pPr>
                      <a:r>
                        <a:rPr lang="en-US" sz="900" b="0" i="0" u="none" strike="noStrike" dirty="0">
                          <a:solidFill>
                            <a:srgbClr val="000000"/>
                          </a:solidFill>
                          <a:effectLst/>
                          <a:latin typeface="Calibri" panose="020F0502020204030204" pitchFamily="34" charset="0"/>
                        </a:rPr>
                        <a:t>$499 Copay for Advanced Hearing Aids or $799 Copay for Premium Hearing Aids</a:t>
                      </a:r>
                    </a:p>
                  </a:txBody>
                  <a:tcPr marL="4572" marR="4572" marT="4572" marB="0" anchor="ctr">
                    <a:lnL>
                      <a:noFill/>
                    </a:lnL>
                    <a:lnR>
                      <a:noFill/>
                    </a:lnR>
                    <a:lnT>
                      <a:noFill/>
                    </a:lnT>
                    <a:lnB>
                      <a:noFill/>
                    </a:lnB>
                    <a:noFill/>
                  </a:tcPr>
                </a:tc>
                <a:tc>
                  <a:txBody>
                    <a:bodyPr/>
                    <a:lstStyle/>
                    <a:p>
                      <a:pPr algn="ctr" fontAlgn="ctr">
                        <a:buNone/>
                      </a:pPr>
                      <a:r>
                        <a:rPr lang="en-US" sz="900" b="0" i="0" u="none" strike="noStrike" dirty="0">
                          <a:solidFill>
                            <a:srgbClr val="000000"/>
                          </a:solidFill>
                          <a:effectLst/>
                          <a:latin typeface="Calibri" panose="020F0502020204030204" pitchFamily="34" charset="0"/>
                        </a:rPr>
                        <a:t>$499 Copay for Advanced Hearing Aids or $799 Copay for Premium Hearing Aids.</a:t>
                      </a:r>
                    </a:p>
                  </a:txBody>
                  <a:tcPr marL="4572" marR="4572" marT="4572" marB="0" anchor="ctr">
                    <a:lnL>
                      <a:noFill/>
                    </a:lnL>
                    <a:lnR>
                      <a:noFill/>
                    </a:lnR>
                    <a:lnT>
                      <a:noFill/>
                    </a:lnT>
                    <a:lnB>
                      <a:noFill/>
                    </a:lnB>
                    <a:noFill/>
                  </a:tcPr>
                </a:tc>
                <a:tc>
                  <a:txBody>
                    <a:bodyPr/>
                    <a:lstStyle/>
                    <a:p>
                      <a:pPr algn="ctr" fontAlgn="ctr">
                        <a:buNone/>
                      </a:pPr>
                      <a:r>
                        <a:rPr lang="en-US" sz="900" b="0" i="0" u="none" strike="noStrike" dirty="0">
                          <a:solidFill>
                            <a:srgbClr val="000000"/>
                          </a:solidFill>
                          <a:effectLst/>
                          <a:latin typeface="Calibri" panose="020F0502020204030204" pitchFamily="34" charset="0"/>
                        </a:rPr>
                        <a:t>$499 Copay for Advanced Hearing Aids or $799 Copay for Premium Hearing Aids. </a:t>
                      </a:r>
                    </a:p>
                  </a:txBody>
                  <a:tcPr marL="4572" marR="4572" marT="4572" marB="0" anchor="ctr">
                    <a:lnL>
                      <a:noFill/>
                    </a:lnL>
                    <a:lnR>
                      <a:noFill/>
                    </a:lnR>
                    <a:lnT>
                      <a:noFill/>
                    </a:lnT>
                    <a:lnB>
                      <a:noFill/>
                    </a:lnB>
                    <a:noFill/>
                  </a:tcPr>
                </a:tc>
                <a:extLst>
                  <a:ext uri="{0D108BD9-81ED-4DB2-BD59-A6C34878D82A}">
                    <a16:rowId xmlns:a16="http://schemas.microsoft.com/office/drawing/2014/main" val="870065464"/>
                  </a:ext>
                </a:extLst>
              </a:tr>
              <a:tr h="127815">
                <a:tc>
                  <a:txBody>
                    <a:bodyPr/>
                    <a:lstStyle/>
                    <a:p>
                      <a:pPr algn="l" fontAlgn="ctr">
                        <a:buNone/>
                      </a:pPr>
                      <a:r>
                        <a:rPr lang="en-US" sz="900" b="1" i="0" u="none" strike="noStrike">
                          <a:solidFill>
                            <a:srgbClr val="000000"/>
                          </a:solidFill>
                          <a:effectLst/>
                          <a:latin typeface="Calibri" panose="020F0502020204030204" pitchFamily="34" charset="0"/>
                        </a:rPr>
                        <a:t>In-Patient Hospital</a:t>
                      </a:r>
                    </a:p>
                  </a:txBody>
                  <a:tcPr marL="4572" marR="4572" marT="4572" marB="0" anchor="ctr">
                    <a:lnL>
                      <a:noFill/>
                    </a:lnL>
                    <a:lnR>
                      <a:noFill/>
                    </a:lnR>
                    <a:lnT>
                      <a:noFill/>
                    </a:lnT>
                    <a:lnB>
                      <a:noFill/>
                    </a:lnB>
                    <a:solidFill>
                      <a:srgbClr val="D9D9D9"/>
                    </a:solidFill>
                  </a:tcPr>
                </a:tc>
                <a:tc>
                  <a:txBody>
                    <a:bodyPr/>
                    <a:lstStyle/>
                    <a:p>
                      <a:pPr algn="ctr" fontAlgn="ctr">
                        <a:buNone/>
                      </a:pPr>
                      <a:r>
                        <a:rPr lang="en-US" sz="900" b="0" i="0" u="none" strike="noStrike">
                          <a:solidFill>
                            <a:srgbClr val="000000"/>
                          </a:solidFill>
                          <a:effectLst/>
                          <a:latin typeface="Calibri" panose="020F0502020204030204" pitchFamily="34" charset="0"/>
                        </a:rPr>
                        <a:t>$100</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$250</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$250</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$400</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$500</a:t>
                      </a:r>
                    </a:p>
                  </a:txBody>
                  <a:tcPr marL="4572" marR="4572" marT="4572" marB="0" anchor="ctr">
                    <a:lnL>
                      <a:noFill/>
                    </a:lnL>
                    <a:lnR>
                      <a:noFill/>
                    </a:lnR>
                    <a:lnT>
                      <a:noFill/>
                    </a:lnT>
                    <a:lnB>
                      <a:noFill/>
                    </a:lnB>
                    <a:noFill/>
                  </a:tcPr>
                </a:tc>
                <a:extLst>
                  <a:ext uri="{0D108BD9-81ED-4DB2-BD59-A6C34878D82A}">
                    <a16:rowId xmlns:a16="http://schemas.microsoft.com/office/drawing/2014/main" val="2723945120"/>
                  </a:ext>
                </a:extLst>
              </a:tr>
              <a:tr h="127815">
                <a:tc>
                  <a:txBody>
                    <a:bodyPr/>
                    <a:lstStyle/>
                    <a:p>
                      <a:pPr algn="l" fontAlgn="ctr">
                        <a:buNone/>
                      </a:pPr>
                      <a:r>
                        <a:rPr lang="en-US" sz="900" b="1" i="0" u="none" strike="noStrike">
                          <a:solidFill>
                            <a:srgbClr val="000000"/>
                          </a:solidFill>
                          <a:effectLst/>
                          <a:latin typeface="Calibri" panose="020F0502020204030204" pitchFamily="34" charset="0"/>
                        </a:rPr>
                        <a:t>Out-Patient Surgery Center</a:t>
                      </a:r>
                    </a:p>
                  </a:txBody>
                  <a:tcPr marL="4572" marR="4572" marT="4572" marB="0" anchor="ctr">
                    <a:lnL>
                      <a:noFill/>
                    </a:lnL>
                    <a:lnR>
                      <a:noFill/>
                    </a:lnR>
                    <a:lnT>
                      <a:noFill/>
                    </a:lnT>
                    <a:lnB>
                      <a:noFill/>
                    </a:lnB>
                    <a:solidFill>
                      <a:srgbClr val="D9D9D9"/>
                    </a:solidFill>
                  </a:tcPr>
                </a:tc>
                <a:tc>
                  <a:txBody>
                    <a:bodyPr/>
                    <a:lstStyle/>
                    <a:p>
                      <a:pPr algn="ctr" fontAlgn="ctr">
                        <a:buNone/>
                      </a:pPr>
                      <a:r>
                        <a:rPr lang="en-US" sz="900" b="0" i="0" u="none" strike="noStrike">
                          <a:solidFill>
                            <a:srgbClr val="000000"/>
                          </a:solidFill>
                          <a:effectLst/>
                          <a:latin typeface="Calibri" panose="020F0502020204030204" pitchFamily="34" charset="0"/>
                        </a:rPr>
                        <a:t>$10</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$50</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$50</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$50</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$50</a:t>
                      </a:r>
                    </a:p>
                  </a:txBody>
                  <a:tcPr marL="4572" marR="4572" marT="4572" marB="0" anchor="ctr">
                    <a:lnL>
                      <a:noFill/>
                    </a:lnL>
                    <a:lnR>
                      <a:noFill/>
                    </a:lnR>
                    <a:lnT>
                      <a:noFill/>
                    </a:lnT>
                    <a:lnB>
                      <a:noFill/>
                    </a:lnB>
                    <a:noFill/>
                  </a:tcPr>
                </a:tc>
                <a:extLst>
                  <a:ext uri="{0D108BD9-81ED-4DB2-BD59-A6C34878D82A}">
                    <a16:rowId xmlns:a16="http://schemas.microsoft.com/office/drawing/2014/main" val="2887842262"/>
                  </a:ext>
                </a:extLst>
              </a:tr>
              <a:tr h="127815">
                <a:tc>
                  <a:txBody>
                    <a:bodyPr/>
                    <a:lstStyle/>
                    <a:p>
                      <a:pPr algn="l" fontAlgn="ctr">
                        <a:buNone/>
                      </a:pPr>
                      <a:r>
                        <a:rPr lang="en-US" sz="900" b="1" i="0" u="none" strike="noStrike">
                          <a:solidFill>
                            <a:srgbClr val="000000"/>
                          </a:solidFill>
                          <a:effectLst/>
                          <a:latin typeface="Calibri" panose="020F0502020204030204" pitchFamily="34" charset="0"/>
                        </a:rPr>
                        <a:t>Durable Medical Equipment</a:t>
                      </a:r>
                    </a:p>
                  </a:txBody>
                  <a:tcPr marL="4572" marR="4572" marT="4572" marB="0" anchor="ctr">
                    <a:lnL>
                      <a:noFill/>
                    </a:lnL>
                    <a:lnR>
                      <a:noFill/>
                    </a:lnR>
                    <a:lnT>
                      <a:noFill/>
                    </a:lnT>
                    <a:lnB>
                      <a:noFill/>
                    </a:lnB>
                    <a:solidFill>
                      <a:srgbClr val="D9D9D9"/>
                    </a:solidFill>
                  </a:tcPr>
                </a:tc>
                <a:tc>
                  <a:txBody>
                    <a:bodyPr/>
                    <a:lstStyle/>
                    <a:p>
                      <a:pPr algn="ctr" fontAlgn="ctr">
                        <a:buNone/>
                      </a:pPr>
                      <a:r>
                        <a:rPr lang="en-US" sz="900" b="0" i="0" u="none" strike="noStrike">
                          <a:solidFill>
                            <a:srgbClr val="000000"/>
                          </a:solidFill>
                          <a:effectLst/>
                          <a:latin typeface="Calibri" panose="020F0502020204030204" pitchFamily="34" charset="0"/>
                        </a:rPr>
                        <a:t>20%</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20%</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20%</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20%</a:t>
                      </a:r>
                    </a:p>
                  </a:txBody>
                  <a:tcPr marL="4572" marR="4572" marT="4572" marB="0" anchor="ctr">
                    <a:lnL>
                      <a:noFill/>
                    </a:lnL>
                    <a:lnR>
                      <a:noFill/>
                    </a:lnR>
                    <a:lnT>
                      <a:noFill/>
                    </a:lnT>
                    <a:lnB>
                      <a:noFill/>
                    </a:lnB>
                    <a:noFill/>
                  </a:tcPr>
                </a:tc>
                <a:tc>
                  <a:txBody>
                    <a:bodyPr/>
                    <a:lstStyle/>
                    <a:p>
                      <a:pPr algn="ctr" fontAlgn="ctr">
                        <a:buNone/>
                      </a:pPr>
                      <a:r>
                        <a:rPr lang="en-US" sz="900" b="0" i="0" u="none" strike="noStrike" dirty="0">
                          <a:solidFill>
                            <a:srgbClr val="000000"/>
                          </a:solidFill>
                          <a:effectLst/>
                          <a:latin typeface="Calibri" panose="020F0502020204030204" pitchFamily="34" charset="0"/>
                        </a:rPr>
                        <a:t>20%</a:t>
                      </a:r>
                    </a:p>
                  </a:txBody>
                  <a:tcPr marL="4572" marR="4572" marT="4572" marB="0" anchor="ctr">
                    <a:lnL>
                      <a:noFill/>
                    </a:lnL>
                    <a:lnR>
                      <a:noFill/>
                    </a:lnR>
                    <a:lnT>
                      <a:noFill/>
                    </a:lnT>
                    <a:lnB>
                      <a:noFill/>
                    </a:lnB>
                    <a:noFill/>
                  </a:tcPr>
                </a:tc>
                <a:extLst>
                  <a:ext uri="{0D108BD9-81ED-4DB2-BD59-A6C34878D82A}">
                    <a16:rowId xmlns:a16="http://schemas.microsoft.com/office/drawing/2014/main" val="4083684836"/>
                  </a:ext>
                </a:extLst>
              </a:tr>
              <a:tr h="127815">
                <a:tc>
                  <a:txBody>
                    <a:bodyPr/>
                    <a:lstStyle/>
                    <a:p>
                      <a:pPr algn="l" fontAlgn="ctr">
                        <a:buNone/>
                      </a:pPr>
                      <a:r>
                        <a:rPr lang="en-US" sz="900" b="1" i="0" u="none" strike="noStrike">
                          <a:solidFill>
                            <a:srgbClr val="000000"/>
                          </a:solidFill>
                          <a:effectLst/>
                          <a:latin typeface="Calibri" panose="020F0502020204030204" pitchFamily="34" charset="0"/>
                        </a:rPr>
                        <a:t>Rx (30 day retail)</a:t>
                      </a:r>
                    </a:p>
                  </a:txBody>
                  <a:tcPr marL="4572" marR="4572" marT="4572" marB="0" anchor="ctr">
                    <a:lnL>
                      <a:noFill/>
                    </a:lnL>
                    <a:lnR>
                      <a:noFill/>
                    </a:lnR>
                    <a:lnT>
                      <a:noFill/>
                    </a:lnT>
                    <a:lnB>
                      <a:noFill/>
                    </a:lnB>
                    <a:solidFill>
                      <a:srgbClr val="D9D9D9"/>
                    </a:solidFill>
                  </a:tcPr>
                </a:tc>
                <a:tc>
                  <a:txBody>
                    <a:bodyPr/>
                    <a:lstStyle/>
                    <a:p>
                      <a:pPr algn="ctr" fontAlgn="ctr">
                        <a:buNone/>
                      </a:pPr>
                      <a:r>
                        <a:rPr lang="en-US" sz="900" b="0" i="0" u="none" strike="noStrike">
                          <a:solidFill>
                            <a:srgbClr val="000000"/>
                          </a:solidFill>
                          <a:effectLst/>
                          <a:latin typeface="Calibri" panose="020F0502020204030204" pitchFamily="34" charset="0"/>
                        </a:rPr>
                        <a:t>$5/$15/$30</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$5/$25/$50</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$7/$30/$80</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$10/$45/$90</a:t>
                      </a:r>
                    </a:p>
                  </a:txBody>
                  <a:tcPr marL="4572" marR="4572" marT="4572" marB="0" anchor="ctr">
                    <a:lnL>
                      <a:noFill/>
                    </a:lnL>
                    <a:lnR>
                      <a:noFill/>
                    </a:lnR>
                    <a:lnT>
                      <a:noFill/>
                    </a:lnT>
                    <a:lnB>
                      <a:noFill/>
                    </a:lnB>
                    <a:noFill/>
                  </a:tcPr>
                </a:tc>
                <a:tc>
                  <a:txBody>
                    <a:bodyPr/>
                    <a:lstStyle/>
                    <a:p>
                      <a:pPr algn="ctr" fontAlgn="ctr">
                        <a:buNone/>
                      </a:pPr>
                      <a:r>
                        <a:rPr lang="en-US" sz="900" b="0" i="0" u="none" strike="noStrike" dirty="0">
                          <a:solidFill>
                            <a:srgbClr val="000000"/>
                          </a:solidFill>
                          <a:effectLst/>
                          <a:latin typeface="Calibri" panose="020F0502020204030204" pitchFamily="34" charset="0"/>
                        </a:rPr>
                        <a:t>$10/$45/$90</a:t>
                      </a:r>
                    </a:p>
                  </a:txBody>
                  <a:tcPr marL="4572" marR="4572" marT="4572" marB="0" anchor="ctr">
                    <a:lnL>
                      <a:noFill/>
                    </a:lnL>
                    <a:lnR>
                      <a:noFill/>
                    </a:lnR>
                    <a:lnT>
                      <a:noFill/>
                    </a:lnT>
                    <a:lnB>
                      <a:noFill/>
                    </a:lnB>
                    <a:noFill/>
                  </a:tcPr>
                </a:tc>
                <a:extLst>
                  <a:ext uri="{0D108BD9-81ED-4DB2-BD59-A6C34878D82A}">
                    <a16:rowId xmlns:a16="http://schemas.microsoft.com/office/drawing/2014/main" val="3543581819"/>
                  </a:ext>
                </a:extLst>
              </a:tr>
              <a:tr h="127815">
                <a:tc>
                  <a:txBody>
                    <a:bodyPr/>
                    <a:lstStyle/>
                    <a:p>
                      <a:pPr algn="l" fontAlgn="ctr">
                        <a:buNone/>
                      </a:pPr>
                      <a:r>
                        <a:rPr lang="en-US" sz="900" b="1" i="0" u="none" strike="noStrike">
                          <a:solidFill>
                            <a:srgbClr val="000000"/>
                          </a:solidFill>
                          <a:effectLst/>
                          <a:latin typeface="Calibri" panose="020F0502020204030204" pitchFamily="34" charset="0"/>
                        </a:rPr>
                        <a:t>Rx (90 day retail)</a:t>
                      </a:r>
                    </a:p>
                  </a:txBody>
                  <a:tcPr marL="4572" marR="4572" marT="4572" marB="0" anchor="ctr">
                    <a:lnL>
                      <a:noFill/>
                    </a:lnL>
                    <a:lnR>
                      <a:noFill/>
                    </a:lnR>
                    <a:lnT>
                      <a:noFill/>
                    </a:lnT>
                    <a:lnB>
                      <a:noFill/>
                    </a:lnB>
                    <a:solidFill>
                      <a:srgbClr val="D9D9D9"/>
                    </a:solidFill>
                  </a:tcPr>
                </a:tc>
                <a:tc>
                  <a:txBody>
                    <a:bodyPr/>
                    <a:lstStyle/>
                    <a:p>
                      <a:pPr algn="ctr" fontAlgn="ctr">
                        <a:buNone/>
                      </a:pPr>
                      <a:r>
                        <a:rPr lang="en-US" sz="900" b="0" i="0" u="none" strike="noStrike">
                          <a:solidFill>
                            <a:srgbClr val="000000"/>
                          </a:solidFill>
                          <a:effectLst/>
                          <a:latin typeface="Calibri" panose="020F0502020204030204" pitchFamily="34" charset="0"/>
                        </a:rPr>
                        <a:t>$10/$30/$60</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$10/$50/$100</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$14/$60/$160</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$20/$90/$180</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$20/$90/$180</a:t>
                      </a:r>
                    </a:p>
                  </a:txBody>
                  <a:tcPr marL="4572" marR="4572" marT="4572" marB="0" anchor="ctr">
                    <a:lnL>
                      <a:noFill/>
                    </a:lnL>
                    <a:lnR>
                      <a:noFill/>
                    </a:lnR>
                    <a:lnT>
                      <a:noFill/>
                    </a:lnT>
                    <a:lnB>
                      <a:noFill/>
                    </a:lnB>
                    <a:noFill/>
                  </a:tcPr>
                </a:tc>
                <a:extLst>
                  <a:ext uri="{0D108BD9-81ED-4DB2-BD59-A6C34878D82A}">
                    <a16:rowId xmlns:a16="http://schemas.microsoft.com/office/drawing/2014/main" val="1069012170"/>
                  </a:ext>
                </a:extLst>
              </a:tr>
              <a:tr h="127815">
                <a:tc>
                  <a:txBody>
                    <a:bodyPr/>
                    <a:lstStyle/>
                    <a:p>
                      <a:pPr algn="l" fontAlgn="ctr">
                        <a:buNone/>
                      </a:pPr>
                      <a:r>
                        <a:rPr lang="en-US" sz="900" b="1" i="0" u="none" strike="noStrike">
                          <a:solidFill>
                            <a:srgbClr val="000000"/>
                          </a:solidFill>
                          <a:effectLst/>
                          <a:latin typeface="Calibri" panose="020F0502020204030204" pitchFamily="34" charset="0"/>
                        </a:rPr>
                        <a:t>Rx (90 day mail order)</a:t>
                      </a:r>
                    </a:p>
                  </a:txBody>
                  <a:tcPr marL="4572" marR="4572" marT="4572" marB="0" anchor="ctr">
                    <a:lnL>
                      <a:noFill/>
                    </a:lnL>
                    <a:lnR>
                      <a:noFill/>
                    </a:lnR>
                    <a:lnT>
                      <a:noFill/>
                    </a:lnT>
                    <a:lnB>
                      <a:noFill/>
                    </a:lnB>
                    <a:solidFill>
                      <a:srgbClr val="D9D9D9"/>
                    </a:solidFill>
                  </a:tcPr>
                </a:tc>
                <a:tc>
                  <a:txBody>
                    <a:bodyPr/>
                    <a:lstStyle/>
                    <a:p>
                      <a:pPr algn="ctr" fontAlgn="ctr">
                        <a:buNone/>
                      </a:pPr>
                      <a:r>
                        <a:rPr lang="en-US" sz="900" b="0" i="0" u="none" strike="noStrike">
                          <a:solidFill>
                            <a:srgbClr val="000000"/>
                          </a:solidFill>
                          <a:effectLst/>
                          <a:latin typeface="Calibri" panose="020F0502020204030204" pitchFamily="34" charset="0"/>
                        </a:rPr>
                        <a:t>$10/$30/$60</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$10/$50/$100</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$14/$60/$160</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$20/$90/$180</a:t>
                      </a:r>
                    </a:p>
                  </a:txBody>
                  <a:tcPr marL="4572" marR="4572" marT="4572" marB="0" anchor="ctr">
                    <a:lnL>
                      <a:noFill/>
                    </a:lnL>
                    <a:lnR>
                      <a:noFill/>
                    </a:lnR>
                    <a:lnT>
                      <a:noFill/>
                    </a:lnT>
                    <a:lnB>
                      <a:noFill/>
                    </a:lnB>
                    <a:noFill/>
                  </a:tcPr>
                </a:tc>
                <a:tc>
                  <a:txBody>
                    <a:bodyPr/>
                    <a:lstStyle/>
                    <a:p>
                      <a:pPr algn="ctr" fontAlgn="ctr">
                        <a:buNone/>
                      </a:pPr>
                      <a:r>
                        <a:rPr lang="en-US" sz="900" b="0" i="0" u="none" strike="noStrike" dirty="0">
                          <a:solidFill>
                            <a:srgbClr val="000000"/>
                          </a:solidFill>
                          <a:effectLst/>
                          <a:latin typeface="Calibri" panose="020F0502020204030204" pitchFamily="34" charset="0"/>
                        </a:rPr>
                        <a:t>$20/$90/$180</a:t>
                      </a:r>
                    </a:p>
                  </a:txBody>
                  <a:tcPr marL="4572" marR="4572" marT="4572" marB="0" anchor="ctr">
                    <a:lnL>
                      <a:noFill/>
                    </a:lnL>
                    <a:lnR>
                      <a:noFill/>
                    </a:lnR>
                    <a:lnT>
                      <a:noFill/>
                    </a:lnT>
                    <a:lnB>
                      <a:noFill/>
                    </a:lnB>
                    <a:noFill/>
                  </a:tcPr>
                </a:tc>
                <a:extLst>
                  <a:ext uri="{0D108BD9-81ED-4DB2-BD59-A6C34878D82A}">
                    <a16:rowId xmlns:a16="http://schemas.microsoft.com/office/drawing/2014/main" val="787333939"/>
                  </a:ext>
                </a:extLst>
              </a:tr>
              <a:tr h="127815">
                <a:tc>
                  <a:txBody>
                    <a:bodyPr/>
                    <a:lstStyle/>
                    <a:p>
                      <a:pPr algn="l" fontAlgn="ctr">
                        <a:buNone/>
                      </a:pPr>
                      <a:r>
                        <a:rPr lang="en-US" sz="900" b="1" i="0" u="none" strike="noStrike">
                          <a:solidFill>
                            <a:srgbClr val="000000"/>
                          </a:solidFill>
                          <a:effectLst/>
                          <a:latin typeface="Calibri" panose="020F0502020204030204" pitchFamily="34" charset="0"/>
                        </a:rPr>
                        <a:t>Rx Out-of-Pocket Max (Part-D Drugs)</a:t>
                      </a:r>
                    </a:p>
                  </a:txBody>
                  <a:tcPr marL="4572" marR="4572" marT="4572" marB="0" anchor="ctr">
                    <a:lnL>
                      <a:noFill/>
                    </a:lnL>
                    <a:lnR>
                      <a:noFill/>
                    </a:lnR>
                    <a:lnT>
                      <a:noFill/>
                    </a:lnT>
                    <a:lnB>
                      <a:noFill/>
                    </a:lnB>
                    <a:solidFill>
                      <a:srgbClr val="D9D9D9"/>
                    </a:solidFill>
                  </a:tcPr>
                </a:tc>
                <a:tc>
                  <a:txBody>
                    <a:bodyPr/>
                    <a:lstStyle/>
                    <a:p>
                      <a:pPr algn="ctr" fontAlgn="ctr">
                        <a:buNone/>
                      </a:pPr>
                      <a:r>
                        <a:rPr lang="en-US" sz="900" b="0" i="0" u="none" strike="noStrike">
                          <a:solidFill>
                            <a:srgbClr val="000000"/>
                          </a:solidFill>
                          <a:effectLst/>
                          <a:latin typeface="Calibri" panose="020F0502020204030204" pitchFamily="34" charset="0"/>
                        </a:rPr>
                        <a:t>$2,100 </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$2,100 </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$2,100 </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$2,100 </a:t>
                      </a:r>
                    </a:p>
                  </a:txBody>
                  <a:tcPr marL="4572" marR="4572" marT="4572" marB="0" anchor="ctr">
                    <a:lnL>
                      <a:noFill/>
                    </a:lnL>
                    <a:lnR>
                      <a:noFill/>
                    </a:lnR>
                    <a:lnT>
                      <a:noFill/>
                    </a:lnT>
                    <a:lnB>
                      <a:noFill/>
                    </a:lnB>
                    <a:noFill/>
                  </a:tcPr>
                </a:tc>
                <a:tc>
                  <a:txBody>
                    <a:bodyPr/>
                    <a:lstStyle/>
                    <a:p>
                      <a:pPr algn="ctr" fontAlgn="ctr">
                        <a:buNone/>
                      </a:pPr>
                      <a:r>
                        <a:rPr lang="en-US" sz="900" b="0" i="0" u="none" strike="noStrike" dirty="0">
                          <a:solidFill>
                            <a:srgbClr val="000000"/>
                          </a:solidFill>
                          <a:effectLst/>
                          <a:latin typeface="Calibri" panose="020F0502020204030204" pitchFamily="34" charset="0"/>
                        </a:rPr>
                        <a:t>$2,100 </a:t>
                      </a:r>
                    </a:p>
                  </a:txBody>
                  <a:tcPr marL="4572" marR="4572" marT="4572" marB="0" anchor="ctr">
                    <a:lnL>
                      <a:noFill/>
                    </a:lnL>
                    <a:lnR>
                      <a:noFill/>
                    </a:lnR>
                    <a:lnT>
                      <a:noFill/>
                    </a:lnT>
                    <a:lnB>
                      <a:noFill/>
                    </a:lnB>
                    <a:noFill/>
                  </a:tcPr>
                </a:tc>
                <a:extLst>
                  <a:ext uri="{0D108BD9-81ED-4DB2-BD59-A6C34878D82A}">
                    <a16:rowId xmlns:a16="http://schemas.microsoft.com/office/drawing/2014/main" val="4138961790"/>
                  </a:ext>
                </a:extLst>
              </a:tr>
              <a:tr h="127815">
                <a:tc>
                  <a:txBody>
                    <a:bodyPr/>
                    <a:lstStyle/>
                    <a:p>
                      <a:pPr algn="l" fontAlgn="ctr">
                        <a:buNone/>
                      </a:pPr>
                      <a:r>
                        <a:rPr lang="en-US" sz="900" b="1" i="0" u="none" strike="noStrike">
                          <a:solidFill>
                            <a:srgbClr val="000000"/>
                          </a:solidFill>
                          <a:effectLst/>
                          <a:latin typeface="Calibri" panose="020F0502020204030204" pitchFamily="34" charset="0"/>
                        </a:rPr>
                        <a:t>Deductible</a:t>
                      </a:r>
                    </a:p>
                  </a:txBody>
                  <a:tcPr marL="4572" marR="4572" marT="4572" marB="0" anchor="ctr">
                    <a:lnL>
                      <a:noFill/>
                    </a:lnL>
                    <a:lnR>
                      <a:noFill/>
                    </a:lnR>
                    <a:lnT>
                      <a:noFill/>
                    </a:lnT>
                    <a:lnB>
                      <a:noFill/>
                    </a:lnB>
                    <a:solidFill>
                      <a:srgbClr val="D9D9D9"/>
                    </a:solidFill>
                  </a:tcPr>
                </a:tc>
                <a:tc>
                  <a:txBody>
                    <a:bodyPr/>
                    <a:lstStyle/>
                    <a:p>
                      <a:pPr algn="ctr" fontAlgn="ctr">
                        <a:buNone/>
                      </a:pPr>
                      <a:r>
                        <a:rPr lang="en-US" sz="900" b="0" i="0" u="none" strike="noStrike">
                          <a:solidFill>
                            <a:srgbClr val="000000"/>
                          </a:solidFill>
                          <a:effectLst/>
                          <a:latin typeface="Calibri" panose="020F0502020204030204" pitchFamily="34" charset="0"/>
                        </a:rPr>
                        <a:t>None</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None</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None</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None</a:t>
                      </a:r>
                    </a:p>
                  </a:txBody>
                  <a:tcPr marL="4572" marR="4572" marT="4572" marB="0" anchor="ctr">
                    <a:lnL>
                      <a:noFill/>
                    </a:lnL>
                    <a:lnR>
                      <a:noFill/>
                    </a:lnR>
                    <a:lnT>
                      <a:noFill/>
                    </a:lnT>
                    <a:lnB>
                      <a:noFill/>
                    </a:lnB>
                    <a:noFill/>
                  </a:tcPr>
                </a:tc>
                <a:tc>
                  <a:txBody>
                    <a:bodyPr/>
                    <a:lstStyle/>
                    <a:p>
                      <a:pPr algn="ctr" fontAlgn="ctr">
                        <a:buNone/>
                      </a:pPr>
                      <a:r>
                        <a:rPr lang="en-US" sz="900" b="0" i="0" u="none" strike="noStrike" dirty="0">
                          <a:solidFill>
                            <a:srgbClr val="000000"/>
                          </a:solidFill>
                          <a:effectLst/>
                          <a:latin typeface="Calibri" panose="020F0502020204030204" pitchFamily="34" charset="0"/>
                        </a:rPr>
                        <a:t>None</a:t>
                      </a:r>
                    </a:p>
                  </a:txBody>
                  <a:tcPr marL="4572" marR="4572" marT="4572" marB="0" anchor="ctr">
                    <a:lnL>
                      <a:noFill/>
                    </a:lnL>
                    <a:lnR>
                      <a:noFill/>
                    </a:lnR>
                    <a:lnT>
                      <a:noFill/>
                    </a:lnT>
                    <a:lnB>
                      <a:noFill/>
                    </a:lnB>
                    <a:noFill/>
                  </a:tcPr>
                </a:tc>
                <a:extLst>
                  <a:ext uri="{0D108BD9-81ED-4DB2-BD59-A6C34878D82A}">
                    <a16:rowId xmlns:a16="http://schemas.microsoft.com/office/drawing/2014/main" val="3780225206"/>
                  </a:ext>
                </a:extLst>
              </a:tr>
              <a:tr h="127815">
                <a:tc>
                  <a:txBody>
                    <a:bodyPr/>
                    <a:lstStyle/>
                    <a:p>
                      <a:pPr algn="l" fontAlgn="ctr">
                        <a:buNone/>
                      </a:pPr>
                      <a:r>
                        <a:rPr lang="en-US" sz="900" b="1" i="0" u="none" strike="noStrike">
                          <a:solidFill>
                            <a:srgbClr val="000000"/>
                          </a:solidFill>
                          <a:effectLst/>
                          <a:latin typeface="Calibri" panose="020F0502020204030204" pitchFamily="34" charset="0"/>
                        </a:rPr>
                        <a:t>Co-Insurance</a:t>
                      </a:r>
                    </a:p>
                  </a:txBody>
                  <a:tcPr marL="4572" marR="4572" marT="4572" marB="0" anchor="ctr">
                    <a:lnL>
                      <a:noFill/>
                    </a:lnL>
                    <a:lnR>
                      <a:noFill/>
                    </a:lnR>
                    <a:lnT>
                      <a:noFill/>
                    </a:lnT>
                    <a:lnB>
                      <a:noFill/>
                    </a:lnB>
                    <a:solidFill>
                      <a:srgbClr val="D9D9D9"/>
                    </a:solidFill>
                  </a:tcPr>
                </a:tc>
                <a:tc>
                  <a:txBody>
                    <a:bodyPr/>
                    <a:lstStyle/>
                    <a:p>
                      <a:pPr algn="ctr" fontAlgn="ctr">
                        <a:buNone/>
                      </a:pPr>
                      <a:r>
                        <a:rPr lang="en-US" sz="900" b="0" i="0" u="none" strike="noStrike">
                          <a:solidFill>
                            <a:srgbClr val="000000"/>
                          </a:solidFill>
                          <a:effectLst/>
                          <a:latin typeface="Calibri" panose="020F0502020204030204" pitchFamily="34" charset="0"/>
                        </a:rPr>
                        <a:t>None</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None</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None</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None</a:t>
                      </a:r>
                    </a:p>
                  </a:txBody>
                  <a:tcPr marL="4572" marR="4572" marT="4572" marB="0" anchor="ctr">
                    <a:lnL>
                      <a:noFill/>
                    </a:lnL>
                    <a:lnR>
                      <a:noFill/>
                    </a:lnR>
                    <a:lnT>
                      <a:noFill/>
                    </a:lnT>
                    <a:lnB>
                      <a:noFill/>
                    </a:lnB>
                    <a:noFill/>
                  </a:tcPr>
                </a:tc>
                <a:tc>
                  <a:txBody>
                    <a:bodyPr/>
                    <a:lstStyle/>
                    <a:p>
                      <a:pPr algn="ctr" fontAlgn="ctr">
                        <a:buNone/>
                      </a:pPr>
                      <a:r>
                        <a:rPr lang="en-US" sz="900" b="0" i="0" u="none" strike="noStrike" dirty="0">
                          <a:solidFill>
                            <a:srgbClr val="000000"/>
                          </a:solidFill>
                          <a:effectLst/>
                          <a:latin typeface="Calibri" panose="020F0502020204030204" pitchFamily="34" charset="0"/>
                        </a:rPr>
                        <a:t>None</a:t>
                      </a:r>
                    </a:p>
                  </a:txBody>
                  <a:tcPr marL="4572" marR="4572" marT="4572" marB="0" anchor="ctr">
                    <a:lnL>
                      <a:noFill/>
                    </a:lnL>
                    <a:lnR>
                      <a:noFill/>
                    </a:lnR>
                    <a:lnT>
                      <a:noFill/>
                    </a:lnT>
                    <a:lnB>
                      <a:noFill/>
                    </a:lnB>
                    <a:noFill/>
                  </a:tcPr>
                </a:tc>
                <a:extLst>
                  <a:ext uri="{0D108BD9-81ED-4DB2-BD59-A6C34878D82A}">
                    <a16:rowId xmlns:a16="http://schemas.microsoft.com/office/drawing/2014/main" val="2175720"/>
                  </a:ext>
                </a:extLst>
              </a:tr>
              <a:tr h="373613">
                <a:tc>
                  <a:txBody>
                    <a:bodyPr/>
                    <a:lstStyle/>
                    <a:p>
                      <a:pPr algn="l" fontAlgn="ctr">
                        <a:buNone/>
                      </a:pPr>
                      <a:r>
                        <a:rPr lang="en-US" sz="900" b="1" i="0" u="none" strike="noStrike">
                          <a:solidFill>
                            <a:srgbClr val="000000"/>
                          </a:solidFill>
                          <a:effectLst/>
                          <a:latin typeface="Calibri" panose="020F0502020204030204" pitchFamily="34" charset="0"/>
                        </a:rPr>
                        <a:t>Medical Out-of-Pocket Max:              Combined In&amp;Out of Network              </a:t>
                      </a:r>
                      <a:r>
                        <a:rPr lang="en-US" sz="900" b="0" i="1" u="none" strike="noStrike">
                          <a:solidFill>
                            <a:srgbClr val="000000"/>
                          </a:solidFill>
                          <a:effectLst/>
                          <a:latin typeface="Calibri" panose="020F0502020204030204" pitchFamily="34" charset="0"/>
                        </a:rPr>
                        <a:t>   (excludes Rx, eyewear &amp; hearing aids)</a:t>
                      </a:r>
                      <a:endParaRPr lang="en-US" sz="900" b="1" i="0" u="none" strike="noStrike">
                        <a:solidFill>
                          <a:srgbClr val="000000"/>
                        </a:solidFill>
                        <a:effectLst/>
                        <a:latin typeface="Calibri" panose="020F0502020204030204" pitchFamily="34" charset="0"/>
                      </a:endParaRPr>
                    </a:p>
                  </a:txBody>
                  <a:tcPr marL="4572" marR="4572" marT="4572" marB="0" anchor="ctr">
                    <a:lnL>
                      <a:noFill/>
                    </a:lnL>
                    <a:lnR>
                      <a:noFill/>
                    </a:lnR>
                    <a:lnT>
                      <a:noFill/>
                    </a:lnT>
                    <a:lnB>
                      <a:noFill/>
                    </a:lnB>
                    <a:solidFill>
                      <a:srgbClr val="D9D9D9"/>
                    </a:solidFill>
                  </a:tcPr>
                </a:tc>
                <a:tc>
                  <a:txBody>
                    <a:bodyPr/>
                    <a:lstStyle/>
                    <a:p>
                      <a:pPr algn="ctr" fontAlgn="ctr">
                        <a:buNone/>
                      </a:pPr>
                      <a:r>
                        <a:rPr lang="en-US" sz="900" b="0" i="0" u="none" strike="noStrike">
                          <a:solidFill>
                            <a:srgbClr val="000000"/>
                          </a:solidFill>
                          <a:effectLst/>
                          <a:latin typeface="Calibri" panose="020F0502020204030204" pitchFamily="34" charset="0"/>
                        </a:rPr>
                        <a:t>$800 </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$2,100 </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$3,900 </a:t>
                      </a:r>
                    </a:p>
                  </a:txBody>
                  <a:tcPr marL="4572" marR="4572" marT="4572" marB="0" anchor="ctr">
                    <a:lnL>
                      <a:noFill/>
                    </a:lnL>
                    <a:lnR>
                      <a:noFill/>
                    </a:lnR>
                    <a:lnT>
                      <a:noFill/>
                    </a:lnT>
                    <a:lnB>
                      <a:noFill/>
                    </a:lnB>
                    <a:noFill/>
                  </a:tcPr>
                </a:tc>
                <a:tc>
                  <a:txBody>
                    <a:bodyPr/>
                    <a:lstStyle/>
                    <a:p>
                      <a:pPr algn="ctr" fontAlgn="ctr">
                        <a:buNone/>
                      </a:pPr>
                      <a:r>
                        <a:rPr lang="en-US" sz="900" b="0" i="0" u="none" strike="noStrike">
                          <a:solidFill>
                            <a:srgbClr val="000000"/>
                          </a:solidFill>
                          <a:effectLst/>
                          <a:latin typeface="Calibri" panose="020F0502020204030204" pitchFamily="34" charset="0"/>
                        </a:rPr>
                        <a:t>$3,900 </a:t>
                      </a:r>
                    </a:p>
                  </a:txBody>
                  <a:tcPr marL="4572" marR="4572" marT="4572" marB="0" anchor="ctr">
                    <a:lnL>
                      <a:noFill/>
                    </a:lnL>
                    <a:lnR>
                      <a:noFill/>
                    </a:lnR>
                    <a:lnT>
                      <a:noFill/>
                    </a:lnT>
                    <a:lnB>
                      <a:noFill/>
                    </a:lnB>
                    <a:noFill/>
                  </a:tcPr>
                </a:tc>
                <a:tc>
                  <a:txBody>
                    <a:bodyPr/>
                    <a:lstStyle/>
                    <a:p>
                      <a:pPr algn="ctr" fontAlgn="ctr">
                        <a:buNone/>
                      </a:pPr>
                      <a:r>
                        <a:rPr lang="en-US" sz="900" b="0" i="0" u="none" strike="noStrike" dirty="0">
                          <a:solidFill>
                            <a:srgbClr val="000000"/>
                          </a:solidFill>
                          <a:effectLst/>
                          <a:latin typeface="Calibri" panose="020F0502020204030204" pitchFamily="34" charset="0"/>
                        </a:rPr>
                        <a:t>$3,900 </a:t>
                      </a:r>
                    </a:p>
                  </a:txBody>
                  <a:tcPr marL="4572" marR="4572" marT="4572" marB="0" anchor="ctr">
                    <a:lnL>
                      <a:noFill/>
                    </a:lnL>
                    <a:lnR>
                      <a:noFill/>
                    </a:lnR>
                    <a:lnT>
                      <a:noFill/>
                    </a:lnT>
                    <a:lnB>
                      <a:noFill/>
                    </a:lnB>
                    <a:noFill/>
                  </a:tcPr>
                </a:tc>
                <a:extLst>
                  <a:ext uri="{0D108BD9-81ED-4DB2-BD59-A6C34878D82A}">
                    <a16:rowId xmlns:a16="http://schemas.microsoft.com/office/drawing/2014/main" val="3039538428"/>
                  </a:ext>
                </a:extLst>
              </a:tr>
              <a:tr h="142554">
                <a:tc>
                  <a:txBody>
                    <a:bodyPr/>
                    <a:lstStyle/>
                    <a:p>
                      <a:pPr algn="l" fontAlgn="b">
                        <a:buNone/>
                      </a:pPr>
                      <a:r>
                        <a:rPr lang="en-US" sz="900" b="1" i="0" u="none" strike="noStrike">
                          <a:solidFill>
                            <a:srgbClr val="000000"/>
                          </a:solidFill>
                          <a:effectLst/>
                          <a:latin typeface="Calibri" panose="020F0502020204030204" pitchFamily="34" charset="0"/>
                        </a:rPr>
                        <a:t>2026 Monthly Rates</a:t>
                      </a:r>
                    </a:p>
                  </a:txBody>
                  <a:tcPr marL="4572" marR="4572" marT="4572" marB="0" anchor="b">
                    <a:lnL>
                      <a:noFill/>
                    </a:lnL>
                    <a:lnR>
                      <a:noFill/>
                    </a:lnR>
                    <a:lnT>
                      <a:noFill/>
                    </a:lnT>
                    <a:lnB>
                      <a:noFill/>
                    </a:lnB>
                    <a:solidFill>
                      <a:srgbClr val="D9D9D9"/>
                    </a:solidFill>
                  </a:tcPr>
                </a:tc>
                <a:tc>
                  <a:txBody>
                    <a:bodyPr/>
                    <a:lstStyle/>
                    <a:p>
                      <a:pPr algn="ctr" fontAlgn="ctr">
                        <a:buNone/>
                      </a:pPr>
                      <a:r>
                        <a:rPr lang="en-US" sz="900" b="1" i="1" u="none" strike="noStrike">
                          <a:solidFill>
                            <a:srgbClr val="000000"/>
                          </a:solidFill>
                          <a:effectLst/>
                          <a:latin typeface="Calibri" panose="020F0502020204030204" pitchFamily="34" charset="0"/>
                        </a:rPr>
                        <a:t>$433.77</a:t>
                      </a:r>
                    </a:p>
                  </a:txBody>
                  <a:tcPr marL="4572" marR="4572" marT="4572" marB="0" anchor="ctr">
                    <a:lnL>
                      <a:noFill/>
                    </a:lnL>
                    <a:lnR>
                      <a:noFill/>
                    </a:lnR>
                    <a:lnT>
                      <a:noFill/>
                    </a:lnT>
                    <a:lnB>
                      <a:noFill/>
                    </a:lnB>
                    <a:noFill/>
                  </a:tcPr>
                </a:tc>
                <a:tc>
                  <a:txBody>
                    <a:bodyPr/>
                    <a:lstStyle/>
                    <a:p>
                      <a:pPr algn="ctr" fontAlgn="ctr">
                        <a:buNone/>
                      </a:pPr>
                      <a:r>
                        <a:rPr lang="en-US" sz="900" b="1" i="1" u="none" strike="noStrike">
                          <a:solidFill>
                            <a:srgbClr val="000000"/>
                          </a:solidFill>
                          <a:effectLst/>
                          <a:latin typeface="Calibri" panose="020F0502020204030204" pitchFamily="34" charset="0"/>
                        </a:rPr>
                        <a:t>$361.51</a:t>
                      </a:r>
                    </a:p>
                  </a:txBody>
                  <a:tcPr marL="4572" marR="4572" marT="4572" marB="0" anchor="ctr">
                    <a:lnL>
                      <a:noFill/>
                    </a:lnL>
                    <a:lnR>
                      <a:noFill/>
                    </a:lnR>
                    <a:lnT>
                      <a:noFill/>
                    </a:lnT>
                    <a:lnB>
                      <a:noFill/>
                    </a:lnB>
                    <a:noFill/>
                  </a:tcPr>
                </a:tc>
                <a:tc>
                  <a:txBody>
                    <a:bodyPr/>
                    <a:lstStyle/>
                    <a:p>
                      <a:pPr algn="ctr" fontAlgn="ctr">
                        <a:buNone/>
                      </a:pPr>
                      <a:r>
                        <a:rPr lang="en-US" sz="900" b="1" i="1" u="none" strike="noStrike">
                          <a:solidFill>
                            <a:srgbClr val="000000"/>
                          </a:solidFill>
                          <a:effectLst/>
                          <a:latin typeface="Calibri" panose="020F0502020204030204" pitchFamily="34" charset="0"/>
                        </a:rPr>
                        <a:t>$334.37</a:t>
                      </a:r>
                    </a:p>
                  </a:txBody>
                  <a:tcPr marL="4572" marR="4572" marT="4572" marB="0" anchor="ctr">
                    <a:lnL>
                      <a:noFill/>
                    </a:lnL>
                    <a:lnR>
                      <a:noFill/>
                    </a:lnR>
                    <a:lnT>
                      <a:noFill/>
                    </a:lnT>
                    <a:lnB>
                      <a:noFill/>
                    </a:lnB>
                    <a:noFill/>
                  </a:tcPr>
                </a:tc>
                <a:tc>
                  <a:txBody>
                    <a:bodyPr/>
                    <a:lstStyle/>
                    <a:p>
                      <a:pPr algn="ctr" fontAlgn="ctr">
                        <a:buNone/>
                      </a:pPr>
                      <a:r>
                        <a:rPr lang="en-US" sz="900" b="1" i="1" u="none" strike="noStrike">
                          <a:solidFill>
                            <a:srgbClr val="000000"/>
                          </a:solidFill>
                          <a:effectLst/>
                          <a:latin typeface="Calibri" panose="020F0502020204030204" pitchFamily="34" charset="0"/>
                        </a:rPr>
                        <a:t>$300.23</a:t>
                      </a:r>
                    </a:p>
                  </a:txBody>
                  <a:tcPr marL="4572" marR="4572" marT="4572" marB="0" anchor="ctr">
                    <a:lnL>
                      <a:noFill/>
                    </a:lnL>
                    <a:lnR>
                      <a:noFill/>
                    </a:lnR>
                    <a:lnT>
                      <a:noFill/>
                    </a:lnT>
                    <a:lnB>
                      <a:noFill/>
                    </a:lnB>
                    <a:noFill/>
                  </a:tcPr>
                </a:tc>
                <a:tc>
                  <a:txBody>
                    <a:bodyPr/>
                    <a:lstStyle/>
                    <a:p>
                      <a:pPr algn="ctr" fontAlgn="ctr">
                        <a:buNone/>
                      </a:pPr>
                      <a:r>
                        <a:rPr lang="en-US" sz="900" b="1" i="1" u="none" strike="noStrike" dirty="0">
                          <a:solidFill>
                            <a:srgbClr val="000000"/>
                          </a:solidFill>
                          <a:effectLst/>
                          <a:latin typeface="Calibri" panose="020F0502020204030204" pitchFamily="34" charset="0"/>
                        </a:rPr>
                        <a:t>$261.15</a:t>
                      </a:r>
                    </a:p>
                  </a:txBody>
                  <a:tcPr marL="4572" marR="4572" marT="4572" marB="0" anchor="ctr">
                    <a:lnL>
                      <a:noFill/>
                    </a:lnL>
                    <a:lnR>
                      <a:noFill/>
                    </a:lnR>
                    <a:lnT>
                      <a:noFill/>
                    </a:lnT>
                    <a:lnB>
                      <a:noFill/>
                    </a:lnB>
                    <a:noFill/>
                  </a:tcPr>
                </a:tc>
                <a:extLst>
                  <a:ext uri="{0D108BD9-81ED-4DB2-BD59-A6C34878D82A}">
                    <a16:rowId xmlns:a16="http://schemas.microsoft.com/office/drawing/2014/main" val="2093835198"/>
                  </a:ext>
                </a:extLst>
              </a:tr>
            </a:tbl>
          </a:graphicData>
        </a:graphic>
      </p:graphicFrame>
      <p:sp>
        <p:nvSpPr>
          <p:cNvPr id="3" name="Slide Number Placeholder 3">
            <a:extLst>
              <a:ext uri="{FF2B5EF4-FFF2-40B4-BE49-F238E27FC236}">
                <a16:creationId xmlns:a16="http://schemas.microsoft.com/office/drawing/2014/main" id="{CD243C04-6197-1F0F-FC6A-B40A486B4176}"/>
              </a:ext>
            </a:extLst>
          </p:cNvPr>
          <p:cNvSpPr>
            <a:spLocks noGrp="1"/>
          </p:cNvSpPr>
          <p:nvPr>
            <p:ph type="sldNum" sz="quarter" idx="12"/>
          </p:nvPr>
        </p:nvSpPr>
        <p:spPr>
          <a:xfrm>
            <a:off x="9594013" y="6560249"/>
            <a:ext cx="2057400" cy="216222"/>
          </a:xfrm>
        </p:spPr>
        <p:txBody>
          <a:bodyPr vert="horz" lIns="46759" tIns="23380" rIns="46759" bIns="23380" rtlCol="0" anchor="ctr">
            <a:normAutofit/>
          </a:bodyPr>
          <a:lstStyle/>
          <a:p>
            <a:pPr>
              <a:spcAft>
                <a:spcPts val="307"/>
              </a:spcAft>
            </a:pPr>
            <a:r>
              <a:rPr lang="en-US" dirty="0"/>
              <a:t>BROWN &amp; BROWN  |  </a:t>
            </a:r>
            <a:fld id="{0BDBB283-31B7-430F-95E5-02359FF226F2}" type="slidenum">
              <a:rPr lang="en-US" smtClean="0"/>
              <a:pPr>
                <a:spcAft>
                  <a:spcPts val="307"/>
                </a:spcAft>
              </a:pPr>
              <a:t>20</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a:extLst>
              <a:ext uri="{FF2B5EF4-FFF2-40B4-BE49-F238E27FC236}">
                <a16:creationId xmlns:a16="http://schemas.microsoft.com/office/drawing/2014/main" id="{649A085A-2AFA-2E9C-7EFC-AB025C928DF7}"/>
              </a:ext>
            </a:extLst>
          </p:cNvPr>
          <p:cNvSpPr>
            <a:spLocks noGrp="1" noChangeArrowheads="1"/>
          </p:cNvSpPr>
          <p:nvPr>
            <p:ph type="title"/>
          </p:nvPr>
        </p:nvSpPr>
        <p:spPr>
          <a:xfrm>
            <a:off x="324186" y="256284"/>
            <a:ext cx="11357361" cy="666418"/>
          </a:xfrm>
        </p:spPr>
        <p:txBody>
          <a:bodyPr>
            <a:normAutofit/>
          </a:bodyPr>
          <a:lstStyle/>
          <a:p>
            <a:pPr eaLnBrk="1" hangingPunct="1">
              <a:defRPr/>
            </a:pPr>
            <a:r>
              <a:rPr lang="en-US" sz="3600" b="0" dirty="0">
                <a:solidFill>
                  <a:srgbClr val="0D2748"/>
                </a:solidFill>
              </a:rPr>
              <a:t>FLMHIT Medicare Consortium Growth Discounts</a:t>
            </a:r>
          </a:p>
        </p:txBody>
      </p:sp>
      <p:sp>
        <p:nvSpPr>
          <p:cNvPr id="32772" name="Text Box 12">
            <a:extLst>
              <a:ext uri="{FF2B5EF4-FFF2-40B4-BE49-F238E27FC236}">
                <a16:creationId xmlns:a16="http://schemas.microsoft.com/office/drawing/2014/main" id="{D9D0BAD1-7B43-D404-6F75-70BF33A86EC2}"/>
              </a:ext>
            </a:extLst>
          </p:cNvPr>
          <p:cNvSpPr txBox="1">
            <a:spLocks noChangeArrowheads="1"/>
          </p:cNvSpPr>
          <p:nvPr/>
        </p:nvSpPr>
        <p:spPr bwMode="auto">
          <a:xfrm>
            <a:off x="1946275" y="1199520"/>
            <a:ext cx="8299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0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eaLnBrk="1" hangingPunct="1">
              <a:spcBef>
                <a:spcPct val="0"/>
              </a:spcBef>
            </a:pPr>
            <a:endParaRPr lang="en-US" altLang="en-US" sz="1800">
              <a:latin typeface="Arial" panose="020B0604020202020204" pitchFamily="34" charset="0"/>
            </a:endParaRPr>
          </a:p>
        </p:txBody>
      </p:sp>
      <p:sp>
        <p:nvSpPr>
          <p:cNvPr id="32773" name="TextBox 4">
            <a:extLst>
              <a:ext uri="{FF2B5EF4-FFF2-40B4-BE49-F238E27FC236}">
                <a16:creationId xmlns:a16="http://schemas.microsoft.com/office/drawing/2014/main" id="{905554B8-5579-88D8-69AB-A44A00488856}"/>
              </a:ext>
            </a:extLst>
          </p:cNvPr>
          <p:cNvSpPr txBox="1">
            <a:spLocks noChangeArrowheads="1"/>
          </p:cNvSpPr>
          <p:nvPr/>
        </p:nvSpPr>
        <p:spPr bwMode="auto">
          <a:xfrm>
            <a:off x="2321700" y="6471314"/>
            <a:ext cx="736233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defRPr sz="20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a:spcBef>
                <a:spcPct val="0"/>
              </a:spcBef>
            </a:pPr>
            <a:r>
              <a:rPr lang="en-US" altLang="en-US" sz="800">
                <a:solidFill>
                  <a:srgbClr val="0D2748"/>
                </a:solidFill>
                <a:latin typeface="Arial" panose="020B0604020202020204" pitchFamily="34" charset="0"/>
                <a:ea typeface="MS PGothic" panose="020B0600070205080204" pitchFamily="34" charset="-128"/>
                <a:cs typeface="Arial" panose="020B0604020202020204" pitchFamily="34" charset="0"/>
              </a:rPr>
              <a:t>This plan design contains only a general description of the coverage and does not  constitute a policy contract.  For complete information including exclusions, Limitations and conditions, refer to the policy document.  Neither the carrier nor Brown &amp; Brown will be held responsible for typographical or clerical errors.</a:t>
            </a:r>
          </a:p>
        </p:txBody>
      </p:sp>
      <p:sp>
        <p:nvSpPr>
          <p:cNvPr id="2" name="Slide Number Placeholder 2">
            <a:extLst>
              <a:ext uri="{FF2B5EF4-FFF2-40B4-BE49-F238E27FC236}">
                <a16:creationId xmlns:a16="http://schemas.microsoft.com/office/drawing/2014/main" id="{46F4CB61-B1F8-DB6B-894A-864835B4E873}"/>
              </a:ext>
            </a:extLst>
          </p:cNvPr>
          <p:cNvSpPr txBox="1">
            <a:spLocks/>
          </p:cNvSpPr>
          <p:nvPr/>
        </p:nvSpPr>
        <p:spPr>
          <a:xfrm>
            <a:off x="10245725" y="6583441"/>
            <a:ext cx="1724731" cy="42283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800" spc="100" dirty="0">
                <a:solidFill>
                  <a:srgbClr val="6D6E71"/>
                </a:solidFill>
                <a:latin typeface="Arial" panose="020B0604020202020204" pitchFamily="34" charset="0"/>
                <a:cs typeface="Arial" panose="020B0604020202020204" pitchFamily="34" charset="0"/>
              </a:rPr>
              <a:t>BROWN &amp; BROWN  |  </a:t>
            </a:r>
            <a:fld id="{0BDBB283-31B7-430F-95E5-02359FF226F2}" type="slidenum">
              <a:rPr lang="en-US" sz="800" smtClean="0">
                <a:solidFill>
                  <a:srgbClr val="6D6E71"/>
                </a:solidFill>
              </a:rPr>
              <a:pPr>
                <a:defRPr/>
              </a:pPr>
              <a:t>21</a:t>
            </a:fld>
            <a:endParaRPr lang="en-US" sz="800" dirty="0">
              <a:solidFill>
                <a:srgbClr val="6D6E71"/>
              </a:solidFill>
            </a:endParaRPr>
          </a:p>
        </p:txBody>
      </p:sp>
      <p:pic>
        <p:nvPicPr>
          <p:cNvPr id="5" name="Picture 4" descr="A logo of a health insurance company&#10;&#10;Description automatically generated">
            <a:extLst>
              <a:ext uri="{FF2B5EF4-FFF2-40B4-BE49-F238E27FC236}">
                <a16:creationId xmlns:a16="http://schemas.microsoft.com/office/drawing/2014/main" id="{680192C5-7FBC-E56B-20FA-A3177F3A3E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0046" y="-526"/>
            <a:ext cx="1180039" cy="1180039"/>
          </a:xfrm>
          <a:prstGeom prst="rect">
            <a:avLst/>
          </a:prstGeom>
        </p:spPr>
      </p:pic>
      <p:pic>
        <p:nvPicPr>
          <p:cNvPr id="6" name="Picture 5">
            <a:extLst>
              <a:ext uri="{FF2B5EF4-FFF2-40B4-BE49-F238E27FC236}">
                <a16:creationId xmlns:a16="http://schemas.microsoft.com/office/drawing/2014/main" id="{057320D5-9382-DF00-968B-6917DDF650F3}"/>
              </a:ext>
            </a:extLst>
          </p:cNvPr>
          <p:cNvPicPr>
            <a:picLocks noChangeAspect="1"/>
          </p:cNvPicPr>
          <p:nvPr/>
        </p:nvPicPr>
        <p:blipFill>
          <a:blip r:embed="rId4"/>
          <a:stretch>
            <a:fillRect/>
          </a:stretch>
        </p:blipFill>
        <p:spPr>
          <a:xfrm>
            <a:off x="-3560" y="1179513"/>
            <a:ext cx="5139764" cy="5291801"/>
          </a:xfrm>
          <a:prstGeom prst="rect">
            <a:avLst/>
          </a:prstGeom>
        </p:spPr>
      </p:pic>
      <p:pic>
        <p:nvPicPr>
          <p:cNvPr id="12" name="Picture 11">
            <a:extLst>
              <a:ext uri="{FF2B5EF4-FFF2-40B4-BE49-F238E27FC236}">
                <a16:creationId xmlns:a16="http://schemas.microsoft.com/office/drawing/2014/main" id="{E3CADC74-E399-ECB6-2ADB-0665196B6107}"/>
              </a:ext>
            </a:extLst>
          </p:cNvPr>
          <p:cNvPicPr>
            <a:picLocks noChangeAspect="1"/>
          </p:cNvPicPr>
          <p:nvPr/>
        </p:nvPicPr>
        <p:blipFill>
          <a:blip r:embed="rId5"/>
          <a:stretch>
            <a:fillRect/>
          </a:stretch>
        </p:blipFill>
        <p:spPr>
          <a:xfrm>
            <a:off x="4998686" y="2519539"/>
            <a:ext cx="7131399" cy="3807091"/>
          </a:xfrm>
          <a:prstGeom prst="rect">
            <a:avLst/>
          </a:prstGeom>
        </p:spPr>
      </p:pic>
      <p:pic>
        <p:nvPicPr>
          <p:cNvPr id="14" name="Picture 13">
            <a:extLst>
              <a:ext uri="{FF2B5EF4-FFF2-40B4-BE49-F238E27FC236}">
                <a16:creationId xmlns:a16="http://schemas.microsoft.com/office/drawing/2014/main" id="{E7FF36DC-F247-83DE-8338-FE8C0E5E7F7B}"/>
              </a:ext>
            </a:extLst>
          </p:cNvPr>
          <p:cNvPicPr>
            <a:picLocks noChangeAspect="1"/>
          </p:cNvPicPr>
          <p:nvPr/>
        </p:nvPicPr>
        <p:blipFill>
          <a:blip r:embed="rId6"/>
          <a:stretch>
            <a:fillRect/>
          </a:stretch>
        </p:blipFill>
        <p:spPr>
          <a:xfrm>
            <a:off x="5089416" y="1719072"/>
            <a:ext cx="4594618" cy="690416"/>
          </a:xfrm>
          <a:prstGeom prst="rect">
            <a:avLst/>
          </a:prstGeom>
        </p:spPr>
      </p:pic>
    </p:spTree>
    <p:extLst>
      <p:ext uri="{BB962C8B-B14F-4D97-AF65-F5344CB8AC3E}">
        <p14:creationId xmlns:p14="http://schemas.microsoft.com/office/powerpoint/2010/main" val="31420374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C00873F-52E7-4270-BED7-25237A9F79BA}"/>
              </a:ext>
            </a:extLst>
          </p:cNvPr>
          <p:cNvSpPr>
            <a:spLocks noGrp="1"/>
          </p:cNvSpPr>
          <p:nvPr>
            <p:ph type="sldNum" sz="quarter" idx="12"/>
          </p:nvPr>
        </p:nvSpPr>
        <p:spPr/>
        <p:txBody>
          <a:bodyPr/>
          <a:lstStyle/>
          <a:p>
            <a:pPr defTabSz="311718">
              <a:defRPr/>
            </a:pPr>
            <a:r>
              <a:rPr lang="en-US">
                <a:solidFill>
                  <a:srgbClr val="6D6E71"/>
                </a:solidFill>
              </a:rPr>
              <a:t>BROWN &amp; BROWN  |  </a:t>
            </a:r>
            <a:fld id="{0BDBB283-31B7-430F-95E5-02359FF226F2}" type="slidenum">
              <a:rPr lang="en-US">
                <a:solidFill>
                  <a:srgbClr val="6D6E71"/>
                </a:solidFill>
              </a:rPr>
              <a:pPr defTabSz="311718">
                <a:defRPr/>
              </a:pPr>
              <a:t>22</a:t>
            </a:fld>
            <a:endParaRPr lang="en-US">
              <a:solidFill>
                <a:srgbClr val="6D6E71"/>
              </a:solidFill>
            </a:endParaRPr>
          </a:p>
        </p:txBody>
      </p:sp>
      <p:pic>
        <p:nvPicPr>
          <p:cNvPr id="7" name="Picture 6">
            <a:extLst>
              <a:ext uri="{FF2B5EF4-FFF2-40B4-BE49-F238E27FC236}">
                <a16:creationId xmlns:a16="http://schemas.microsoft.com/office/drawing/2014/main" id="{2168E814-3E1A-ECA7-DBA0-55634A3BAD7F}"/>
              </a:ext>
            </a:extLst>
          </p:cNvPr>
          <p:cNvPicPr>
            <a:picLocks noChangeAspect="1"/>
          </p:cNvPicPr>
          <p:nvPr/>
        </p:nvPicPr>
        <p:blipFill>
          <a:blip r:embed="rId3"/>
          <a:stretch>
            <a:fillRect/>
          </a:stretch>
        </p:blipFill>
        <p:spPr>
          <a:xfrm>
            <a:off x="1243356" y="1354334"/>
            <a:ext cx="7500608" cy="3846645"/>
          </a:xfrm>
          <a:prstGeom prst="rect">
            <a:avLst/>
          </a:prstGeom>
        </p:spPr>
      </p:pic>
      <p:sp>
        <p:nvSpPr>
          <p:cNvPr id="8" name="Title 1">
            <a:extLst>
              <a:ext uri="{FF2B5EF4-FFF2-40B4-BE49-F238E27FC236}">
                <a16:creationId xmlns:a16="http://schemas.microsoft.com/office/drawing/2014/main" id="{87E9A032-41DD-17CF-5AF6-C34E93F4412D}"/>
              </a:ext>
            </a:extLst>
          </p:cNvPr>
          <p:cNvSpPr txBox="1">
            <a:spLocks/>
          </p:cNvSpPr>
          <p:nvPr/>
        </p:nvSpPr>
        <p:spPr>
          <a:xfrm>
            <a:off x="679041" y="523502"/>
            <a:ext cx="10701867" cy="666418"/>
          </a:xfrm>
          <a:prstGeom prst="rect">
            <a:avLst/>
          </a:prstGeom>
        </p:spPr>
        <p:txBody>
          <a:bodyPr vert="horz" lIns="62345" tIns="31173" rIns="62345" bIns="31173" rtlCol="0" anchor="ctr">
            <a:noAutofit/>
          </a:bodyPr>
          <a:lstStyle>
            <a:lvl1pPr algn="l" defTabSz="1341117" rtl="0" eaLnBrk="1" latinLnBrk="0" hangingPunct="1">
              <a:lnSpc>
                <a:spcPct val="90000"/>
              </a:lnSpc>
              <a:spcBef>
                <a:spcPct val="0"/>
              </a:spcBef>
              <a:buNone/>
              <a:defRPr sz="5400" b="1" kern="1200">
                <a:solidFill>
                  <a:schemeClr val="tx1"/>
                </a:solidFill>
                <a:latin typeface="Arial" panose="020B0604020202020204" pitchFamily="34" charset="0"/>
                <a:ea typeface="+mj-ea"/>
                <a:cs typeface="Arial" panose="020B0604020202020204" pitchFamily="34" charset="0"/>
              </a:defRPr>
            </a:lvl1pPr>
          </a:lstStyle>
          <a:p>
            <a:r>
              <a:rPr lang="en-US" sz="3300" b="0" dirty="0">
                <a:solidFill>
                  <a:srgbClr val="0D2748"/>
                </a:solidFill>
              </a:rPr>
              <a:t>Vision - Value-added Choice through B&amp;B Consortiums</a:t>
            </a:r>
            <a:br>
              <a:rPr lang="en-US" sz="3300" b="0" dirty="0">
                <a:solidFill>
                  <a:srgbClr val="0D2748"/>
                </a:solidFill>
              </a:rPr>
            </a:br>
            <a:endParaRPr lang="en-US" sz="3300" b="0" dirty="0">
              <a:solidFill>
                <a:srgbClr val="0D2748"/>
              </a:solidFill>
            </a:endParaRPr>
          </a:p>
        </p:txBody>
      </p:sp>
      <p:sp>
        <p:nvSpPr>
          <p:cNvPr id="3" name="TextBox 2">
            <a:extLst>
              <a:ext uri="{FF2B5EF4-FFF2-40B4-BE49-F238E27FC236}">
                <a16:creationId xmlns:a16="http://schemas.microsoft.com/office/drawing/2014/main" id="{2B3F3486-B90E-0A80-CBE1-33E24C80ED7D}"/>
              </a:ext>
            </a:extLst>
          </p:cNvPr>
          <p:cNvSpPr txBox="1"/>
          <p:nvPr/>
        </p:nvSpPr>
        <p:spPr>
          <a:xfrm>
            <a:off x="8889821" y="1354334"/>
            <a:ext cx="3025786" cy="4738798"/>
          </a:xfrm>
          <a:prstGeom prst="rect">
            <a:avLst/>
          </a:prstGeom>
          <a:noFill/>
        </p:spPr>
        <p:txBody>
          <a:bodyPr wrap="square">
            <a:spAutoFit/>
          </a:bodyPr>
          <a:lstStyle/>
          <a:p>
            <a:pPr marL="233789" indent="-233789">
              <a:spcAft>
                <a:spcPts val="1636"/>
              </a:spcAft>
              <a:buFont typeface="Wingdings" panose="05000000000000000000" pitchFamily="2" charset="2"/>
              <a:buChar char="ü"/>
            </a:pPr>
            <a:r>
              <a:rPr lang="en-US" sz="1227" dirty="0"/>
              <a:t>Dual offering allows employees to pick a plan that fits their needs and budget.</a:t>
            </a:r>
          </a:p>
          <a:p>
            <a:pPr marL="233789" indent="-233789">
              <a:spcAft>
                <a:spcPts val="1636"/>
              </a:spcAft>
              <a:buFont typeface="Wingdings" panose="05000000000000000000" pitchFamily="2" charset="2"/>
              <a:buChar char="ü"/>
            </a:pPr>
            <a:r>
              <a:rPr lang="en-US" sz="1227" dirty="0"/>
              <a:t>No benefit waiting periods for new enrollees.</a:t>
            </a:r>
          </a:p>
          <a:p>
            <a:pPr marL="233789" indent="-233789">
              <a:spcAft>
                <a:spcPts val="1636"/>
              </a:spcAft>
              <a:buFont typeface="Wingdings" panose="05000000000000000000" pitchFamily="2" charset="2"/>
              <a:buChar char="ü"/>
            </a:pPr>
            <a:r>
              <a:rPr lang="en-US" sz="1227" dirty="0"/>
              <a:t>No net rate increase in 12 years! </a:t>
            </a:r>
          </a:p>
          <a:p>
            <a:pPr marL="545508" lvl="1" indent="-233789">
              <a:spcAft>
                <a:spcPts val="1636"/>
              </a:spcAft>
              <a:buFont typeface="Wingdings" panose="05000000000000000000" pitchFamily="2" charset="2"/>
              <a:buChar char="ü"/>
            </a:pPr>
            <a:r>
              <a:rPr lang="en-US" sz="1227" dirty="0"/>
              <a:t>4 Year rate guarantees</a:t>
            </a:r>
          </a:p>
          <a:p>
            <a:pPr marL="233789" indent="-233789">
              <a:spcAft>
                <a:spcPts val="1636"/>
              </a:spcAft>
              <a:buFont typeface="Wingdings" panose="05000000000000000000" pitchFamily="2" charset="2"/>
              <a:buChar char="ü"/>
            </a:pPr>
            <a:r>
              <a:rPr lang="en-US" sz="1227" dirty="0"/>
              <a:t>Over 4,900 covered lives in the program! </a:t>
            </a:r>
          </a:p>
          <a:p>
            <a:pPr marL="233789" indent="-233789">
              <a:spcAft>
                <a:spcPts val="1636"/>
              </a:spcAft>
              <a:buFont typeface="Wingdings" panose="05000000000000000000" pitchFamily="2" charset="2"/>
              <a:buChar char="ü"/>
            </a:pPr>
            <a:r>
              <a:rPr lang="en-US" sz="1227" dirty="0"/>
              <a:t>Carrier is VSP</a:t>
            </a:r>
          </a:p>
          <a:p>
            <a:pPr marL="545508" lvl="1" indent="-233789">
              <a:spcAft>
                <a:spcPts val="1636"/>
              </a:spcAft>
              <a:buFont typeface="Wingdings" panose="05000000000000000000" pitchFamily="2" charset="2"/>
              <a:buChar char="ü"/>
            </a:pPr>
            <a:r>
              <a:rPr lang="en-US" sz="1227" dirty="0"/>
              <a:t>Key/National Account Service (like being a large county or small state government)</a:t>
            </a:r>
          </a:p>
          <a:p>
            <a:pPr marL="233789" indent="-233789">
              <a:spcAft>
                <a:spcPts val="1636"/>
              </a:spcAft>
              <a:buFont typeface="Wingdings" panose="05000000000000000000" pitchFamily="2" charset="2"/>
              <a:buChar char="ü"/>
            </a:pPr>
            <a:r>
              <a:rPr lang="en-US" sz="1227" dirty="0"/>
              <a:t>Municipalities are now eligible to join this successful purchasing program due to “similar/like” employee populations (highway, office, etc.)</a:t>
            </a:r>
          </a:p>
        </p:txBody>
      </p:sp>
    </p:spTree>
    <p:extLst>
      <p:ext uri="{BB962C8B-B14F-4D97-AF65-F5344CB8AC3E}">
        <p14:creationId xmlns:p14="http://schemas.microsoft.com/office/powerpoint/2010/main" val="24257729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C4E79-B8CC-4868-BF4B-F787972E1535}"/>
              </a:ext>
            </a:extLst>
          </p:cNvPr>
          <p:cNvSpPr>
            <a:spLocks noGrp="1"/>
          </p:cNvSpPr>
          <p:nvPr>
            <p:ph type="title"/>
          </p:nvPr>
        </p:nvSpPr>
        <p:spPr>
          <a:xfrm>
            <a:off x="118534" y="512373"/>
            <a:ext cx="10701867" cy="666418"/>
          </a:xfrm>
        </p:spPr>
        <p:txBody>
          <a:bodyPr>
            <a:noAutofit/>
          </a:bodyPr>
          <a:lstStyle/>
          <a:p>
            <a:r>
              <a:rPr lang="en-US" sz="3300" b="0" dirty="0">
                <a:solidFill>
                  <a:srgbClr val="0D2748"/>
                </a:solidFill>
              </a:rPr>
              <a:t>Dental - Value-added Choice through B&amp;B Consortiums</a:t>
            </a:r>
            <a:br>
              <a:rPr lang="en-US" sz="3300" dirty="0"/>
            </a:br>
            <a:endParaRPr lang="en-US" sz="3300" dirty="0"/>
          </a:p>
        </p:txBody>
      </p:sp>
      <p:sp>
        <p:nvSpPr>
          <p:cNvPr id="3" name="Slide Number Placeholder 2">
            <a:extLst>
              <a:ext uri="{FF2B5EF4-FFF2-40B4-BE49-F238E27FC236}">
                <a16:creationId xmlns:a16="http://schemas.microsoft.com/office/drawing/2014/main" id="{FF2D5548-85FF-452C-9D04-9ED892B2DC0F}"/>
              </a:ext>
            </a:extLst>
          </p:cNvPr>
          <p:cNvSpPr>
            <a:spLocks noGrp="1"/>
          </p:cNvSpPr>
          <p:nvPr>
            <p:ph type="sldNum" sz="quarter" idx="12"/>
          </p:nvPr>
        </p:nvSpPr>
        <p:spPr/>
        <p:txBody>
          <a:bodyPr/>
          <a:lstStyle/>
          <a:p>
            <a:pPr>
              <a:defRPr/>
            </a:pPr>
            <a:r>
              <a:rPr lang="en-US">
                <a:solidFill>
                  <a:srgbClr val="6D6E71"/>
                </a:solidFill>
              </a:rPr>
              <a:t>BROWN &amp; BROWN  |  </a:t>
            </a:r>
            <a:fld id="{0BDBB283-31B7-430F-95E5-02359FF226F2}" type="slidenum">
              <a:rPr lang="en-US">
                <a:solidFill>
                  <a:srgbClr val="6D6E71"/>
                </a:solidFill>
              </a:rPr>
              <a:pPr>
                <a:defRPr/>
              </a:pPr>
              <a:t>23</a:t>
            </a:fld>
            <a:endParaRPr lang="en-US">
              <a:solidFill>
                <a:srgbClr val="6D6E71"/>
              </a:solidFill>
            </a:endParaRPr>
          </a:p>
        </p:txBody>
      </p:sp>
      <p:sp>
        <p:nvSpPr>
          <p:cNvPr id="12" name="TextBox 11">
            <a:extLst>
              <a:ext uri="{FF2B5EF4-FFF2-40B4-BE49-F238E27FC236}">
                <a16:creationId xmlns:a16="http://schemas.microsoft.com/office/drawing/2014/main" id="{E9F74EA3-530A-EB13-932C-C2053B332B61}"/>
              </a:ext>
            </a:extLst>
          </p:cNvPr>
          <p:cNvSpPr txBox="1"/>
          <p:nvPr/>
        </p:nvSpPr>
        <p:spPr>
          <a:xfrm>
            <a:off x="651934" y="6559941"/>
            <a:ext cx="901209" cy="197298"/>
          </a:xfrm>
          <a:prstGeom prst="rect">
            <a:avLst/>
          </a:prstGeom>
          <a:noFill/>
        </p:spPr>
        <p:txBody>
          <a:bodyPr wrap="none" rtlCol="0">
            <a:spAutoFit/>
          </a:bodyPr>
          <a:lstStyle/>
          <a:p>
            <a:r>
              <a:rPr lang="en-US" sz="682"/>
              <a:t>Source: HR Works</a:t>
            </a:r>
          </a:p>
        </p:txBody>
      </p:sp>
      <p:graphicFrame>
        <p:nvGraphicFramePr>
          <p:cNvPr id="4" name="Object 3">
            <a:extLst>
              <a:ext uri="{FF2B5EF4-FFF2-40B4-BE49-F238E27FC236}">
                <a16:creationId xmlns:a16="http://schemas.microsoft.com/office/drawing/2014/main" id="{74D36306-3FAA-1F94-6883-78AD30514873}"/>
              </a:ext>
            </a:extLst>
          </p:cNvPr>
          <p:cNvGraphicFramePr>
            <a:graphicFrameLocks noChangeAspect="1"/>
          </p:cNvGraphicFramePr>
          <p:nvPr>
            <p:extLst>
              <p:ext uri="{D42A27DB-BD31-4B8C-83A1-F6EECF244321}">
                <p14:modId xmlns:p14="http://schemas.microsoft.com/office/powerpoint/2010/main" val="730567501"/>
              </p:ext>
            </p:extLst>
          </p:nvPr>
        </p:nvGraphicFramePr>
        <p:xfrm>
          <a:off x="269248" y="1484228"/>
          <a:ext cx="8849726" cy="4312988"/>
        </p:xfrm>
        <a:graphic>
          <a:graphicData uri="http://schemas.openxmlformats.org/presentationml/2006/ole">
            <mc:AlternateContent xmlns:mc="http://schemas.openxmlformats.org/markup-compatibility/2006">
              <mc:Choice xmlns:v="urn:schemas-microsoft-com:vml" Requires="v">
                <p:oleObj name="Worksheet" r:id="rId3" imgW="9020226" imgH="4448085" progId="Excel.Sheet.12">
                  <p:embed/>
                </p:oleObj>
              </mc:Choice>
              <mc:Fallback>
                <p:oleObj name="Worksheet" r:id="rId3" imgW="9020226" imgH="4448085" progId="Excel.Sheet.12">
                  <p:embed/>
                  <p:pic>
                    <p:nvPicPr>
                      <p:cNvPr id="4" name="Object 3">
                        <a:extLst>
                          <a:ext uri="{FF2B5EF4-FFF2-40B4-BE49-F238E27FC236}">
                            <a16:creationId xmlns:a16="http://schemas.microsoft.com/office/drawing/2014/main" id="{74D36306-3FAA-1F94-6883-78AD30514873}"/>
                          </a:ext>
                        </a:extLst>
                      </p:cNvPr>
                      <p:cNvPicPr/>
                      <p:nvPr/>
                    </p:nvPicPr>
                    <p:blipFill>
                      <a:blip r:embed="rId4"/>
                      <a:stretch>
                        <a:fillRect/>
                      </a:stretch>
                    </p:blipFill>
                    <p:spPr>
                      <a:xfrm>
                        <a:off x="269248" y="1484228"/>
                        <a:ext cx="8849726" cy="4312988"/>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9DF42630-B1DC-0416-EFAE-58AE094D9003}"/>
              </a:ext>
            </a:extLst>
          </p:cNvPr>
          <p:cNvSpPr txBox="1"/>
          <p:nvPr/>
        </p:nvSpPr>
        <p:spPr>
          <a:xfrm>
            <a:off x="9236436" y="1427742"/>
            <a:ext cx="2816840" cy="4534318"/>
          </a:xfrm>
          <a:prstGeom prst="rect">
            <a:avLst/>
          </a:prstGeom>
          <a:noFill/>
        </p:spPr>
        <p:txBody>
          <a:bodyPr wrap="square">
            <a:spAutoFit/>
          </a:bodyPr>
          <a:lstStyle/>
          <a:p>
            <a:pPr marL="233789" indent="-233789" defTabSz="623438">
              <a:spcAft>
                <a:spcPts val="1636"/>
              </a:spcAft>
              <a:buFont typeface="Wingdings" panose="05000000000000000000" pitchFamily="2" charset="2"/>
              <a:buChar char="ü"/>
              <a:defRPr/>
            </a:pPr>
            <a:r>
              <a:rPr lang="en-US" sz="1159" dirty="0">
                <a:solidFill>
                  <a:srgbClr val="002855"/>
                </a:solidFill>
                <a:latin typeface="Arial" panose="020B0604020202020204"/>
              </a:rPr>
              <a:t>3-plan offering allows employees to pick a plan annually that fits their needs &amp; budget.</a:t>
            </a:r>
          </a:p>
          <a:p>
            <a:pPr marL="233789" indent="-233789" defTabSz="623438">
              <a:spcAft>
                <a:spcPts val="1636"/>
              </a:spcAft>
              <a:buFont typeface="Wingdings" panose="05000000000000000000" pitchFamily="2" charset="2"/>
              <a:buChar char="ü"/>
              <a:defRPr/>
            </a:pPr>
            <a:r>
              <a:rPr lang="en-US" sz="1159" dirty="0">
                <a:solidFill>
                  <a:srgbClr val="002855"/>
                </a:solidFill>
                <a:latin typeface="Arial" panose="020B0604020202020204"/>
              </a:rPr>
              <a:t>No benefit waiting periods for new enrollees.</a:t>
            </a:r>
          </a:p>
          <a:p>
            <a:pPr marL="233789" indent="-233789" defTabSz="623438">
              <a:spcAft>
                <a:spcPts val="1636"/>
              </a:spcAft>
              <a:buFont typeface="Wingdings" panose="05000000000000000000" pitchFamily="2" charset="2"/>
              <a:buChar char="ü"/>
              <a:defRPr/>
            </a:pPr>
            <a:r>
              <a:rPr lang="en-US" sz="1159" dirty="0">
                <a:solidFill>
                  <a:srgbClr val="002855"/>
                </a:solidFill>
                <a:latin typeface="Arial" panose="020B0604020202020204"/>
              </a:rPr>
              <a:t>Currently 4,000+ covered lives in the program! </a:t>
            </a:r>
          </a:p>
          <a:p>
            <a:pPr marL="233789" indent="-233789" defTabSz="623438">
              <a:spcAft>
                <a:spcPts val="1636"/>
              </a:spcAft>
              <a:buFont typeface="Wingdings" panose="05000000000000000000" pitchFamily="2" charset="2"/>
              <a:buChar char="ü"/>
              <a:defRPr/>
            </a:pPr>
            <a:r>
              <a:rPr lang="en-US" sz="1159" dirty="0">
                <a:solidFill>
                  <a:srgbClr val="002855"/>
                </a:solidFill>
                <a:latin typeface="Arial" panose="020B0604020202020204"/>
              </a:rPr>
              <a:t>Administered by Lincoln Financial Group</a:t>
            </a:r>
          </a:p>
          <a:p>
            <a:pPr marL="545508" lvl="1" indent="-233789" defTabSz="623438">
              <a:spcAft>
                <a:spcPts val="1636"/>
              </a:spcAft>
              <a:buFont typeface="Wingdings" panose="05000000000000000000" pitchFamily="2" charset="2"/>
              <a:buChar char="ü"/>
              <a:defRPr/>
            </a:pPr>
            <a:r>
              <a:rPr lang="en-US" sz="1159" dirty="0">
                <a:solidFill>
                  <a:srgbClr val="002855"/>
                </a:solidFill>
                <a:latin typeface="Arial" panose="020B0604020202020204"/>
              </a:rPr>
              <a:t>Key/National Account Service (like being a large county or small state government)</a:t>
            </a:r>
          </a:p>
          <a:p>
            <a:pPr marL="233789" indent="-233789" defTabSz="623438">
              <a:spcAft>
                <a:spcPts val="1636"/>
              </a:spcAft>
              <a:buFont typeface="Wingdings" panose="05000000000000000000" pitchFamily="2" charset="2"/>
              <a:buChar char="ü"/>
              <a:defRPr/>
            </a:pPr>
            <a:r>
              <a:rPr lang="en-US" sz="1159" dirty="0">
                <a:solidFill>
                  <a:srgbClr val="002855"/>
                </a:solidFill>
                <a:latin typeface="Arial" panose="020B0604020202020204"/>
              </a:rPr>
              <a:t>Municipalities are now eligible to join this successful purchasing program due to “similar/like” employee populations (highway, office, etc.)</a:t>
            </a:r>
          </a:p>
          <a:p>
            <a:pPr marL="233789" indent="-233789" defTabSz="623438">
              <a:spcAft>
                <a:spcPts val="1636"/>
              </a:spcAft>
              <a:buFont typeface="Wingdings" panose="05000000000000000000" pitchFamily="2" charset="2"/>
              <a:buChar char="ü"/>
              <a:defRPr/>
            </a:pPr>
            <a:r>
              <a:rPr lang="en-US" sz="1159" dirty="0">
                <a:solidFill>
                  <a:srgbClr val="002855"/>
                </a:solidFill>
                <a:latin typeface="Arial" panose="020B0604020202020204"/>
              </a:rPr>
              <a:t>10 Enrolled Minimum</a:t>
            </a:r>
          </a:p>
        </p:txBody>
      </p:sp>
    </p:spTree>
    <p:extLst>
      <p:ext uri="{BB962C8B-B14F-4D97-AF65-F5344CB8AC3E}">
        <p14:creationId xmlns:p14="http://schemas.microsoft.com/office/powerpoint/2010/main" val="29173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40829" y="194933"/>
            <a:ext cx="9144000" cy="723446"/>
          </a:xfrm>
          <a:prstGeom prst="rect">
            <a:avLst/>
          </a:prstGeom>
        </p:spPr>
        <p:txBody>
          <a:bodyPr>
            <a:normAutofit fontScale="90000"/>
          </a:bodyPr>
          <a:lstStyle/>
          <a:p>
            <a:pPr algn="l"/>
            <a:r>
              <a:rPr lang="en-US" sz="3300" dirty="0">
                <a:solidFill>
                  <a:srgbClr val="0D2748"/>
                </a:solidFill>
                <a:latin typeface="Arial" panose="020B0604020202020204" pitchFamily="34" charset="0"/>
              </a:rPr>
              <a:t>Specified Disease Benefit (Highlights)</a:t>
            </a:r>
            <a:br>
              <a:rPr lang="en-US" sz="3300" dirty="0">
                <a:solidFill>
                  <a:srgbClr val="0D2748"/>
                </a:solidFill>
                <a:latin typeface="Arial" panose="020B0604020202020204" pitchFamily="34" charset="0"/>
              </a:rPr>
            </a:br>
            <a:r>
              <a:rPr lang="en-US" sz="3300" dirty="0">
                <a:solidFill>
                  <a:srgbClr val="0D2748"/>
                </a:solidFill>
                <a:latin typeface="Arial" panose="020B0604020202020204" pitchFamily="34" charset="0"/>
              </a:rPr>
              <a:t>Through Guardian</a:t>
            </a:r>
            <a:endParaRPr lang="id-ID" sz="3300" dirty="0">
              <a:solidFill>
                <a:srgbClr val="0D2748"/>
              </a:solidFill>
              <a:latin typeface="Arial" panose="020B0604020202020204" pitchFamily="34" charset="0"/>
            </a:endParaRPr>
          </a:p>
        </p:txBody>
      </p:sp>
      <p:sp>
        <p:nvSpPr>
          <p:cNvPr id="4" name="TextBox 3">
            <a:extLst>
              <a:ext uri="{FF2B5EF4-FFF2-40B4-BE49-F238E27FC236}">
                <a16:creationId xmlns:a16="http://schemas.microsoft.com/office/drawing/2014/main" id="{6609DB93-4425-489D-87BC-A027032DE65F}"/>
              </a:ext>
            </a:extLst>
          </p:cNvPr>
          <p:cNvSpPr txBox="1"/>
          <p:nvPr/>
        </p:nvSpPr>
        <p:spPr>
          <a:xfrm>
            <a:off x="652956" y="1157169"/>
            <a:ext cx="10886088" cy="5170646"/>
          </a:xfrm>
          <a:prstGeom prst="rect">
            <a:avLst/>
          </a:prstGeom>
          <a:noFill/>
        </p:spPr>
        <p:txBody>
          <a:bodyPr wrap="square" rtlCol="0">
            <a:spAutoFit/>
          </a:bodyPr>
          <a:lstStyle/>
          <a:p>
            <a:pPr marL="285749" indent="-285749">
              <a:buFont typeface="Arial" panose="020B0604020202020204" pitchFamily="34" charset="0"/>
              <a:buChar char="•"/>
            </a:pPr>
            <a:r>
              <a:rPr lang="en-US" sz="1600" dirty="0">
                <a:solidFill>
                  <a:schemeClr val="accent5">
                    <a:lumMod val="50000"/>
                  </a:schemeClr>
                </a:solidFill>
              </a:rPr>
              <a:t>Fills gaps that are present due to high deductible health plans (HDHPs) and other common medical plans in today’s benefits market </a:t>
            </a:r>
          </a:p>
          <a:p>
            <a:pPr marL="171450" indent="-171450">
              <a:buFont typeface="Arial" panose="020B0604020202020204" pitchFamily="34" charset="0"/>
              <a:buChar char="•"/>
            </a:pPr>
            <a:endParaRPr lang="en-US" sz="1000" dirty="0">
              <a:solidFill>
                <a:schemeClr val="accent5">
                  <a:lumMod val="50000"/>
                </a:schemeClr>
              </a:solidFill>
            </a:endParaRPr>
          </a:p>
          <a:p>
            <a:pPr marL="742947" lvl="1" indent="-285749">
              <a:buFont typeface="Arial" panose="020B0604020202020204" pitchFamily="34" charset="0"/>
              <a:buChar char="•"/>
            </a:pPr>
            <a:r>
              <a:rPr lang="en-US" sz="1600" dirty="0">
                <a:solidFill>
                  <a:schemeClr val="accent5">
                    <a:lumMod val="50000"/>
                  </a:schemeClr>
                </a:solidFill>
              </a:rPr>
              <a:t>Out of pocket medical costs have continued to increase over the past decade.  Most families are living paycheck to paycheck and cannot afford to incur the costs associated with a critical illness diagnosis</a:t>
            </a:r>
          </a:p>
          <a:p>
            <a:pPr marL="742947" lvl="1" indent="-285749">
              <a:buFont typeface="Arial" panose="020B0604020202020204" pitchFamily="34" charset="0"/>
              <a:buChar char="•"/>
            </a:pPr>
            <a:endParaRPr lang="en-US" sz="1000" dirty="0">
              <a:solidFill>
                <a:schemeClr val="accent5">
                  <a:lumMod val="50000"/>
                </a:schemeClr>
              </a:solidFill>
            </a:endParaRPr>
          </a:p>
          <a:p>
            <a:pPr marL="742947" lvl="1" indent="-285749">
              <a:buFont typeface="Arial" panose="020B0604020202020204" pitchFamily="34" charset="0"/>
              <a:buChar char="•"/>
            </a:pPr>
            <a:r>
              <a:rPr lang="en-US" sz="1600" dirty="0">
                <a:solidFill>
                  <a:schemeClr val="accent5">
                    <a:lumMod val="50000"/>
                  </a:schemeClr>
                </a:solidFill>
              </a:rPr>
              <a:t>Americans borrowed an estimated $88 billion over the last year to pay for health care. One in four Americans have skipped treatment because of the cost, and that nearly half fear bankruptcy in the event of a health emergency. (Gallup and West Health survey results March 2019)</a:t>
            </a:r>
          </a:p>
          <a:p>
            <a:pPr marL="171450" indent="-171450">
              <a:buFont typeface="Arial" panose="020B0604020202020204" pitchFamily="34" charset="0"/>
              <a:buChar char="•"/>
            </a:pPr>
            <a:endParaRPr lang="en-US" sz="1000" dirty="0">
              <a:solidFill>
                <a:schemeClr val="accent5">
                  <a:lumMod val="50000"/>
                </a:schemeClr>
              </a:solidFill>
            </a:endParaRPr>
          </a:p>
          <a:p>
            <a:pPr marL="742947" lvl="1" indent="-285749">
              <a:buFont typeface="Arial" panose="020B0604020202020204" pitchFamily="34" charset="0"/>
              <a:buChar char="•"/>
            </a:pPr>
            <a:r>
              <a:rPr lang="en-US" sz="1600" dirty="0">
                <a:solidFill>
                  <a:schemeClr val="accent5">
                    <a:lumMod val="50000"/>
                  </a:schemeClr>
                </a:solidFill>
              </a:rPr>
              <a:t>62% of bankruptcies are attributed to major medical expenses. 75% of those people had major medical insurance (American Journal of Medicine 2019)</a:t>
            </a:r>
          </a:p>
          <a:p>
            <a:endParaRPr lang="en-US" sz="1000" dirty="0">
              <a:solidFill>
                <a:schemeClr val="accent5">
                  <a:lumMod val="50000"/>
                </a:schemeClr>
              </a:solidFill>
            </a:endParaRPr>
          </a:p>
          <a:p>
            <a:pPr marL="171450" indent="-171450">
              <a:buFont typeface="Arial" panose="020B0604020202020204" pitchFamily="34" charset="0"/>
              <a:buChar char="•"/>
            </a:pPr>
            <a:r>
              <a:rPr lang="en-US" sz="1600" dirty="0">
                <a:solidFill>
                  <a:schemeClr val="accent5">
                    <a:lumMod val="50000"/>
                  </a:schemeClr>
                </a:solidFill>
              </a:rPr>
              <a:t>2 levels of coverage that can be purchased: EE &amp; or EE/Spouse &amp; Children (Children are automatically covered for free regardless of number) </a:t>
            </a:r>
          </a:p>
          <a:p>
            <a:r>
              <a:rPr lang="en-US" sz="1000" dirty="0">
                <a:solidFill>
                  <a:schemeClr val="accent5">
                    <a:lumMod val="50000"/>
                  </a:schemeClr>
                </a:solidFill>
              </a:rPr>
              <a:t> </a:t>
            </a:r>
          </a:p>
          <a:p>
            <a:pPr marL="171450" indent="-171450">
              <a:buFont typeface="Arial" panose="020B0604020202020204" pitchFamily="34" charset="0"/>
              <a:buChar char="•"/>
            </a:pPr>
            <a:r>
              <a:rPr lang="en-US" sz="1600" dirty="0">
                <a:solidFill>
                  <a:schemeClr val="accent5">
                    <a:lumMod val="50000"/>
                  </a:schemeClr>
                </a:solidFill>
              </a:rPr>
              <a:t>Guarantee Issue at initial offering…no medical questions asked, no blood/urine  </a:t>
            </a:r>
          </a:p>
          <a:p>
            <a:r>
              <a:rPr lang="en-US" sz="1000" dirty="0">
                <a:solidFill>
                  <a:schemeClr val="accent5">
                    <a:lumMod val="50000"/>
                  </a:schemeClr>
                </a:solidFill>
              </a:rPr>
              <a:t> </a:t>
            </a:r>
          </a:p>
          <a:p>
            <a:pPr marL="171450" indent="-171450">
              <a:buFont typeface="Arial" panose="020B0604020202020204" pitchFamily="34" charset="0"/>
              <a:buChar char="•"/>
            </a:pPr>
            <a:r>
              <a:rPr lang="en-US" sz="1600" dirty="0">
                <a:solidFill>
                  <a:schemeClr val="accent5">
                    <a:lumMod val="50000"/>
                  </a:schemeClr>
                </a:solidFill>
              </a:rPr>
              <a:t>Fully portable: individuals can continue coverage after they no longer work for the employer </a:t>
            </a:r>
            <a:r>
              <a:rPr lang="en-US" sz="1500" i="1" dirty="0">
                <a:solidFill>
                  <a:schemeClr val="accent5">
                    <a:lumMod val="50000"/>
                  </a:schemeClr>
                </a:solidFill>
              </a:rPr>
              <a:t>(pay direct)</a:t>
            </a:r>
          </a:p>
          <a:p>
            <a:r>
              <a:rPr lang="en-US" sz="1000" dirty="0">
                <a:solidFill>
                  <a:schemeClr val="accent5">
                    <a:lumMod val="50000"/>
                  </a:schemeClr>
                </a:solidFill>
              </a:rPr>
              <a:t> </a:t>
            </a:r>
          </a:p>
          <a:p>
            <a:pPr marL="171450" indent="-171450">
              <a:buFont typeface="Arial" panose="020B0604020202020204" pitchFamily="34" charset="0"/>
              <a:buChar char="•"/>
            </a:pPr>
            <a:r>
              <a:rPr lang="en-US" sz="1600" dirty="0">
                <a:solidFill>
                  <a:schemeClr val="accent5">
                    <a:lumMod val="50000"/>
                  </a:schemeClr>
                </a:solidFill>
              </a:rPr>
              <a:t>Pre-existing Condition Exclusion is 6/6 (6-month look back / 6-month benefit waiting period)</a:t>
            </a:r>
          </a:p>
          <a:p>
            <a:r>
              <a:rPr lang="en-US" sz="1000" dirty="0">
                <a:solidFill>
                  <a:schemeClr val="accent5">
                    <a:lumMod val="50000"/>
                  </a:schemeClr>
                </a:solidFill>
              </a:rPr>
              <a:t>  </a:t>
            </a:r>
          </a:p>
          <a:p>
            <a:pPr marL="171450" indent="-171450">
              <a:buFont typeface="Arial" panose="020B0604020202020204" pitchFamily="34" charset="0"/>
              <a:buChar char="•"/>
            </a:pPr>
            <a:r>
              <a:rPr lang="en-US" sz="1600" dirty="0">
                <a:solidFill>
                  <a:schemeClr val="accent5">
                    <a:lumMod val="50000"/>
                  </a:schemeClr>
                </a:solidFill>
              </a:rPr>
              <a:t>$50 annual wellness  benefit for employee, spouse and child(</a:t>
            </a:r>
            <a:r>
              <a:rPr lang="en-US" sz="1600" dirty="0" err="1">
                <a:solidFill>
                  <a:schemeClr val="accent5">
                    <a:lumMod val="50000"/>
                  </a:schemeClr>
                </a:solidFill>
              </a:rPr>
              <a:t>ren</a:t>
            </a:r>
            <a:r>
              <a:rPr lang="en-US" sz="1600" dirty="0">
                <a:solidFill>
                  <a:schemeClr val="accent5">
                    <a:lumMod val="50000"/>
                  </a:schemeClr>
                </a:solidFill>
              </a:rPr>
              <a:t>)</a:t>
            </a:r>
          </a:p>
          <a:p>
            <a:pPr marL="171450" indent="-171450">
              <a:buFont typeface="Arial" panose="020B0604020202020204" pitchFamily="34" charset="0"/>
              <a:buChar char="•"/>
            </a:pPr>
            <a:endParaRPr lang="en-US" sz="1000" dirty="0">
              <a:solidFill>
                <a:schemeClr val="accent5">
                  <a:lumMod val="50000"/>
                </a:schemeClr>
              </a:solidFill>
            </a:endParaRPr>
          </a:p>
        </p:txBody>
      </p:sp>
      <p:sp>
        <p:nvSpPr>
          <p:cNvPr id="5" name="TextBox 5">
            <a:extLst>
              <a:ext uri="{FF2B5EF4-FFF2-40B4-BE49-F238E27FC236}">
                <a16:creationId xmlns:a16="http://schemas.microsoft.com/office/drawing/2014/main" id="{0B6EF519-A71F-4681-8260-299CEBA236B5}"/>
              </a:ext>
            </a:extLst>
          </p:cNvPr>
          <p:cNvSpPr txBox="1">
            <a:spLocks noChangeArrowheads="1"/>
          </p:cNvSpPr>
          <p:nvPr/>
        </p:nvSpPr>
        <p:spPr bwMode="auto">
          <a:xfrm>
            <a:off x="2778641" y="6177305"/>
            <a:ext cx="6889898" cy="338554"/>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45720" indent="-640077" algn="ctr">
              <a:defRPr/>
            </a:pPr>
            <a:r>
              <a:rPr lang="en-US" sz="800" i="1" dirty="0">
                <a:solidFill>
                  <a:schemeClr val="bg1">
                    <a:lumMod val="50000"/>
                  </a:schemeClr>
                </a:solidFill>
                <a:latin typeface="Cambria" panose="02040503050406030204" pitchFamily="18" charset="0"/>
                <a:cs typeface="Arial" pitchFamily="34" charset="0"/>
              </a:rPr>
              <a:t>*This plan design contains only a general description of the coverage and does not constitute a policy contract.  For complete information including exclusions, Limitations and conditions, refer to the policy document.  Neither the carrier nor Brown &amp; Brown will be held responsible for typographical or clerical errors.</a:t>
            </a:r>
          </a:p>
        </p:txBody>
      </p:sp>
      <p:sp>
        <p:nvSpPr>
          <p:cNvPr id="6" name="TextBox 5">
            <a:extLst>
              <a:ext uri="{FF2B5EF4-FFF2-40B4-BE49-F238E27FC236}">
                <a16:creationId xmlns:a16="http://schemas.microsoft.com/office/drawing/2014/main" id="{DDD52254-7B58-4DED-8A52-4D0FB682589A}"/>
              </a:ext>
            </a:extLst>
          </p:cNvPr>
          <p:cNvSpPr txBox="1"/>
          <p:nvPr/>
        </p:nvSpPr>
        <p:spPr>
          <a:xfrm>
            <a:off x="1531395" y="6055123"/>
            <a:ext cx="9136606" cy="246221"/>
          </a:xfrm>
          <a:prstGeom prst="rect">
            <a:avLst/>
          </a:prstGeom>
          <a:noFill/>
        </p:spPr>
        <p:txBody>
          <a:bodyPr wrap="square" rtlCol="0">
            <a:spAutoFit/>
          </a:bodyPr>
          <a:lstStyle/>
          <a:p>
            <a:pPr algn="ctr"/>
            <a:r>
              <a:rPr lang="en-US" sz="1000" dirty="0">
                <a:solidFill>
                  <a:schemeClr val="accent5">
                    <a:lumMod val="50000"/>
                  </a:schemeClr>
                </a:solidFill>
              </a:rPr>
              <a:t>* </a:t>
            </a:r>
            <a:r>
              <a:rPr lang="en-US" sz="1000" b="1" dirty="0">
                <a:solidFill>
                  <a:schemeClr val="accent5">
                    <a:lumMod val="50000"/>
                  </a:schemeClr>
                </a:solidFill>
              </a:rPr>
              <a:t>The above language provided by Guardian Life Insurance Co. of NY</a:t>
            </a:r>
          </a:p>
        </p:txBody>
      </p:sp>
    </p:spTree>
    <p:extLst>
      <p:ext uri="{BB962C8B-B14F-4D97-AF65-F5344CB8AC3E}">
        <p14:creationId xmlns:p14="http://schemas.microsoft.com/office/powerpoint/2010/main" val="218292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41498" y="303040"/>
            <a:ext cx="9144000" cy="482288"/>
          </a:xfrm>
          <a:prstGeom prst="rect">
            <a:avLst/>
          </a:prstGeom>
        </p:spPr>
        <p:txBody>
          <a:bodyPr>
            <a:normAutofit fontScale="90000"/>
          </a:bodyPr>
          <a:lstStyle/>
          <a:p>
            <a:pPr algn="l"/>
            <a:r>
              <a:rPr lang="en-US" dirty="0">
                <a:solidFill>
                  <a:srgbClr val="0D2748"/>
                </a:solidFill>
                <a:latin typeface="Arial" panose="020B0604020202020204" pitchFamily="34" charset="0"/>
              </a:rPr>
              <a:t>Accident Benefit (Highlights)</a:t>
            </a:r>
            <a:br>
              <a:rPr lang="en-US" dirty="0">
                <a:solidFill>
                  <a:srgbClr val="0D2748"/>
                </a:solidFill>
                <a:latin typeface="Arial" panose="020B0604020202020204" pitchFamily="34" charset="0"/>
              </a:rPr>
            </a:br>
            <a:r>
              <a:rPr lang="en-US" dirty="0">
                <a:solidFill>
                  <a:srgbClr val="0D2748"/>
                </a:solidFill>
                <a:latin typeface="Arial" panose="020B0604020202020204" pitchFamily="34" charset="0"/>
              </a:rPr>
              <a:t>Through Guardian</a:t>
            </a:r>
            <a:endParaRPr lang="id-ID" dirty="0">
              <a:solidFill>
                <a:srgbClr val="0D2748"/>
              </a:solidFill>
              <a:latin typeface="Arial" panose="020B0604020202020204" pitchFamily="34" charset="0"/>
            </a:endParaRPr>
          </a:p>
        </p:txBody>
      </p:sp>
      <p:sp>
        <p:nvSpPr>
          <p:cNvPr id="4" name="TextBox 3">
            <a:extLst>
              <a:ext uri="{FF2B5EF4-FFF2-40B4-BE49-F238E27FC236}">
                <a16:creationId xmlns:a16="http://schemas.microsoft.com/office/drawing/2014/main" id="{AF0E0ABB-22DC-4402-9A75-2A764F1525B6}"/>
              </a:ext>
            </a:extLst>
          </p:cNvPr>
          <p:cNvSpPr txBox="1"/>
          <p:nvPr/>
        </p:nvSpPr>
        <p:spPr>
          <a:xfrm>
            <a:off x="325717" y="1242934"/>
            <a:ext cx="11540566" cy="4632037"/>
          </a:xfrm>
          <a:prstGeom prst="rect">
            <a:avLst/>
          </a:prstGeom>
          <a:noFill/>
        </p:spPr>
        <p:txBody>
          <a:bodyPr wrap="square" rtlCol="0">
            <a:spAutoFit/>
          </a:bodyPr>
          <a:lstStyle/>
          <a:p>
            <a:pPr marL="285749" indent="-285749">
              <a:buFont typeface="Arial" panose="020B0604020202020204" pitchFamily="34" charset="0"/>
              <a:buChar char="•"/>
            </a:pPr>
            <a:r>
              <a:rPr lang="en-US" sz="1500" dirty="0">
                <a:solidFill>
                  <a:schemeClr val="accent5">
                    <a:lumMod val="50000"/>
                  </a:schemeClr>
                </a:solidFill>
              </a:rPr>
              <a:t>Pays benefits for covered employees, spouses, and children based on injuries incurred due to an accident and the medical procedures that follow </a:t>
            </a:r>
          </a:p>
          <a:p>
            <a:r>
              <a:rPr lang="en-US" sz="1000" dirty="0">
                <a:solidFill>
                  <a:schemeClr val="accent5">
                    <a:lumMod val="50000"/>
                  </a:schemeClr>
                </a:solidFill>
              </a:rPr>
              <a:t> </a:t>
            </a:r>
          </a:p>
          <a:p>
            <a:pPr marL="285749" indent="-285749">
              <a:buFont typeface="Arial" panose="020B0604020202020204" pitchFamily="34" charset="0"/>
              <a:buChar char="•"/>
            </a:pPr>
            <a:r>
              <a:rPr lang="en-US" sz="1500" dirty="0">
                <a:solidFill>
                  <a:schemeClr val="accent5">
                    <a:lumMod val="50000"/>
                  </a:schemeClr>
                </a:solidFill>
              </a:rPr>
              <a:t>Most people do not have money set aside in savings to pay for unexpected costs associated with injuries caused by accidents </a:t>
            </a:r>
          </a:p>
          <a:p>
            <a:r>
              <a:rPr lang="en-US" sz="1000" dirty="0">
                <a:solidFill>
                  <a:schemeClr val="accent5">
                    <a:lumMod val="50000"/>
                  </a:schemeClr>
                </a:solidFill>
              </a:rPr>
              <a:t> </a:t>
            </a:r>
          </a:p>
          <a:p>
            <a:pPr marL="285749" indent="-285749">
              <a:buFont typeface="Arial" panose="020B0604020202020204" pitchFamily="34" charset="0"/>
              <a:buChar char="•"/>
            </a:pPr>
            <a:r>
              <a:rPr lang="en-US" sz="1500" dirty="0">
                <a:solidFill>
                  <a:schemeClr val="accent5">
                    <a:lumMod val="50000"/>
                  </a:schemeClr>
                </a:solidFill>
              </a:rPr>
              <a:t>Fills gaps that are present due to high deductible health plans (HDHPs) and other common medical plans in today’s benefits market </a:t>
            </a:r>
          </a:p>
          <a:p>
            <a:pPr lvl="0"/>
            <a:endParaRPr lang="en-US" sz="1000" dirty="0">
              <a:solidFill>
                <a:schemeClr val="accent5">
                  <a:lumMod val="50000"/>
                </a:schemeClr>
              </a:solidFill>
            </a:endParaRPr>
          </a:p>
          <a:p>
            <a:pPr marL="742947" lvl="1" indent="-285749">
              <a:buFont typeface="Arial" panose="020B0604020202020204" pitchFamily="34" charset="0"/>
              <a:buChar char="•"/>
            </a:pPr>
            <a:r>
              <a:rPr lang="en-US" sz="1500" dirty="0">
                <a:solidFill>
                  <a:schemeClr val="accent5">
                    <a:lumMod val="50000"/>
                  </a:schemeClr>
                </a:solidFill>
              </a:rPr>
              <a:t>Out of pocket costs have continued to increase over the past decade, and most families are living paycheck to paycheck and cannot afford to incur the costs associated with unexpected injuries due to accidents. Accident insurance fills these gaps </a:t>
            </a:r>
          </a:p>
          <a:p>
            <a:pPr marL="742947" lvl="1" indent="-285749">
              <a:buFont typeface="Arial" panose="020B0604020202020204" pitchFamily="34" charset="0"/>
              <a:buChar char="•"/>
            </a:pPr>
            <a:endParaRPr lang="en-US" sz="1000" dirty="0">
              <a:solidFill>
                <a:schemeClr val="accent5">
                  <a:lumMod val="50000"/>
                </a:schemeClr>
              </a:solidFill>
            </a:endParaRPr>
          </a:p>
          <a:p>
            <a:pPr marL="742947" lvl="1" indent="-285749">
              <a:buFont typeface="Arial" panose="020B0604020202020204" pitchFamily="34" charset="0"/>
              <a:buChar char="•"/>
            </a:pPr>
            <a:r>
              <a:rPr lang="en-US" sz="1500" dirty="0">
                <a:solidFill>
                  <a:schemeClr val="accent5">
                    <a:lumMod val="50000"/>
                  </a:schemeClr>
                </a:solidFill>
              </a:rPr>
              <a:t>Americans borrowed an estimated $88 billion over the last year to pay for health care. One in four Americans have skipped treatment because of the cost, and that nearly half fear bankruptcy in the event of a health emergency. (Gallup and West Health survey results March 2019)</a:t>
            </a:r>
          </a:p>
          <a:p>
            <a:pPr marL="742947" lvl="1" indent="-285749">
              <a:buFont typeface="Arial" panose="020B0604020202020204" pitchFamily="34" charset="0"/>
              <a:buChar char="•"/>
            </a:pPr>
            <a:endParaRPr lang="en-US" sz="1000" dirty="0">
              <a:solidFill>
                <a:schemeClr val="accent5">
                  <a:lumMod val="50000"/>
                </a:schemeClr>
              </a:solidFill>
            </a:endParaRPr>
          </a:p>
          <a:p>
            <a:pPr marL="742947" lvl="1" indent="-285749">
              <a:buFont typeface="Arial" panose="020B0604020202020204" pitchFamily="34" charset="0"/>
              <a:buChar char="•"/>
            </a:pPr>
            <a:r>
              <a:rPr lang="en-US" sz="1500" dirty="0">
                <a:solidFill>
                  <a:schemeClr val="accent5">
                    <a:lumMod val="50000"/>
                  </a:schemeClr>
                </a:solidFill>
              </a:rPr>
              <a:t>62% of bankruptcies are attributed to major medical expenses. 75% of those people had major medical insurance (American Journal of Medicine 2019)</a:t>
            </a:r>
          </a:p>
          <a:p>
            <a:pPr lvl="1"/>
            <a:endParaRPr lang="en-US" sz="1000" dirty="0">
              <a:solidFill>
                <a:schemeClr val="accent5">
                  <a:lumMod val="50000"/>
                </a:schemeClr>
              </a:solidFill>
            </a:endParaRPr>
          </a:p>
          <a:p>
            <a:pPr marL="285749" indent="-285749">
              <a:buFont typeface="Arial" panose="020B0604020202020204" pitchFamily="34" charset="0"/>
              <a:buChar char="•"/>
            </a:pPr>
            <a:r>
              <a:rPr lang="en-US" sz="1500" dirty="0">
                <a:solidFill>
                  <a:schemeClr val="accent5">
                    <a:lumMod val="50000"/>
                  </a:schemeClr>
                </a:solidFill>
              </a:rPr>
              <a:t>Pays based on a schedule of benefits and benefits do not offset with other types of insurance, including major medical. Benefit payments can be spent as the EE wishes </a:t>
            </a:r>
          </a:p>
          <a:p>
            <a:pPr lvl="0"/>
            <a:endParaRPr lang="en-US" sz="1000" dirty="0">
              <a:solidFill>
                <a:schemeClr val="accent5">
                  <a:lumMod val="50000"/>
                </a:schemeClr>
              </a:solidFill>
            </a:endParaRPr>
          </a:p>
          <a:p>
            <a:pPr marL="285749" indent="-285749">
              <a:buFont typeface="Arial" panose="020B0604020202020204" pitchFamily="34" charset="0"/>
              <a:buChar char="•"/>
            </a:pPr>
            <a:r>
              <a:rPr lang="en-US" sz="1500" dirty="0">
                <a:solidFill>
                  <a:schemeClr val="accent5">
                    <a:lumMod val="50000"/>
                  </a:schemeClr>
                </a:solidFill>
              </a:rPr>
              <a:t>Claims are adjudicated based on Doctor records, medical EOBs, and EE comments  </a:t>
            </a:r>
          </a:p>
        </p:txBody>
      </p:sp>
      <p:sp>
        <p:nvSpPr>
          <p:cNvPr id="5" name="TextBox 4">
            <a:extLst>
              <a:ext uri="{FF2B5EF4-FFF2-40B4-BE49-F238E27FC236}">
                <a16:creationId xmlns:a16="http://schemas.microsoft.com/office/drawing/2014/main" id="{B81C4FB4-EB14-41BD-9C1E-CFF610CF7C6E}"/>
              </a:ext>
            </a:extLst>
          </p:cNvPr>
          <p:cNvSpPr txBox="1"/>
          <p:nvPr/>
        </p:nvSpPr>
        <p:spPr>
          <a:xfrm>
            <a:off x="1524000" y="5855786"/>
            <a:ext cx="9144000" cy="246221"/>
          </a:xfrm>
          <a:prstGeom prst="rect">
            <a:avLst/>
          </a:prstGeom>
          <a:noFill/>
        </p:spPr>
        <p:txBody>
          <a:bodyPr wrap="square" rtlCol="0">
            <a:spAutoFit/>
          </a:bodyPr>
          <a:lstStyle/>
          <a:p>
            <a:pPr algn="ctr"/>
            <a:r>
              <a:rPr lang="en-US" sz="1000" b="1" dirty="0">
                <a:solidFill>
                  <a:schemeClr val="accent5">
                    <a:lumMod val="50000"/>
                  </a:schemeClr>
                </a:solidFill>
              </a:rPr>
              <a:t>* The above language provided by Guardian Life Insurance Co. of NY</a:t>
            </a:r>
          </a:p>
        </p:txBody>
      </p:sp>
      <p:sp>
        <p:nvSpPr>
          <p:cNvPr id="6" name="TextBox 5">
            <a:extLst>
              <a:ext uri="{FF2B5EF4-FFF2-40B4-BE49-F238E27FC236}">
                <a16:creationId xmlns:a16="http://schemas.microsoft.com/office/drawing/2014/main" id="{7E39F5E1-A034-4F8F-A034-26E2229917EF}"/>
              </a:ext>
            </a:extLst>
          </p:cNvPr>
          <p:cNvSpPr txBox="1">
            <a:spLocks noChangeArrowheads="1"/>
          </p:cNvSpPr>
          <p:nvPr/>
        </p:nvSpPr>
        <p:spPr bwMode="auto">
          <a:xfrm>
            <a:off x="2565991" y="6171774"/>
            <a:ext cx="7219507" cy="338554"/>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45720" indent="-640077" algn="ctr">
              <a:defRPr/>
            </a:pPr>
            <a:r>
              <a:rPr lang="en-US" sz="800" i="1" dirty="0">
                <a:solidFill>
                  <a:schemeClr val="bg1">
                    <a:lumMod val="50000"/>
                  </a:schemeClr>
                </a:solidFill>
                <a:latin typeface="Cambria" panose="02040503050406030204" pitchFamily="18" charset="0"/>
                <a:cs typeface="Arial" pitchFamily="34" charset="0"/>
              </a:rPr>
              <a:t>*This plan design contains only a general description of the coverage and does not constitute a policy contract.  For complete information including exclusions, Limitations and conditions, refer to the policy document.  Neither the carrier nor Brown &amp; Brown will be held responsible for typographical or clerical errors.</a:t>
            </a:r>
          </a:p>
        </p:txBody>
      </p:sp>
    </p:spTree>
    <p:extLst>
      <p:ext uri="{BB962C8B-B14F-4D97-AF65-F5344CB8AC3E}">
        <p14:creationId xmlns:p14="http://schemas.microsoft.com/office/powerpoint/2010/main" val="723633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DC9EC-9D19-4A3B-BA03-4EA1C7EB724B}"/>
              </a:ext>
            </a:extLst>
          </p:cNvPr>
          <p:cNvSpPr>
            <a:spLocks noGrp="1"/>
          </p:cNvSpPr>
          <p:nvPr>
            <p:ph type="title"/>
          </p:nvPr>
        </p:nvSpPr>
        <p:spPr>
          <a:xfrm>
            <a:off x="703866" y="385076"/>
            <a:ext cx="8026400" cy="499814"/>
          </a:xfrm>
        </p:spPr>
        <p:txBody>
          <a:bodyPr vert="horz" lIns="46759" tIns="23380" rIns="46759" bIns="23380" rtlCol="0" anchor="ctr">
            <a:noAutofit/>
          </a:bodyPr>
          <a:lstStyle/>
          <a:p>
            <a:r>
              <a:rPr lang="en-US" b="0" dirty="0">
                <a:solidFill>
                  <a:srgbClr val="0D2748"/>
                </a:solidFill>
              </a:rPr>
              <a:t>Employee Education</a:t>
            </a:r>
          </a:p>
        </p:txBody>
      </p:sp>
      <p:sp>
        <p:nvSpPr>
          <p:cNvPr id="4" name="Slide Number Placeholder 3">
            <a:extLst>
              <a:ext uri="{FF2B5EF4-FFF2-40B4-BE49-F238E27FC236}">
                <a16:creationId xmlns:a16="http://schemas.microsoft.com/office/drawing/2014/main" id="{3C00873F-52E7-4270-BED7-25237A9F79BA}"/>
              </a:ext>
            </a:extLst>
          </p:cNvPr>
          <p:cNvSpPr>
            <a:spLocks noGrp="1"/>
          </p:cNvSpPr>
          <p:nvPr>
            <p:ph type="sldNum" sz="quarter" idx="12"/>
          </p:nvPr>
        </p:nvSpPr>
        <p:spPr>
          <a:xfrm>
            <a:off x="9499314" y="6552313"/>
            <a:ext cx="2057400" cy="216222"/>
          </a:xfrm>
        </p:spPr>
        <p:txBody>
          <a:bodyPr vert="horz" lIns="46759" tIns="23380" rIns="46759" bIns="23380" rtlCol="0" anchor="ctr">
            <a:normAutofit/>
          </a:bodyPr>
          <a:lstStyle/>
          <a:p>
            <a:pPr>
              <a:spcAft>
                <a:spcPts val="307"/>
              </a:spcAft>
            </a:pPr>
            <a:r>
              <a:rPr lang="en-US" dirty="0"/>
              <a:t>BROWN &amp; BROWN  |  </a:t>
            </a:r>
            <a:fld id="{0BDBB283-31B7-430F-95E5-02359FF226F2}" type="slidenum">
              <a:rPr lang="en-US" smtClean="0"/>
              <a:pPr>
                <a:spcAft>
                  <a:spcPts val="307"/>
                </a:spcAft>
              </a:pPr>
              <a:t>26</a:t>
            </a:fld>
            <a:endParaRPr lang="en-US" dirty="0"/>
          </a:p>
        </p:txBody>
      </p:sp>
      <p:pic>
        <p:nvPicPr>
          <p:cNvPr id="7" name="Picture 6">
            <a:extLst>
              <a:ext uri="{FF2B5EF4-FFF2-40B4-BE49-F238E27FC236}">
                <a16:creationId xmlns:a16="http://schemas.microsoft.com/office/drawing/2014/main" id="{140EE20D-0489-34AB-1C39-0D989E88A502}"/>
              </a:ext>
            </a:extLst>
          </p:cNvPr>
          <p:cNvPicPr>
            <a:picLocks noChangeAspect="1"/>
          </p:cNvPicPr>
          <p:nvPr/>
        </p:nvPicPr>
        <p:blipFill>
          <a:blip r:embed="rId4"/>
          <a:stretch>
            <a:fillRect/>
          </a:stretch>
        </p:blipFill>
        <p:spPr>
          <a:xfrm>
            <a:off x="307405" y="1162818"/>
            <a:ext cx="4133965" cy="5069153"/>
          </a:xfrm>
          <a:prstGeom prst="rect">
            <a:avLst/>
          </a:prstGeom>
        </p:spPr>
      </p:pic>
      <p:pic>
        <p:nvPicPr>
          <p:cNvPr id="8" name="Picture 7">
            <a:extLst>
              <a:ext uri="{FF2B5EF4-FFF2-40B4-BE49-F238E27FC236}">
                <a16:creationId xmlns:a16="http://schemas.microsoft.com/office/drawing/2014/main" id="{0C6EEF08-5CD9-E7E4-D704-E4F1C19A8FAC}"/>
              </a:ext>
            </a:extLst>
          </p:cNvPr>
          <p:cNvPicPr>
            <a:picLocks noChangeAspect="1"/>
          </p:cNvPicPr>
          <p:nvPr/>
        </p:nvPicPr>
        <p:blipFill>
          <a:blip r:embed="rId5"/>
          <a:stretch>
            <a:fillRect/>
          </a:stretch>
        </p:blipFill>
        <p:spPr>
          <a:xfrm>
            <a:off x="3335313" y="1162818"/>
            <a:ext cx="4133965" cy="5092875"/>
          </a:xfrm>
          <a:prstGeom prst="rect">
            <a:avLst/>
          </a:prstGeom>
        </p:spPr>
      </p:pic>
      <p:pic>
        <p:nvPicPr>
          <p:cNvPr id="9" name="Picture 8">
            <a:extLst>
              <a:ext uri="{FF2B5EF4-FFF2-40B4-BE49-F238E27FC236}">
                <a16:creationId xmlns:a16="http://schemas.microsoft.com/office/drawing/2014/main" id="{B5DF9FA8-15F7-D26E-4EDC-C75AB45225B4}"/>
              </a:ext>
            </a:extLst>
          </p:cNvPr>
          <p:cNvPicPr>
            <a:picLocks noChangeAspect="1"/>
          </p:cNvPicPr>
          <p:nvPr/>
        </p:nvPicPr>
        <p:blipFill>
          <a:blip r:embed="rId6"/>
          <a:stretch>
            <a:fillRect/>
          </a:stretch>
        </p:blipFill>
        <p:spPr>
          <a:xfrm>
            <a:off x="5545898" y="1174766"/>
            <a:ext cx="3846759" cy="5057205"/>
          </a:xfrm>
          <a:prstGeom prst="rect">
            <a:avLst/>
          </a:prstGeom>
        </p:spPr>
      </p:pic>
      <p:pic>
        <p:nvPicPr>
          <p:cNvPr id="11" name="Picture 10">
            <a:extLst>
              <a:ext uri="{FF2B5EF4-FFF2-40B4-BE49-F238E27FC236}">
                <a16:creationId xmlns:a16="http://schemas.microsoft.com/office/drawing/2014/main" id="{C505EBF3-777F-DA56-1F4D-D4884CDDB5A8}"/>
              </a:ext>
            </a:extLst>
          </p:cNvPr>
          <p:cNvPicPr>
            <a:picLocks noChangeAspect="1"/>
          </p:cNvPicPr>
          <p:nvPr/>
        </p:nvPicPr>
        <p:blipFill>
          <a:blip r:embed="rId7"/>
          <a:stretch>
            <a:fillRect/>
          </a:stretch>
        </p:blipFill>
        <p:spPr>
          <a:xfrm>
            <a:off x="8190687" y="1301782"/>
            <a:ext cx="3588069" cy="4676987"/>
          </a:xfrm>
          <a:prstGeom prst="rect">
            <a:avLst/>
          </a:prstGeom>
          <a:ln>
            <a:solidFill>
              <a:srgbClr val="0D2748"/>
            </a:solidFill>
          </a:ln>
        </p:spPr>
      </p:pic>
    </p:spTree>
    <p:extLst>
      <p:ext uri="{BB962C8B-B14F-4D97-AF65-F5344CB8AC3E}">
        <p14:creationId xmlns:p14="http://schemas.microsoft.com/office/powerpoint/2010/main" val="2132996677"/>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47E0E751-D0A7-D3C9-9743-72B22EE01B04}"/>
              </a:ext>
            </a:extLst>
          </p:cNvPr>
          <p:cNvSpPr/>
          <p:nvPr/>
        </p:nvSpPr>
        <p:spPr>
          <a:xfrm>
            <a:off x="5784500" y="2237421"/>
            <a:ext cx="6107284" cy="3376673"/>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27"/>
          </a:p>
        </p:txBody>
      </p:sp>
      <p:sp>
        <p:nvSpPr>
          <p:cNvPr id="3" name="Slide Number Placeholder 2">
            <a:extLst>
              <a:ext uri="{FF2B5EF4-FFF2-40B4-BE49-F238E27FC236}">
                <a16:creationId xmlns:a16="http://schemas.microsoft.com/office/drawing/2014/main" id="{FF2D5548-85FF-452C-9D04-9ED892B2DC0F}"/>
              </a:ext>
            </a:extLst>
          </p:cNvPr>
          <p:cNvSpPr>
            <a:spLocks noGrp="1"/>
          </p:cNvSpPr>
          <p:nvPr>
            <p:ph type="sldNum" sz="quarter" idx="12"/>
          </p:nvPr>
        </p:nvSpPr>
        <p:spPr/>
        <p:txBody>
          <a:bodyPr/>
          <a:lstStyle/>
          <a:p>
            <a:pPr defTabSz="311748"/>
            <a:r>
              <a:rPr lang="en-US">
                <a:solidFill>
                  <a:srgbClr val="6D6E71"/>
                </a:solidFill>
              </a:rPr>
              <a:t>BROWN &amp; BROWN  |  </a:t>
            </a:r>
            <a:fld id="{0BDBB283-31B7-430F-95E5-02359FF226F2}" type="slidenum">
              <a:rPr lang="en-US">
                <a:solidFill>
                  <a:srgbClr val="6D6E71"/>
                </a:solidFill>
              </a:rPr>
              <a:pPr defTabSz="311748"/>
              <a:t>27</a:t>
            </a:fld>
            <a:endParaRPr lang="en-US">
              <a:solidFill>
                <a:srgbClr val="6D6E71"/>
              </a:solidFill>
            </a:endParaRPr>
          </a:p>
        </p:txBody>
      </p:sp>
      <p:sp>
        <p:nvSpPr>
          <p:cNvPr id="2" name="Title 1">
            <a:extLst>
              <a:ext uri="{FF2B5EF4-FFF2-40B4-BE49-F238E27FC236}">
                <a16:creationId xmlns:a16="http://schemas.microsoft.com/office/drawing/2014/main" id="{99DC4E79-B8CC-4868-BF4B-F787972E1535}"/>
              </a:ext>
            </a:extLst>
          </p:cNvPr>
          <p:cNvSpPr>
            <a:spLocks noGrp="1"/>
          </p:cNvSpPr>
          <p:nvPr>
            <p:ph type="title" idx="4294967295"/>
          </p:nvPr>
        </p:nvSpPr>
        <p:spPr>
          <a:xfrm>
            <a:off x="541941" y="292902"/>
            <a:ext cx="11522003" cy="665668"/>
          </a:xfrm>
        </p:spPr>
        <p:txBody>
          <a:bodyPr/>
          <a:lstStyle/>
          <a:p>
            <a:r>
              <a:rPr lang="en-US" sz="3600" b="0" dirty="0">
                <a:solidFill>
                  <a:srgbClr val="0D2748"/>
                </a:solidFill>
              </a:rPr>
              <a:t>Employment Law “On-Call” Resource </a:t>
            </a:r>
          </a:p>
        </p:txBody>
      </p:sp>
      <p:pic>
        <p:nvPicPr>
          <p:cNvPr id="10" name="Picture 9">
            <a:extLst>
              <a:ext uri="{FF2B5EF4-FFF2-40B4-BE49-F238E27FC236}">
                <a16:creationId xmlns:a16="http://schemas.microsoft.com/office/drawing/2014/main" id="{6D021B7F-7A9B-4AD5-AA2E-21F7DCA0F6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6429" y="2981042"/>
            <a:ext cx="406581" cy="406581"/>
          </a:xfrm>
          <a:prstGeom prst="rect">
            <a:avLst/>
          </a:prstGeom>
          <a:noFill/>
        </p:spPr>
      </p:pic>
      <p:pic>
        <p:nvPicPr>
          <p:cNvPr id="11" name="Picture 10">
            <a:extLst>
              <a:ext uri="{FF2B5EF4-FFF2-40B4-BE49-F238E27FC236}">
                <a16:creationId xmlns:a16="http://schemas.microsoft.com/office/drawing/2014/main" id="{F9B02106-7DE3-420A-A129-0DBD53D681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0250" y="3022853"/>
            <a:ext cx="311727" cy="311727"/>
          </a:xfrm>
          <a:prstGeom prst="rect">
            <a:avLst/>
          </a:prstGeom>
        </p:spPr>
      </p:pic>
      <p:sp>
        <p:nvSpPr>
          <p:cNvPr id="4" name="TextBox 3">
            <a:extLst>
              <a:ext uri="{FF2B5EF4-FFF2-40B4-BE49-F238E27FC236}">
                <a16:creationId xmlns:a16="http://schemas.microsoft.com/office/drawing/2014/main" id="{24B98F46-350A-012A-79AF-7E758EF6B377}"/>
              </a:ext>
            </a:extLst>
          </p:cNvPr>
          <p:cNvSpPr txBox="1"/>
          <p:nvPr/>
        </p:nvSpPr>
        <p:spPr>
          <a:xfrm>
            <a:off x="128058" y="1160756"/>
            <a:ext cx="11935885" cy="708271"/>
          </a:xfrm>
          <a:prstGeom prst="rect">
            <a:avLst/>
          </a:prstGeom>
          <a:noFill/>
          <a:ln w="12700">
            <a:solidFill>
              <a:srgbClr val="002060"/>
            </a:solidFill>
          </a:ln>
        </p:spPr>
        <p:txBody>
          <a:bodyPr wrap="square" rtlCol="0">
            <a:spAutoFit/>
          </a:bodyPr>
          <a:lstStyle/>
          <a:p>
            <a:pPr algn="ctr" defTabSz="914479">
              <a:defRPr/>
            </a:pPr>
            <a:r>
              <a:rPr lang="en-US" sz="1334">
                <a:solidFill>
                  <a:srgbClr val="002060"/>
                </a:solidFill>
                <a:latin typeface="Arial" panose="020B0604020202020204"/>
                <a:cs typeface="Calibri" panose="020F0502020204030204" pitchFamily="34" charset="0"/>
              </a:rPr>
              <a:t>Brown &amp; Brown has created the industry’s first Employment Counsel “On-Call” Risk Management and Labor Counsel Program. </a:t>
            </a:r>
          </a:p>
          <a:p>
            <a:pPr algn="ctr" defTabSz="914479">
              <a:defRPr/>
            </a:pPr>
            <a:endParaRPr lang="en-US" sz="1334">
              <a:solidFill>
                <a:srgbClr val="002060"/>
              </a:solidFill>
              <a:latin typeface="Arial" panose="020B0604020202020204"/>
              <a:cs typeface="Calibri" panose="020F0502020204030204" pitchFamily="34" charset="0"/>
            </a:endParaRPr>
          </a:p>
          <a:p>
            <a:pPr algn="ctr" defTabSz="914479">
              <a:defRPr/>
            </a:pPr>
            <a:r>
              <a:rPr lang="en-US" sz="1334">
                <a:solidFill>
                  <a:srgbClr val="002060"/>
                </a:solidFill>
                <a:latin typeface="Arial" panose="020B0604020202020204"/>
                <a:cs typeface="Calibri" panose="020F0502020204030204" pitchFamily="34" charset="0"/>
              </a:rPr>
              <a:t>Through our partnership with </a:t>
            </a:r>
            <a:r>
              <a:rPr lang="en-US" sz="1334" b="1">
                <a:solidFill>
                  <a:srgbClr val="002060"/>
                </a:solidFill>
                <a:latin typeface="Arial" panose="020B0604020202020204"/>
                <a:cs typeface="Calibri" panose="020F0502020204030204" pitchFamily="34" charset="0"/>
              </a:rPr>
              <a:t>Foley and Foley P.C., </a:t>
            </a:r>
            <a:r>
              <a:rPr lang="en-US" sz="1334">
                <a:solidFill>
                  <a:srgbClr val="002060"/>
                </a:solidFill>
                <a:latin typeface="Arial" panose="020B0604020202020204"/>
                <a:cs typeface="Calibri" panose="020F0502020204030204" pitchFamily="34" charset="0"/>
              </a:rPr>
              <a:t>the service provides your company with In-House Employment Counsel to address day-to-day issues.</a:t>
            </a:r>
          </a:p>
        </p:txBody>
      </p:sp>
      <p:sp>
        <p:nvSpPr>
          <p:cNvPr id="5" name="Rectangle 4">
            <a:extLst>
              <a:ext uri="{FF2B5EF4-FFF2-40B4-BE49-F238E27FC236}">
                <a16:creationId xmlns:a16="http://schemas.microsoft.com/office/drawing/2014/main" id="{5A3C04D8-F058-72D6-D9C3-C0C90F2E6E9D}"/>
              </a:ext>
            </a:extLst>
          </p:cNvPr>
          <p:cNvSpPr/>
          <p:nvPr/>
        </p:nvSpPr>
        <p:spPr>
          <a:xfrm>
            <a:off x="5872352" y="2424735"/>
            <a:ext cx="6019432" cy="3031343"/>
          </a:xfrm>
          <a:prstGeom prst="rect">
            <a:avLst/>
          </a:prstGeom>
          <a:noFill/>
          <a:ln>
            <a:noFill/>
          </a:ln>
        </p:spPr>
        <p:txBody>
          <a:bodyPr wrap="square">
            <a:spAutoFit/>
          </a:bodyPr>
          <a:lstStyle/>
          <a:p>
            <a:pPr defTabSz="914479">
              <a:defRPr/>
            </a:pPr>
            <a:r>
              <a:rPr lang="en-US" sz="1364">
                <a:solidFill>
                  <a:schemeClr val="accent6">
                    <a:lumMod val="50000"/>
                  </a:schemeClr>
                </a:solidFill>
                <a:latin typeface="Arial" panose="020B0604020202020204"/>
                <a:cs typeface="Calibri" panose="020F0502020204030204" pitchFamily="34" charset="0"/>
              </a:rPr>
              <a:t>This Labor Triage program allows our clients to substantially reduce HR-related risk and reduce employment law related cost (claims, litigation and legal fees).</a:t>
            </a:r>
          </a:p>
          <a:p>
            <a:pPr defTabSz="914479">
              <a:defRPr/>
            </a:pPr>
            <a:endParaRPr lang="en-US" sz="1364">
              <a:solidFill>
                <a:schemeClr val="accent6">
                  <a:lumMod val="50000"/>
                </a:schemeClr>
              </a:solidFill>
              <a:latin typeface="Arial" panose="020B0604020202020204"/>
              <a:cs typeface="Calibri" panose="020F0502020204030204" pitchFamily="34" charset="0"/>
            </a:endParaRPr>
          </a:p>
          <a:p>
            <a:pPr defTabSz="914479">
              <a:defRPr/>
            </a:pPr>
            <a:r>
              <a:rPr lang="en-US" sz="1364">
                <a:solidFill>
                  <a:schemeClr val="accent6">
                    <a:lumMod val="50000"/>
                  </a:schemeClr>
                </a:solidFill>
                <a:latin typeface="Arial" panose="020B0604020202020204"/>
                <a:cs typeface="Calibri" panose="020F0502020204030204" pitchFamily="34" charset="0"/>
              </a:rPr>
              <a:t>Our employment lawyers decipher the complexities that you address on a daily basis, so that you can focus on other priorities.</a:t>
            </a:r>
          </a:p>
          <a:p>
            <a:pPr defTabSz="914479">
              <a:defRPr/>
            </a:pPr>
            <a:endParaRPr lang="en-US" sz="1364">
              <a:solidFill>
                <a:schemeClr val="accent6">
                  <a:lumMod val="50000"/>
                </a:schemeClr>
              </a:solidFill>
              <a:latin typeface="Arial" panose="020B0604020202020204"/>
              <a:cs typeface="Calibri" panose="020F0502020204030204" pitchFamily="34" charset="0"/>
            </a:endParaRPr>
          </a:p>
          <a:p>
            <a:pPr defTabSz="914479">
              <a:defRPr/>
            </a:pPr>
            <a:r>
              <a:rPr lang="en-US" sz="1364">
                <a:solidFill>
                  <a:schemeClr val="accent6">
                    <a:lumMod val="50000"/>
                  </a:schemeClr>
                </a:solidFill>
                <a:latin typeface="Arial" panose="020B0604020202020204"/>
                <a:cs typeface="Calibri" panose="020F0502020204030204" pitchFamily="34" charset="0"/>
              </a:rPr>
              <a:t>You will have access to experienced labor attorneys licensed in all states that are on-call to </a:t>
            </a:r>
            <a:r>
              <a:rPr lang="en-US" sz="1364" b="1">
                <a:solidFill>
                  <a:srgbClr val="C00000"/>
                </a:solidFill>
                <a:latin typeface="Arial" panose="020B0604020202020204"/>
                <a:cs typeface="Calibri" panose="020F0502020204030204" pitchFamily="34" charset="0"/>
              </a:rPr>
              <a:t>provide indemnified answers</a:t>
            </a:r>
            <a:r>
              <a:rPr lang="en-US" sz="1364">
                <a:solidFill>
                  <a:srgbClr val="C00000"/>
                </a:solidFill>
                <a:latin typeface="Arial" panose="020B0604020202020204"/>
                <a:cs typeface="Calibri" panose="020F0502020204030204" pitchFamily="34" charset="0"/>
              </a:rPr>
              <a:t> </a:t>
            </a:r>
            <a:r>
              <a:rPr lang="en-US" sz="1364">
                <a:solidFill>
                  <a:schemeClr val="accent6">
                    <a:lumMod val="50000"/>
                  </a:schemeClr>
                </a:solidFill>
                <a:latin typeface="Arial" panose="020B0604020202020204"/>
                <a:cs typeface="Calibri" panose="020F0502020204030204" pitchFamily="34" charset="0"/>
              </a:rPr>
              <a:t>to your Labor related questions and issues through a dedicated 1-800 number.</a:t>
            </a:r>
          </a:p>
          <a:p>
            <a:pPr defTabSz="914479">
              <a:defRPr/>
            </a:pPr>
            <a:endParaRPr lang="en-US" sz="1364">
              <a:solidFill>
                <a:schemeClr val="accent6">
                  <a:lumMod val="50000"/>
                </a:schemeClr>
              </a:solidFill>
              <a:latin typeface="Arial" panose="020B0604020202020204"/>
              <a:cs typeface="Calibri" panose="020F0502020204030204" pitchFamily="34" charset="0"/>
            </a:endParaRPr>
          </a:p>
          <a:p>
            <a:pPr defTabSz="914479">
              <a:defRPr/>
            </a:pPr>
            <a:r>
              <a:rPr lang="en-US" sz="1364">
                <a:solidFill>
                  <a:schemeClr val="accent6">
                    <a:lumMod val="50000"/>
                  </a:schemeClr>
                </a:solidFill>
                <a:latin typeface="Arial" panose="020B0604020202020204"/>
                <a:cs typeface="Calibri" panose="020F0502020204030204" pitchFamily="34" charset="0"/>
              </a:rPr>
              <a:t>This service is</a:t>
            </a:r>
            <a:r>
              <a:rPr lang="en-US" sz="1364">
                <a:solidFill>
                  <a:srgbClr val="C00000"/>
                </a:solidFill>
                <a:latin typeface="Arial" panose="020B0604020202020204"/>
                <a:cs typeface="Calibri" panose="020F0502020204030204" pitchFamily="34" charset="0"/>
              </a:rPr>
              <a:t> </a:t>
            </a:r>
            <a:r>
              <a:rPr lang="en-US" sz="1364" b="1">
                <a:solidFill>
                  <a:srgbClr val="C00000"/>
                </a:solidFill>
                <a:latin typeface="Arial" panose="020B0604020202020204"/>
                <a:cs typeface="Calibri" panose="020F0502020204030204" pitchFamily="34" charset="0"/>
              </a:rPr>
              <a:t>inclusive</a:t>
            </a:r>
            <a:r>
              <a:rPr lang="en-US" sz="1364">
                <a:solidFill>
                  <a:srgbClr val="C00000"/>
                </a:solidFill>
                <a:latin typeface="Arial" panose="020B0604020202020204"/>
                <a:cs typeface="Calibri" panose="020F0502020204030204" pitchFamily="34" charset="0"/>
              </a:rPr>
              <a:t> </a:t>
            </a:r>
            <a:r>
              <a:rPr lang="en-US" sz="1364">
                <a:solidFill>
                  <a:schemeClr val="accent6">
                    <a:lumMod val="50000"/>
                  </a:schemeClr>
                </a:solidFill>
                <a:latin typeface="Arial" panose="020B0604020202020204"/>
                <a:cs typeface="Calibri" panose="020F0502020204030204" pitchFamily="34" charset="0"/>
              </a:rPr>
              <a:t>in the Brown &amp; Brown service offering as a value-added service and not intended to displace your existing internal and/or external counsel.</a:t>
            </a:r>
            <a:endParaRPr lang="en-US" sz="1364">
              <a:solidFill>
                <a:schemeClr val="accent6">
                  <a:lumMod val="50000"/>
                </a:schemeClr>
              </a:solidFill>
              <a:latin typeface="Arial" panose="020B0604020202020204"/>
            </a:endParaRPr>
          </a:p>
        </p:txBody>
      </p:sp>
      <p:pic>
        <p:nvPicPr>
          <p:cNvPr id="8" name="Picture 7">
            <a:extLst>
              <a:ext uri="{FF2B5EF4-FFF2-40B4-BE49-F238E27FC236}">
                <a16:creationId xmlns:a16="http://schemas.microsoft.com/office/drawing/2014/main" id="{1C517CD2-72DB-5174-7758-5535F2C10886}"/>
              </a:ext>
            </a:extLst>
          </p:cNvPr>
          <p:cNvPicPr>
            <a:picLocks noChangeAspect="1"/>
          </p:cNvPicPr>
          <p:nvPr/>
        </p:nvPicPr>
        <p:blipFill>
          <a:blip r:embed="rId5"/>
          <a:stretch>
            <a:fillRect/>
          </a:stretch>
        </p:blipFill>
        <p:spPr>
          <a:xfrm>
            <a:off x="474691" y="2243723"/>
            <a:ext cx="5257286" cy="3572475"/>
          </a:xfrm>
          <a:prstGeom prst="rect">
            <a:avLst/>
          </a:prstGeom>
        </p:spPr>
      </p:pic>
    </p:spTree>
    <p:extLst>
      <p:ext uri="{BB962C8B-B14F-4D97-AF65-F5344CB8AC3E}">
        <p14:creationId xmlns:p14="http://schemas.microsoft.com/office/powerpoint/2010/main" val="15739763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3F94C368-8E8E-7B5B-9C58-8A8AB480C9DA}"/>
              </a:ext>
            </a:extLst>
          </p:cNvPr>
          <p:cNvSpPr txBox="1"/>
          <p:nvPr/>
        </p:nvSpPr>
        <p:spPr>
          <a:xfrm rot="5400000">
            <a:off x="4638168" y="-1146821"/>
            <a:ext cx="2915665" cy="12192001"/>
          </a:xfrm>
          <a:prstGeom prst="rect">
            <a:avLst/>
          </a:prstGeom>
          <a:solidFill>
            <a:schemeClr val="tx1"/>
          </a:solidFill>
          <a:ln>
            <a:noFill/>
          </a:ln>
        </p:spPr>
        <p:txBody>
          <a:bodyPr wrap="square" rtlCol="0">
            <a:noAutofit/>
          </a:bodyPr>
          <a:lstStyle/>
          <a:p>
            <a:pPr defTabSz="233781">
              <a:defRPr/>
            </a:pPr>
            <a:endParaRPr lang="en-US" sz="1013">
              <a:solidFill>
                <a:srgbClr val="002855"/>
              </a:solidFill>
              <a:highlight>
                <a:srgbClr val="0000FF"/>
              </a:highlight>
              <a:latin typeface="Arial" panose="020B0604020202020204"/>
            </a:endParaRPr>
          </a:p>
        </p:txBody>
      </p:sp>
      <p:sp>
        <p:nvSpPr>
          <p:cNvPr id="4" name="Slide Number Placeholder 3">
            <a:extLst>
              <a:ext uri="{FF2B5EF4-FFF2-40B4-BE49-F238E27FC236}">
                <a16:creationId xmlns:a16="http://schemas.microsoft.com/office/drawing/2014/main" id="{3C00873F-52E7-4270-BED7-25237A9F79BA}"/>
              </a:ext>
            </a:extLst>
          </p:cNvPr>
          <p:cNvSpPr>
            <a:spLocks noGrp="1"/>
          </p:cNvSpPr>
          <p:nvPr>
            <p:ph type="sldNum" sz="quarter" idx="12"/>
          </p:nvPr>
        </p:nvSpPr>
        <p:spPr/>
        <p:txBody>
          <a:bodyPr/>
          <a:lstStyle/>
          <a:p>
            <a:r>
              <a:rPr lang="en-US"/>
              <a:t>BROWN &amp; BROWN  |  </a:t>
            </a:r>
            <a:fld id="{0BDBB283-31B7-430F-95E5-02359FF226F2}" type="slidenum">
              <a:rPr lang="en-US" smtClean="0"/>
              <a:pPr/>
              <a:t>28</a:t>
            </a:fld>
            <a:endParaRPr lang="en-US"/>
          </a:p>
        </p:txBody>
      </p:sp>
      <p:sp>
        <p:nvSpPr>
          <p:cNvPr id="9" name="Title 1">
            <a:extLst>
              <a:ext uri="{FF2B5EF4-FFF2-40B4-BE49-F238E27FC236}">
                <a16:creationId xmlns:a16="http://schemas.microsoft.com/office/drawing/2014/main" id="{D8DD836B-4716-B4D7-16C2-D6F3D0173227}"/>
              </a:ext>
            </a:extLst>
          </p:cNvPr>
          <p:cNvSpPr>
            <a:spLocks noGrp="1"/>
          </p:cNvSpPr>
          <p:nvPr>
            <p:ph type="title"/>
          </p:nvPr>
        </p:nvSpPr>
        <p:spPr>
          <a:xfrm>
            <a:off x="203485" y="376594"/>
            <a:ext cx="8026400" cy="666418"/>
          </a:xfrm>
        </p:spPr>
        <p:txBody>
          <a:bodyPr>
            <a:normAutofit/>
          </a:bodyPr>
          <a:lstStyle/>
          <a:p>
            <a:r>
              <a:rPr lang="en-US" sz="3600" b="0" dirty="0">
                <a:solidFill>
                  <a:srgbClr val="0D2748"/>
                </a:solidFill>
              </a:rPr>
              <a:t>Our Compliance Services</a:t>
            </a:r>
          </a:p>
        </p:txBody>
      </p:sp>
      <p:pic>
        <p:nvPicPr>
          <p:cNvPr id="2" name="Picture 1">
            <a:extLst>
              <a:ext uri="{FF2B5EF4-FFF2-40B4-BE49-F238E27FC236}">
                <a16:creationId xmlns:a16="http://schemas.microsoft.com/office/drawing/2014/main" id="{2C3314CA-0E3B-44E5-D139-7C56A4DD2A35}"/>
              </a:ext>
            </a:extLst>
          </p:cNvPr>
          <p:cNvPicPr>
            <a:picLocks noChangeAspect="1"/>
          </p:cNvPicPr>
          <p:nvPr/>
        </p:nvPicPr>
        <p:blipFill>
          <a:blip r:embed="rId2"/>
          <a:stretch>
            <a:fillRect/>
          </a:stretch>
        </p:blipFill>
        <p:spPr>
          <a:xfrm rot="21218139">
            <a:off x="4984041" y="1072063"/>
            <a:ext cx="2975353" cy="2306735"/>
          </a:xfrm>
          <a:prstGeom prst="rect">
            <a:avLst/>
          </a:prstGeom>
        </p:spPr>
      </p:pic>
      <p:pic>
        <p:nvPicPr>
          <p:cNvPr id="3" name="Content Placeholder 6">
            <a:extLst>
              <a:ext uri="{FF2B5EF4-FFF2-40B4-BE49-F238E27FC236}">
                <a16:creationId xmlns:a16="http://schemas.microsoft.com/office/drawing/2014/main" id="{FF75260F-8CC6-FAE7-534E-9EA7C19D069C}"/>
              </a:ext>
            </a:extLst>
          </p:cNvPr>
          <p:cNvPicPr>
            <a:picLocks noChangeAspect="1"/>
          </p:cNvPicPr>
          <p:nvPr/>
        </p:nvPicPr>
        <p:blipFill>
          <a:blip r:embed="rId3"/>
          <a:stretch>
            <a:fillRect/>
          </a:stretch>
        </p:blipFill>
        <p:spPr>
          <a:xfrm>
            <a:off x="7600102" y="1817052"/>
            <a:ext cx="2472871" cy="1822306"/>
          </a:xfrm>
          <a:prstGeom prst="rect">
            <a:avLst/>
          </a:prstGeom>
        </p:spPr>
      </p:pic>
      <p:pic>
        <p:nvPicPr>
          <p:cNvPr id="5" name="Picture 4">
            <a:extLst>
              <a:ext uri="{FF2B5EF4-FFF2-40B4-BE49-F238E27FC236}">
                <a16:creationId xmlns:a16="http://schemas.microsoft.com/office/drawing/2014/main" id="{985DEC22-47AA-FE3D-3ABE-01C31817591A}"/>
              </a:ext>
            </a:extLst>
          </p:cNvPr>
          <p:cNvPicPr>
            <a:picLocks noChangeAspect="1"/>
          </p:cNvPicPr>
          <p:nvPr/>
        </p:nvPicPr>
        <p:blipFill>
          <a:blip r:embed="rId4"/>
          <a:stretch>
            <a:fillRect/>
          </a:stretch>
        </p:blipFill>
        <p:spPr>
          <a:xfrm rot="20746654">
            <a:off x="622694" y="1263804"/>
            <a:ext cx="1898129" cy="2459503"/>
          </a:xfrm>
          <a:prstGeom prst="rect">
            <a:avLst/>
          </a:prstGeom>
        </p:spPr>
      </p:pic>
      <p:pic>
        <p:nvPicPr>
          <p:cNvPr id="7" name="Picture 6">
            <a:extLst>
              <a:ext uri="{FF2B5EF4-FFF2-40B4-BE49-F238E27FC236}">
                <a16:creationId xmlns:a16="http://schemas.microsoft.com/office/drawing/2014/main" id="{1BD3F3B5-CE0E-2D13-EEED-B86AF2B274D1}"/>
              </a:ext>
            </a:extLst>
          </p:cNvPr>
          <p:cNvPicPr>
            <a:picLocks noChangeAspect="1"/>
          </p:cNvPicPr>
          <p:nvPr/>
        </p:nvPicPr>
        <p:blipFill>
          <a:blip r:embed="rId5"/>
          <a:stretch>
            <a:fillRect/>
          </a:stretch>
        </p:blipFill>
        <p:spPr>
          <a:xfrm rot="1036686">
            <a:off x="2872657" y="1277959"/>
            <a:ext cx="1912758" cy="2425055"/>
          </a:xfrm>
          <a:prstGeom prst="rect">
            <a:avLst/>
          </a:prstGeom>
        </p:spPr>
      </p:pic>
      <p:grpSp>
        <p:nvGrpSpPr>
          <p:cNvPr id="6" name="Group 5">
            <a:extLst>
              <a:ext uri="{FF2B5EF4-FFF2-40B4-BE49-F238E27FC236}">
                <a16:creationId xmlns:a16="http://schemas.microsoft.com/office/drawing/2014/main" id="{882BF1A8-B024-6D6D-8A97-934F609FDC99}"/>
              </a:ext>
            </a:extLst>
          </p:cNvPr>
          <p:cNvGrpSpPr/>
          <p:nvPr/>
        </p:nvGrpSpPr>
        <p:grpSpPr>
          <a:xfrm>
            <a:off x="9831333" y="31651"/>
            <a:ext cx="2314902" cy="2080783"/>
            <a:chOff x="12212022" y="24179"/>
            <a:chExt cx="3395190" cy="3051814"/>
          </a:xfrm>
        </p:grpSpPr>
        <p:sp>
          <p:nvSpPr>
            <p:cNvPr id="10" name="TextBox 9">
              <a:extLst>
                <a:ext uri="{FF2B5EF4-FFF2-40B4-BE49-F238E27FC236}">
                  <a16:creationId xmlns:a16="http://schemas.microsoft.com/office/drawing/2014/main" id="{1A14F76F-7BAA-6743-F226-13A4098523D1}"/>
                </a:ext>
              </a:extLst>
            </p:cNvPr>
            <p:cNvSpPr txBox="1"/>
            <p:nvPr/>
          </p:nvSpPr>
          <p:spPr>
            <a:xfrm>
              <a:off x="12566427" y="2128041"/>
              <a:ext cx="2686378" cy="947952"/>
            </a:xfrm>
            <a:prstGeom prst="rect">
              <a:avLst/>
            </a:prstGeom>
            <a:noFill/>
          </p:spPr>
          <p:txBody>
            <a:bodyPr wrap="square" rtlCol="0">
              <a:spAutoFit/>
            </a:bodyPr>
            <a:lstStyle/>
            <a:p>
              <a:pPr algn="ctr" defTabSz="342891"/>
              <a:r>
                <a:rPr lang="en-US" sz="1200" b="1">
                  <a:latin typeface="Arial" panose="020B0604020202020204"/>
                </a:rPr>
                <a:t>Elizabeth Cade</a:t>
              </a:r>
            </a:p>
            <a:p>
              <a:pPr algn="ctr" defTabSz="342891"/>
              <a:r>
                <a:rPr lang="en-US" sz="1200" b="1">
                  <a:latin typeface="Arial" panose="020B0604020202020204"/>
                </a:rPr>
                <a:t>Director of Compliance</a:t>
              </a:r>
            </a:p>
          </p:txBody>
        </p:sp>
        <p:sp>
          <p:nvSpPr>
            <p:cNvPr id="11" name="TextBox 10">
              <a:extLst>
                <a:ext uri="{FF2B5EF4-FFF2-40B4-BE49-F238E27FC236}">
                  <a16:creationId xmlns:a16="http://schemas.microsoft.com/office/drawing/2014/main" id="{2152D472-2EF8-6A53-6031-F8114CEF79D6}"/>
                </a:ext>
              </a:extLst>
            </p:cNvPr>
            <p:cNvSpPr txBox="1"/>
            <p:nvPr/>
          </p:nvSpPr>
          <p:spPr>
            <a:xfrm>
              <a:off x="12212022" y="24179"/>
              <a:ext cx="3395190" cy="677108"/>
            </a:xfrm>
            <a:prstGeom prst="rect">
              <a:avLst/>
            </a:prstGeom>
            <a:noFill/>
          </p:spPr>
          <p:txBody>
            <a:bodyPr wrap="square" rtlCol="0">
              <a:spAutoFit/>
            </a:bodyPr>
            <a:lstStyle/>
            <a:p>
              <a:pPr algn="ctr" defTabSz="342891"/>
              <a:r>
                <a:rPr lang="en-US" sz="1200" b="1">
                  <a:latin typeface="Arial" panose="020B0604020202020204"/>
                </a:rPr>
                <a:t>Your Dedicated </a:t>
              </a:r>
            </a:p>
            <a:p>
              <a:pPr algn="ctr" defTabSz="342891"/>
              <a:r>
                <a:rPr lang="en-US" sz="1200" b="1">
                  <a:latin typeface="Arial" panose="020B0604020202020204"/>
                </a:rPr>
                <a:t>Compliance Consultant</a:t>
              </a:r>
            </a:p>
          </p:txBody>
        </p:sp>
        <p:pic>
          <p:nvPicPr>
            <p:cNvPr id="12" name="Picture 11" descr="A picture containing person, wall, clothing, person&#10;&#10;Description automatically generated">
              <a:extLst>
                <a:ext uri="{FF2B5EF4-FFF2-40B4-BE49-F238E27FC236}">
                  <a16:creationId xmlns:a16="http://schemas.microsoft.com/office/drawing/2014/main" id="{E7E7B6EC-744A-0623-5164-C2139535632B}"/>
                </a:ext>
              </a:extLst>
            </p:cNvPr>
            <p:cNvPicPr>
              <a:picLocks/>
            </p:cNvPicPr>
            <p:nvPr/>
          </p:nvPicPr>
          <p:blipFill rotWithShape="1">
            <a:blip r:embed="rId6">
              <a:extLst>
                <a:ext uri="{28A0092B-C50C-407E-A947-70E740481C1C}">
                  <a14:useLocalDpi xmlns:a14="http://schemas.microsoft.com/office/drawing/2010/main" val="0"/>
                </a:ext>
              </a:extLst>
            </a:blip>
            <a:srcRect l="11741" t="5085" r="10251" b="32921"/>
            <a:stretch/>
          </p:blipFill>
          <p:spPr>
            <a:xfrm>
              <a:off x="13146806" y="648389"/>
              <a:ext cx="1525622" cy="1466384"/>
            </a:xfrm>
            <a:prstGeom prst="ellipse">
              <a:avLst/>
            </a:prstGeom>
            <a:ln w="63500" cap="rnd">
              <a:noFill/>
            </a:ln>
            <a:effectLst>
              <a:outerShdw blurRad="50800" dist="38100" dir="2700000" algn="ctr" rotWithShape="0">
                <a:srgbClr val="000000">
                  <a:alpha val="40000"/>
                </a:srgbClr>
              </a:outerShdw>
            </a:effectLst>
            <a:scene3d>
              <a:camera prst="orthographicFront"/>
              <a:lightRig rig="contrasting" dir="t">
                <a:rot lat="0" lon="0" rev="3000000"/>
              </a:lightRig>
            </a:scene3d>
            <a:sp3d contourW="7620">
              <a:bevelT w="95250" h="31750"/>
              <a:contourClr>
                <a:srgbClr val="333333"/>
              </a:contourClr>
            </a:sp3d>
          </p:spPr>
        </p:pic>
      </p:grpSp>
      <p:sp>
        <p:nvSpPr>
          <p:cNvPr id="13" name="Rectangle: Rounded Corners 41">
            <a:extLst>
              <a:ext uri="{FF2B5EF4-FFF2-40B4-BE49-F238E27FC236}">
                <a16:creationId xmlns:a16="http://schemas.microsoft.com/office/drawing/2014/main" id="{A30F6A67-604A-8C0C-F342-BE7F9E6799C1}"/>
              </a:ext>
            </a:extLst>
          </p:cNvPr>
          <p:cNvSpPr/>
          <p:nvPr/>
        </p:nvSpPr>
        <p:spPr>
          <a:xfrm>
            <a:off x="1688410" y="3742116"/>
            <a:ext cx="2126153" cy="324594"/>
          </a:xfrm>
          <a:prstGeom prst="roundRect">
            <a:avLst>
              <a:gd name="adj" fmla="val 50000"/>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tIns="0" bIns="0" rtlCol="0" anchor="ctr">
            <a:spAutoFit/>
          </a:bodyPr>
          <a:lstStyle>
            <a:defPPr>
              <a:defRPr lang="en-US"/>
            </a:defPPr>
            <a:lvl1pPr marL="0" algn="l" defTabSz="311719" rtl="0" eaLnBrk="1" latinLnBrk="0" hangingPunct="1">
              <a:defRPr sz="1227" kern="1200">
                <a:solidFill>
                  <a:schemeClr val="lt1"/>
                </a:solidFill>
                <a:latin typeface="+mn-lt"/>
                <a:ea typeface="+mn-ea"/>
                <a:cs typeface="+mn-cs"/>
              </a:defRPr>
            </a:lvl1pPr>
            <a:lvl2pPr marL="311719" algn="l" defTabSz="311719" rtl="0" eaLnBrk="1" latinLnBrk="0" hangingPunct="1">
              <a:defRPr sz="1227" kern="1200">
                <a:solidFill>
                  <a:schemeClr val="lt1"/>
                </a:solidFill>
                <a:latin typeface="+mn-lt"/>
                <a:ea typeface="+mn-ea"/>
                <a:cs typeface="+mn-cs"/>
              </a:defRPr>
            </a:lvl2pPr>
            <a:lvl3pPr marL="623438" algn="l" defTabSz="311719" rtl="0" eaLnBrk="1" latinLnBrk="0" hangingPunct="1">
              <a:defRPr sz="1227" kern="1200">
                <a:solidFill>
                  <a:schemeClr val="lt1"/>
                </a:solidFill>
                <a:latin typeface="+mn-lt"/>
                <a:ea typeface="+mn-ea"/>
                <a:cs typeface="+mn-cs"/>
              </a:defRPr>
            </a:lvl3pPr>
            <a:lvl4pPr marL="935157" algn="l" defTabSz="311719" rtl="0" eaLnBrk="1" latinLnBrk="0" hangingPunct="1">
              <a:defRPr sz="1227" kern="1200">
                <a:solidFill>
                  <a:schemeClr val="lt1"/>
                </a:solidFill>
                <a:latin typeface="+mn-lt"/>
                <a:ea typeface="+mn-ea"/>
                <a:cs typeface="+mn-cs"/>
              </a:defRPr>
            </a:lvl4pPr>
            <a:lvl5pPr marL="1246876" algn="l" defTabSz="311719" rtl="0" eaLnBrk="1" latinLnBrk="0" hangingPunct="1">
              <a:defRPr sz="1227" kern="1200">
                <a:solidFill>
                  <a:schemeClr val="lt1"/>
                </a:solidFill>
                <a:latin typeface="+mn-lt"/>
                <a:ea typeface="+mn-ea"/>
                <a:cs typeface="+mn-cs"/>
              </a:defRPr>
            </a:lvl5pPr>
            <a:lvl6pPr marL="1558595" algn="l" defTabSz="311719" rtl="0" eaLnBrk="1" latinLnBrk="0" hangingPunct="1">
              <a:defRPr sz="1227" kern="1200">
                <a:solidFill>
                  <a:schemeClr val="lt1"/>
                </a:solidFill>
                <a:latin typeface="+mn-lt"/>
                <a:ea typeface="+mn-ea"/>
                <a:cs typeface="+mn-cs"/>
              </a:defRPr>
            </a:lvl6pPr>
            <a:lvl7pPr marL="1870314" algn="l" defTabSz="311719" rtl="0" eaLnBrk="1" latinLnBrk="0" hangingPunct="1">
              <a:defRPr sz="1227" kern="1200">
                <a:solidFill>
                  <a:schemeClr val="lt1"/>
                </a:solidFill>
                <a:latin typeface="+mn-lt"/>
                <a:ea typeface="+mn-ea"/>
                <a:cs typeface="+mn-cs"/>
              </a:defRPr>
            </a:lvl7pPr>
            <a:lvl8pPr marL="2182033" algn="l" defTabSz="311719" rtl="0" eaLnBrk="1" latinLnBrk="0" hangingPunct="1">
              <a:defRPr sz="1227" kern="1200">
                <a:solidFill>
                  <a:schemeClr val="lt1"/>
                </a:solidFill>
                <a:latin typeface="+mn-lt"/>
                <a:ea typeface="+mn-ea"/>
                <a:cs typeface="+mn-cs"/>
              </a:defRPr>
            </a:lvl8pPr>
            <a:lvl9pPr marL="2493752" algn="l" defTabSz="311719" rtl="0" eaLnBrk="1" latinLnBrk="0" hangingPunct="1">
              <a:defRPr sz="1227" kern="1200">
                <a:solidFill>
                  <a:schemeClr val="lt1"/>
                </a:solidFill>
                <a:latin typeface="+mn-lt"/>
                <a:ea typeface="+mn-ea"/>
                <a:cs typeface="+mn-cs"/>
              </a:defRPr>
            </a:lvl9pPr>
          </a:lstStyle>
          <a:p>
            <a:pPr algn="ctr" defTabSz="233783"/>
            <a:r>
              <a:rPr lang="en-US" sz="1500" b="1">
                <a:solidFill>
                  <a:schemeClr val="tx1"/>
                </a:solidFill>
              </a:rPr>
              <a:t>Compliance Review</a:t>
            </a:r>
          </a:p>
        </p:txBody>
      </p:sp>
      <p:sp>
        <p:nvSpPr>
          <p:cNvPr id="14" name="Rectangle: Rounded Corners 41">
            <a:extLst>
              <a:ext uri="{FF2B5EF4-FFF2-40B4-BE49-F238E27FC236}">
                <a16:creationId xmlns:a16="http://schemas.microsoft.com/office/drawing/2014/main" id="{5C6053E8-41FB-D0C8-05FB-003D673E64DA}"/>
              </a:ext>
            </a:extLst>
          </p:cNvPr>
          <p:cNvSpPr/>
          <p:nvPr/>
        </p:nvSpPr>
        <p:spPr>
          <a:xfrm>
            <a:off x="4750326" y="3742116"/>
            <a:ext cx="2126153" cy="324594"/>
          </a:xfrm>
          <a:prstGeom prst="roundRect">
            <a:avLst>
              <a:gd name="adj" fmla="val 50000"/>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tIns="0" bIns="0" rtlCol="0" anchor="ctr">
            <a:spAutoFit/>
          </a:bodyPr>
          <a:lstStyle>
            <a:defPPr>
              <a:defRPr lang="en-US"/>
            </a:defPPr>
            <a:lvl1pPr marL="0" algn="l" defTabSz="311719" rtl="0" eaLnBrk="1" latinLnBrk="0" hangingPunct="1">
              <a:defRPr sz="1227" kern="1200">
                <a:solidFill>
                  <a:schemeClr val="lt1"/>
                </a:solidFill>
                <a:latin typeface="+mn-lt"/>
                <a:ea typeface="+mn-ea"/>
                <a:cs typeface="+mn-cs"/>
              </a:defRPr>
            </a:lvl1pPr>
            <a:lvl2pPr marL="311719" algn="l" defTabSz="311719" rtl="0" eaLnBrk="1" latinLnBrk="0" hangingPunct="1">
              <a:defRPr sz="1227" kern="1200">
                <a:solidFill>
                  <a:schemeClr val="lt1"/>
                </a:solidFill>
                <a:latin typeface="+mn-lt"/>
                <a:ea typeface="+mn-ea"/>
                <a:cs typeface="+mn-cs"/>
              </a:defRPr>
            </a:lvl2pPr>
            <a:lvl3pPr marL="623438" algn="l" defTabSz="311719" rtl="0" eaLnBrk="1" latinLnBrk="0" hangingPunct="1">
              <a:defRPr sz="1227" kern="1200">
                <a:solidFill>
                  <a:schemeClr val="lt1"/>
                </a:solidFill>
                <a:latin typeface="+mn-lt"/>
                <a:ea typeface="+mn-ea"/>
                <a:cs typeface="+mn-cs"/>
              </a:defRPr>
            </a:lvl3pPr>
            <a:lvl4pPr marL="935157" algn="l" defTabSz="311719" rtl="0" eaLnBrk="1" latinLnBrk="0" hangingPunct="1">
              <a:defRPr sz="1227" kern="1200">
                <a:solidFill>
                  <a:schemeClr val="lt1"/>
                </a:solidFill>
                <a:latin typeface="+mn-lt"/>
                <a:ea typeface="+mn-ea"/>
                <a:cs typeface="+mn-cs"/>
              </a:defRPr>
            </a:lvl4pPr>
            <a:lvl5pPr marL="1246876" algn="l" defTabSz="311719" rtl="0" eaLnBrk="1" latinLnBrk="0" hangingPunct="1">
              <a:defRPr sz="1227" kern="1200">
                <a:solidFill>
                  <a:schemeClr val="lt1"/>
                </a:solidFill>
                <a:latin typeface="+mn-lt"/>
                <a:ea typeface="+mn-ea"/>
                <a:cs typeface="+mn-cs"/>
              </a:defRPr>
            </a:lvl5pPr>
            <a:lvl6pPr marL="1558595" algn="l" defTabSz="311719" rtl="0" eaLnBrk="1" latinLnBrk="0" hangingPunct="1">
              <a:defRPr sz="1227" kern="1200">
                <a:solidFill>
                  <a:schemeClr val="lt1"/>
                </a:solidFill>
                <a:latin typeface="+mn-lt"/>
                <a:ea typeface="+mn-ea"/>
                <a:cs typeface="+mn-cs"/>
              </a:defRPr>
            </a:lvl6pPr>
            <a:lvl7pPr marL="1870314" algn="l" defTabSz="311719" rtl="0" eaLnBrk="1" latinLnBrk="0" hangingPunct="1">
              <a:defRPr sz="1227" kern="1200">
                <a:solidFill>
                  <a:schemeClr val="lt1"/>
                </a:solidFill>
                <a:latin typeface="+mn-lt"/>
                <a:ea typeface="+mn-ea"/>
                <a:cs typeface="+mn-cs"/>
              </a:defRPr>
            </a:lvl7pPr>
            <a:lvl8pPr marL="2182033" algn="l" defTabSz="311719" rtl="0" eaLnBrk="1" latinLnBrk="0" hangingPunct="1">
              <a:defRPr sz="1227" kern="1200">
                <a:solidFill>
                  <a:schemeClr val="lt1"/>
                </a:solidFill>
                <a:latin typeface="+mn-lt"/>
                <a:ea typeface="+mn-ea"/>
                <a:cs typeface="+mn-cs"/>
              </a:defRPr>
            </a:lvl8pPr>
            <a:lvl9pPr marL="2493752" algn="l" defTabSz="311719" rtl="0" eaLnBrk="1" latinLnBrk="0" hangingPunct="1">
              <a:defRPr sz="1227" kern="1200">
                <a:solidFill>
                  <a:schemeClr val="lt1"/>
                </a:solidFill>
                <a:latin typeface="+mn-lt"/>
                <a:ea typeface="+mn-ea"/>
                <a:cs typeface="+mn-cs"/>
              </a:defRPr>
            </a:lvl9pPr>
          </a:lstStyle>
          <a:p>
            <a:pPr algn="ctr" defTabSz="233783"/>
            <a:r>
              <a:rPr lang="en-US" sz="1500" b="1">
                <a:solidFill>
                  <a:schemeClr val="tx1"/>
                </a:solidFill>
              </a:rPr>
              <a:t>Vendor Resources</a:t>
            </a:r>
          </a:p>
        </p:txBody>
      </p:sp>
      <p:sp>
        <p:nvSpPr>
          <p:cNvPr id="15" name="Rectangle: Rounded Corners 41">
            <a:extLst>
              <a:ext uri="{FF2B5EF4-FFF2-40B4-BE49-F238E27FC236}">
                <a16:creationId xmlns:a16="http://schemas.microsoft.com/office/drawing/2014/main" id="{2382D82D-C43A-ED10-E8AD-9515405DCB8D}"/>
              </a:ext>
            </a:extLst>
          </p:cNvPr>
          <p:cNvSpPr/>
          <p:nvPr/>
        </p:nvSpPr>
        <p:spPr>
          <a:xfrm>
            <a:off x="7841046" y="3742116"/>
            <a:ext cx="2126153" cy="324594"/>
          </a:xfrm>
          <a:prstGeom prst="roundRect">
            <a:avLst>
              <a:gd name="adj" fmla="val 50000"/>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tIns="0" bIns="0" rtlCol="0" anchor="ctr">
            <a:spAutoFit/>
          </a:bodyPr>
          <a:lstStyle>
            <a:defPPr>
              <a:defRPr lang="en-US"/>
            </a:defPPr>
            <a:lvl1pPr marL="0" algn="l" defTabSz="311719" rtl="0" eaLnBrk="1" latinLnBrk="0" hangingPunct="1">
              <a:defRPr sz="1227" kern="1200">
                <a:solidFill>
                  <a:schemeClr val="lt1"/>
                </a:solidFill>
                <a:latin typeface="+mn-lt"/>
                <a:ea typeface="+mn-ea"/>
                <a:cs typeface="+mn-cs"/>
              </a:defRPr>
            </a:lvl1pPr>
            <a:lvl2pPr marL="311719" algn="l" defTabSz="311719" rtl="0" eaLnBrk="1" latinLnBrk="0" hangingPunct="1">
              <a:defRPr sz="1227" kern="1200">
                <a:solidFill>
                  <a:schemeClr val="lt1"/>
                </a:solidFill>
                <a:latin typeface="+mn-lt"/>
                <a:ea typeface="+mn-ea"/>
                <a:cs typeface="+mn-cs"/>
              </a:defRPr>
            </a:lvl2pPr>
            <a:lvl3pPr marL="623438" algn="l" defTabSz="311719" rtl="0" eaLnBrk="1" latinLnBrk="0" hangingPunct="1">
              <a:defRPr sz="1227" kern="1200">
                <a:solidFill>
                  <a:schemeClr val="lt1"/>
                </a:solidFill>
                <a:latin typeface="+mn-lt"/>
                <a:ea typeface="+mn-ea"/>
                <a:cs typeface="+mn-cs"/>
              </a:defRPr>
            </a:lvl3pPr>
            <a:lvl4pPr marL="935157" algn="l" defTabSz="311719" rtl="0" eaLnBrk="1" latinLnBrk="0" hangingPunct="1">
              <a:defRPr sz="1227" kern="1200">
                <a:solidFill>
                  <a:schemeClr val="lt1"/>
                </a:solidFill>
                <a:latin typeface="+mn-lt"/>
                <a:ea typeface="+mn-ea"/>
                <a:cs typeface="+mn-cs"/>
              </a:defRPr>
            </a:lvl4pPr>
            <a:lvl5pPr marL="1246876" algn="l" defTabSz="311719" rtl="0" eaLnBrk="1" latinLnBrk="0" hangingPunct="1">
              <a:defRPr sz="1227" kern="1200">
                <a:solidFill>
                  <a:schemeClr val="lt1"/>
                </a:solidFill>
                <a:latin typeface="+mn-lt"/>
                <a:ea typeface="+mn-ea"/>
                <a:cs typeface="+mn-cs"/>
              </a:defRPr>
            </a:lvl5pPr>
            <a:lvl6pPr marL="1558595" algn="l" defTabSz="311719" rtl="0" eaLnBrk="1" latinLnBrk="0" hangingPunct="1">
              <a:defRPr sz="1227" kern="1200">
                <a:solidFill>
                  <a:schemeClr val="lt1"/>
                </a:solidFill>
                <a:latin typeface="+mn-lt"/>
                <a:ea typeface="+mn-ea"/>
                <a:cs typeface="+mn-cs"/>
              </a:defRPr>
            </a:lvl6pPr>
            <a:lvl7pPr marL="1870314" algn="l" defTabSz="311719" rtl="0" eaLnBrk="1" latinLnBrk="0" hangingPunct="1">
              <a:defRPr sz="1227" kern="1200">
                <a:solidFill>
                  <a:schemeClr val="lt1"/>
                </a:solidFill>
                <a:latin typeface="+mn-lt"/>
                <a:ea typeface="+mn-ea"/>
                <a:cs typeface="+mn-cs"/>
              </a:defRPr>
            </a:lvl7pPr>
            <a:lvl8pPr marL="2182033" algn="l" defTabSz="311719" rtl="0" eaLnBrk="1" latinLnBrk="0" hangingPunct="1">
              <a:defRPr sz="1227" kern="1200">
                <a:solidFill>
                  <a:schemeClr val="lt1"/>
                </a:solidFill>
                <a:latin typeface="+mn-lt"/>
                <a:ea typeface="+mn-ea"/>
                <a:cs typeface="+mn-cs"/>
              </a:defRPr>
            </a:lvl8pPr>
            <a:lvl9pPr marL="2493752" algn="l" defTabSz="311719" rtl="0" eaLnBrk="1" latinLnBrk="0" hangingPunct="1">
              <a:defRPr sz="1227" kern="1200">
                <a:solidFill>
                  <a:schemeClr val="lt1"/>
                </a:solidFill>
                <a:latin typeface="+mn-lt"/>
                <a:ea typeface="+mn-ea"/>
                <a:cs typeface="+mn-cs"/>
              </a:defRPr>
            </a:lvl9pPr>
          </a:lstStyle>
          <a:p>
            <a:pPr algn="ctr" defTabSz="233783"/>
            <a:r>
              <a:rPr lang="en-US" sz="1500" b="1">
                <a:solidFill>
                  <a:schemeClr val="tx1"/>
                </a:solidFill>
              </a:rPr>
              <a:t>Communications</a:t>
            </a:r>
          </a:p>
        </p:txBody>
      </p:sp>
      <p:sp>
        <p:nvSpPr>
          <p:cNvPr id="16" name="TextBox 15">
            <a:extLst>
              <a:ext uri="{FF2B5EF4-FFF2-40B4-BE49-F238E27FC236}">
                <a16:creationId xmlns:a16="http://schemas.microsoft.com/office/drawing/2014/main" id="{0099D795-66CA-4CBA-6211-DFEDFDB9403A}"/>
              </a:ext>
            </a:extLst>
          </p:cNvPr>
          <p:cNvSpPr txBox="1"/>
          <p:nvPr/>
        </p:nvSpPr>
        <p:spPr>
          <a:xfrm>
            <a:off x="1571758" y="4111323"/>
            <a:ext cx="2612120" cy="2547172"/>
          </a:xfrm>
          <a:prstGeom prst="rect">
            <a:avLst/>
          </a:prstGeom>
          <a:noFill/>
        </p:spPr>
        <p:txBody>
          <a:bodyPr wrap="square" rtlCol="0">
            <a:spAutoFit/>
          </a:bodyPr>
          <a:lstStyle/>
          <a:p>
            <a:pPr marL="214307" lvl="1" indent="-214307" defTabSz="685782">
              <a:buClr>
                <a:prstClr val="white"/>
              </a:buClr>
              <a:buFont typeface="Arial" panose="020B0604020202020204" pitchFamily="34" charset="0"/>
              <a:buChar char="•"/>
            </a:pPr>
            <a:r>
              <a:rPr lang="en-US" sz="1227">
                <a:solidFill>
                  <a:prstClr val="white"/>
                </a:solidFill>
                <a:cs typeface="Arial" panose="020B0604020202020204" pitchFamily="34" charset="0"/>
              </a:rPr>
              <a:t>Notice Requirements</a:t>
            </a:r>
          </a:p>
          <a:p>
            <a:pPr marL="214307" indent="-214307" defTabSz="685782">
              <a:buFont typeface="Arial" panose="020B0604020202020204" pitchFamily="34" charset="0"/>
              <a:buChar char="•"/>
            </a:pPr>
            <a:r>
              <a:rPr lang="en-US" sz="1227">
                <a:solidFill>
                  <a:prstClr val="white"/>
                </a:solidFill>
                <a:cs typeface="Arial" panose="020B0604020202020204" pitchFamily="34" charset="0"/>
              </a:rPr>
              <a:t>ERISA Reporting and Disclosure</a:t>
            </a:r>
          </a:p>
          <a:p>
            <a:pPr marL="214307" indent="-214307" defTabSz="685782">
              <a:buFont typeface="Arial" panose="020B0604020202020204" pitchFamily="34" charset="0"/>
              <a:buChar char="•"/>
            </a:pPr>
            <a:r>
              <a:rPr lang="en-US" sz="1227">
                <a:solidFill>
                  <a:prstClr val="white"/>
                </a:solidFill>
                <a:cs typeface="Arial" panose="020B0604020202020204" pitchFamily="34" charset="0"/>
              </a:rPr>
              <a:t>ACA Guidance</a:t>
            </a:r>
          </a:p>
          <a:p>
            <a:pPr marL="214307" indent="-214307" defTabSz="685782">
              <a:buFont typeface="Arial" panose="020B0604020202020204" pitchFamily="34" charset="0"/>
              <a:buChar char="•"/>
            </a:pPr>
            <a:r>
              <a:rPr lang="en-US" sz="1227">
                <a:solidFill>
                  <a:prstClr val="white"/>
                </a:solidFill>
                <a:cs typeface="Arial" panose="020B0604020202020204" pitchFamily="34" charset="0"/>
              </a:rPr>
              <a:t>Tax Code</a:t>
            </a:r>
          </a:p>
          <a:p>
            <a:pPr marL="214307" indent="-214307" defTabSz="685782">
              <a:buFont typeface="Arial" panose="020B0604020202020204" pitchFamily="34" charset="0"/>
              <a:buChar char="•"/>
            </a:pPr>
            <a:r>
              <a:rPr lang="en-US" sz="1227">
                <a:solidFill>
                  <a:prstClr val="white"/>
                </a:solidFill>
                <a:cs typeface="Arial" panose="020B0604020202020204" pitchFamily="34" charset="0"/>
              </a:rPr>
              <a:t>Medicare &amp; Medicaid Requirements</a:t>
            </a:r>
          </a:p>
          <a:p>
            <a:pPr marL="214307" indent="-214307" defTabSz="685782">
              <a:buFont typeface="Arial" panose="020B0604020202020204" pitchFamily="34" charset="0"/>
              <a:buChar char="•"/>
            </a:pPr>
            <a:r>
              <a:rPr lang="en-US" sz="1227">
                <a:solidFill>
                  <a:prstClr val="white"/>
                </a:solidFill>
                <a:cs typeface="Arial" panose="020B0604020202020204" pitchFamily="34" charset="0"/>
              </a:rPr>
              <a:t>Health Insurance Portability and Accountability Act (HIPAA)</a:t>
            </a:r>
          </a:p>
          <a:p>
            <a:pPr marL="214307" indent="-214307" defTabSz="685782">
              <a:buFont typeface="Arial" panose="020B0604020202020204" pitchFamily="34" charset="0"/>
              <a:buChar char="•"/>
            </a:pPr>
            <a:r>
              <a:rPr lang="en-US" sz="1227">
                <a:solidFill>
                  <a:prstClr val="white"/>
                </a:solidFill>
                <a:cs typeface="Arial" panose="020B0604020202020204" pitchFamily="34" charset="0"/>
              </a:rPr>
              <a:t>Transparency Requirements</a:t>
            </a:r>
          </a:p>
          <a:p>
            <a:pPr marL="214307" indent="-214307" defTabSz="685782">
              <a:buFont typeface="Arial" panose="020B0604020202020204" pitchFamily="34" charset="0"/>
              <a:buChar char="•"/>
            </a:pPr>
            <a:r>
              <a:rPr lang="en-US" sz="1227">
                <a:solidFill>
                  <a:prstClr val="white"/>
                </a:solidFill>
                <a:cs typeface="Arial" panose="020B0604020202020204" pitchFamily="34" charset="0"/>
              </a:rPr>
              <a:t>Wellness Programs</a:t>
            </a:r>
          </a:p>
          <a:p>
            <a:pPr marL="214307" indent="-214307" defTabSz="685782">
              <a:buFont typeface="Arial" panose="020B0604020202020204" pitchFamily="34" charset="0"/>
              <a:buChar char="•"/>
            </a:pPr>
            <a:r>
              <a:rPr lang="en-US" sz="1227">
                <a:solidFill>
                  <a:prstClr val="white"/>
                </a:solidFill>
                <a:cs typeface="Arial" panose="020B0604020202020204" pitchFamily="34" charset="0"/>
              </a:rPr>
              <a:t>Leave Laws</a:t>
            </a:r>
          </a:p>
          <a:p>
            <a:pPr marL="214307" indent="-214307" defTabSz="685782">
              <a:buFont typeface="Arial" panose="020B0604020202020204" pitchFamily="34" charset="0"/>
              <a:buChar char="•"/>
            </a:pPr>
            <a:r>
              <a:rPr lang="en-US" sz="1227">
                <a:solidFill>
                  <a:srgbClr val="FF0000"/>
                </a:solidFill>
                <a:cs typeface="Arial" panose="020B0604020202020204" pitchFamily="34" charset="0"/>
              </a:rPr>
              <a:t>Annual Check-Ins</a:t>
            </a:r>
          </a:p>
        </p:txBody>
      </p:sp>
      <p:sp>
        <p:nvSpPr>
          <p:cNvPr id="17" name="TextBox 16">
            <a:extLst>
              <a:ext uri="{FF2B5EF4-FFF2-40B4-BE49-F238E27FC236}">
                <a16:creationId xmlns:a16="http://schemas.microsoft.com/office/drawing/2014/main" id="{2D4BA681-CBA6-CFB8-B76B-5665627E226B}"/>
              </a:ext>
            </a:extLst>
          </p:cNvPr>
          <p:cNvSpPr txBox="1"/>
          <p:nvPr/>
        </p:nvSpPr>
        <p:spPr>
          <a:xfrm>
            <a:off x="4498837" y="4111280"/>
            <a:ext cx="2936462" cy="2358338"/>
          </a:xfrm>
          <a:prstGeom prst="rect">
            <a:avLst/>
          </a:prstGeom>
          <a:noFill/>
        </p:spPr>
        <p:txBody>
          <a:bodyPr wrap="square" rtlCol="0">
            <a:spAutoFit/>
          </a:bodyPr>
          <a:lstStyle/>
          <a:p>
            <a:pPr marL="130962" lvl="1" indent="-130962" defTabSz="685782">
              <a:buClr>
                <a:prstClr val="white"/>
              </a:buClr>
              <a:buFont typeface="Arial" panose="020B0604020202020204" pitchFamily="34" charset="0"/>
              <a:buChar char="•"/>
            </a:pPr>
            <a:r>
              <a:rPr lang="en-US" sz="1227">
                <a:solidFill>
                  <a:prstClr val="white"/>
                </a:solidFill>
                <a:cs typeface="Arial" panose="020B0604020202020204" pitchFamily="34" charset="0"/>
              </a:rPr>
              <a:t>Unlimited Labor law attorney hours via </a:t>
            </a:r>
            <a:r>
              <a:rPr lang="en-US" sz="1227">
                <a:solidFill>
                  <a:srgbClr val="FF0000"/>
                </a:solidFill>
                <a:cs typeface="Arial" panose="020B0604020202020204" pitchFamily="34" charset="0"/>
              </a:rPr>
              <a:t>Foley &amp; Foley</a:t>
            </a:r>
          </a:p>
          <a:p>
            <a:pPr marL="130962" lvl="1" indent="-130962" defTabSz="685782">
              <a:buClr>
                <a:prstClr val="white"/>
              </a:buClr>
              <a:buFont typeface="Arial" panose="020B0604020202020204" pitchFamily="34" charset="0"/>
              <a:buChar char="•"/>
            </a:pPr>
            <a:r>
              <a:rPr lang="en-US" sz="1227">
                <a:solidFill>
                  <a:prstClr val="white"/>
                </a:solidFill>
                <a:cs typeface="Arial" panose="020B0604020202020204" pitchFamily="34" charset="0"/>
              </a:rPr>
              <a:t>COBRA Administration</a:t>
            </a:r>
          </a:p>
          <a:p>
            <a:pPr marL="130962" lvl="1" indent="-130962" defTabSz="685782">
              <a:buClr>
                <a:prstClr val="white"/>
              </a:buClr>
              <a:buFont typeface="Arial" panose="020B0604020202020204" pitchFamily="34" charset="0"/>
              <a:buChar char="•"/>
            </a:pPr>
            <a:r>
              <a:rPr lang="en-US" sz="1227">
                <a:solidFill>
                  <a:prstClr val="white"/>
                </a:solidFill>
                <a:cs typeface="Arial" panose="020B0604020202020204" pitchFamily="34" charset="0"/>
              </a:rPr>
              <a:t>Plan Documents</a:t>
            </a:r>
          </a:p>
          <a:p>
            <a:pPr marL="130962" lvl="1" indent="-130962" defTabSz="685782">
              <a:buClr>
                <a:prstClr val="white"/>
              </a:buClr>
              <a:buFont typeface="Arial" panose="020B0604020202020204" pitchFamily="34" charset="0"/>
              <a:buChar char="•"/>
            </a:pPr>
            <a:r>
              <a:rPr lang="en-US" sz="1227">
                <a:solidFill>
                  <a:prstClr val="white"/>
                </a:solidFill>
                <a:cs typeface="Arial" panose="020B0604020202020204" pitchFamily="34" charset="0"/>
              </a:rPr>
              <a:t>5500 Preparation</a:t>
            </a:r>
          </a:p>
          <a:p>
            <a:pPr marL="130962" lvl="1" indent="-130962" defTabSz="685782">
              <a:buClr>
                <a:prstClr val="white"/>
              </a:buClr>
              <a:buFont typeface="Arial" panose="020B0604020202020204" pitchFamily="34" charset="0"/>
              <a:buChar char="•"/>
            </a:pPr>
            <a:r>
              <a:rPr lang="en-US" sz="1227">
                <a:solidFill>
                  <a:srgbClr val="FF0000"/>
                </a:solidFill>
                <a:cs typeface="Arial" panose="020B0604020202020204" pitchFamily="34" charset="0"/>
              </a:rPr>
              <a:t>Handbook Review</a:t>
            </a:r>
          </a:p>
          <a:p>
            <a:pPr marL="130962" lvl="1" indent="-130962" defTabSz="685782">
              <a:buClr>
                <a:prstClr val="white"/>
              </a:buClr>
              <a:buFont typeface="Arial" panose="020B0604020202020204" pitchFamily="34" charset="0"/>
              <a:buChar char="•"/>
            </a:pPr>
            <a:r>
              <a:rPr lang="en-US" sz="1227">
                <a:solidFill>
                  <a:prstClr val="white"/>
                </a:solidFill>
                <a:cs typeface="Arial" panose="020B0604020202020204" pitchFamily="34" charset="0"/>
              </a:rPr>
              <a:t>Non-Discrimination Testing</a:t>
            </a:r>
          </a:p>
          <a:p>
            <a:pPr marL="130962" lvl="1" indent="-130962" defTabSz="685782">
              <a:buClr>
                <a:prstClr val="white"/>
              </a:buClr>
              <a:buFont typeface="Arial" panose="020B0604020202020204" pitchFamily="34" charset="0"/>
              <a:buChar char="•"/>
            </a:pPr>
            <a:r>
              <a:rPr lang="en-US" sz="1227">
                <a:solidFill>
                  <a:prstClr val="white"/>
                </a:solidFill>
                <a:cs typeface="Arial" panose="020B0604020202020204" pitchFamily="34" charset="0"/>
              </a:rPr>
              <a:t>HIPAA Compliance</a:t>
            </a:r>
          </a:p>
          <a:p>
            <a:pPr marL="130962" lvl="1" indent="-130962" defTabSz="685782">
              <a:buClr>
                <a:prstClr val="white"/>
              </a:buClr>
              <a:buFont typeface="Arial" panose="020B0604020202020204" pitchFamily="34" charset="0"/>
              <a:buChar char="•"/>
            </a:pPr>
            <a:r>
              <a:rPr lang="en-US" sz="1227">
                <a:solidFill>
                  <a:prstClr val="white"/>
                </a:solidFill>
                <a:cs typeface="Arial" panose="020B0604020202020204" pitchFamily="34" charset="0"/>
              </a:rPr>
              <a:t>ACA Reporting*</a:t>
            </a:r>
          </a:p>
          <a:p>
            <a:pPr marL="130962" lvl="1" indent="-130962" defTabSz="685782">
              <a:buClr>
                <a:prstClr val="white"/>
              </a:buClr>
              <a:buFont typeface="Arial" panose="020B0604020202020204" pitchFamily="34" charset="0"/>
              <a:buChar char="•"/>
            </a:pPr>
            <a:r>
              <a:rPr lang="en-US" sz="1227" err="1">
                <a:solidFill>
                  <a:srgbClr val="FF0000"/>
                </a:solidFill>
                <a:cs typeface="Arial" panose="020B0604020202020204" pitchFamily="34" charset="0"/>
              </a:rPr>
              <a:t>Zywave</a:t>
            </a:r>
            <a:r>
              <a:rPr lang="en-US" sz="1227">
                <a:solidFill>
                  <a:srgbClr val="FF0000"/>
                </a:solidFill>
                <a:cs typeface="Arial" panose="020B0604020202020204" pitchFamily="34" charset="0"/>
              </a:rPr>
              <a:t> Portal </a:t>
            </a:r>
            <a:r>
              <a:rPr lang="en-US" sz="1227">
                <a:solidFill>
                  <a:prstClr val="white"/>
                </a:solidFill>
                <a:cs typeface="Arial" panose="020B0604020202020204" pitchFamily="34" charset="0"/>
              </a:rPr>
              <a:t>– Includes Learner Management System w/ over 150 courses</a:t>
            </a:r>
          </a:p>
        </p:txBody>
      </p:sp>
      <p:sp>
        <p:nvSpPr>
          <p:cNvPr id="18" name="TextBox 17">
            <a:extLst>
              <a:ext uri="{FF2B5EF4-FFF2-40B4-BE49-F238E27FC236}">
                <a16:creationId xmlns:a16="http://schemas.microsoft.com/office/drawing/2014/main" id="{EC8F9AA3-BBFD-5B41-B654-CCD76DA03BF9}"/>
              </a:ext>
            </a:extLst>
          </p:cNvPr>
          <p:cNvSpPr txBox="1"/>
          <p:nvPr/>
        </p:nvSpPr>
        <p:spPr>
          <a:xfrm>
            <a:off x="7699204" y="4111066"/>
            <a:ext cx="2936462" cy="847668"/>
          </a:xfrm>
          <a:prstGeom prst="rect">
            <a:avLst/>
          </a:prstGeom>
          <a:noFill/>
        </p:spPr>
        <p:txBody>
          <a:bodyPr wrap="square" rtlCol="0">
            <a:spAutoFit/>
          </a:bodyPr>
          <a:lstStyle/>
          <a:p>
            <a:pPr marL="130962" lvl="1" indent="-130962" defTabSz="685782">
              <a:buClr>
                <a:prstClr val="white"/>
              </a:buClr>
              <a:buFont typeface="Arial" panose="020B0604020202020204" pitchFamily="34" charset="0"/>
              <a:buChar char="•"/>
            </a:pPr>
            <a:r>
              <a:rPr lang="en-US" sz="1227">
                <a:solidFill>
                  <a:srgbClr val="FF0000"/>
                </a:solidFill>
                <a:cs typeface="Arial" panose="020B0604020202020204" pitchFamily="34" charset="0"/>
              </a:rPr>
              <a:t>Compliance Newsletters</a:t>
            </a:r>
          </a:p>
          <a:p>
            <a:pPr marL="130962" lvl="1" indent="-130962" defTabSz="685782">
              <a:buClr>
                <a:prstClr val="white"/>
              </a:buClr>
              <a:buFont typeface="Arial" panose="020B0604020202020204" pitchFamily="34" charset="0"/>
              <a:buChar char="•"/>
            </a:pPr>
            <a:r>
              <a:rPr lang="en-US" sz="1227">
                <a:solidFill>
                  <a:prstClr val="white"/>
                </a:solidFill>
                <a:cs typeface="Arial" panose="020B0604020202020204" pitchFamily="34" charset="0"/>
              </a:rPr>
              <a:t>State &amp; Federal Regulations </a:t>
            </a:r>
          </a:p>
          <a:p>
            <a:pPr marL="130962" lvl="1" indent="-130962" defTabSz="685782">
              <a:buClr>
                <a:prstClr val="white"/>
              </a:buClr>
              <a:buFont typeface="Arial" panose="020B0604020202020204" pitchFamily="34" charset="0"/>
              <a:buChar char="•"/>
            </a:pPr>
            <a:r>
              <a:rPr lang="en-US" sz="1227">
                <a:solidFill>
                  <a:prstClr val="white"/>
                </a:solidFill>
                <a:cs typeface="Arial" panose="020B0604020202020204" pitchFamily="34" charset="0"/>
              </a:rPr>
              <a:t>Timely Compliance Alerts and Webinars</a:t>
            </a:r>
          </a:p>
        </p:txBody>
      </p:sp>
      <p:sp>
        <p:nvSpPr>
          <p:cNvPr id="19" name="Rectangle: Rounded Corners 41">
            <a:extLst>
              <a:ext uri="{FF2B5EF4-FFF2-40B4-BE49-F238E27FC236}">
                <a16:creationId xmlns:a16="http://schemas.microsoft.com/office/drawing/2014/main" id="{1192902E-F01C-0009-2CD6-E8DC6209D7F3}"/>
              </a:ext>
            </a:extLst>
          </p:cNvPr>
          <p:cNvSpPr/>
          <p:nvPr/>
        </p:nvSpPr>
        <p:spPr>
          <a:xfrm>
            <a:off x="7936537" y="5222627"/>
            <a:ext cx="2126153" cy="324594"/>
          </a:xfrm>
          <a:prstGeom prst="roundRect">
            <a:avLst>
              <a:gd name="adj" fmla="val 50000"/>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tIns="0" bIns="0" rtlCol="0" anchor="ctr">
            <a:spAutoFit/>
          </a:bodyPr>
          <a:lstStyle>
            <a:defPPr>
              <a:defRPr lang="en-US"/>
            </a:defPPr>
            <a:lvl1pPr marL="0" algn="l" defTabSz="311719" rtl="0" eaLnBrk="1" latinLnBrk="0" hangingPunct="1">
              <a:defRPr sz="1227" kern="1200">
                <a:solidFill>
                  <a:schemeClr val="lt1"/>
                </a:solidFill>
                <a:latin typeface="+mn-lt"/>
                <a:ea typeface="+mn-ea"/>
                <a:cs typeface="+mn-cs"/>
              </a:defRPr>
            </a:lvl1pPr>
            <a:lvl2pPr marL="311719" algn="l" defTabSz="311719" rtl="0" eaLnBrk="1" latinLnBrk="0" hangingPunct="1">
              <a:defRPr sz="1227" kern="1200">
                <a:solidFill>
                  <a:schemeClr val="lt1"/>
                </a:solidFill>
                <a:latin typeface="+mn-lt"/>
                <a:ea typeface="+mn-ea"/>
                <a:cs typeface="+mn-cs"/>
              </a:defRPr>
            </a:lvl2pPr>
            <a:lvl3pPr marL="623438" algn="l" defTabSz="311719" rtl="0" eaLnBrk="1" latinLnBrk="0" hangingPunct="1">
              <a:defRPr sz="1227" kern="1200">
                <a:solidFill>
                  <a:schemeClr val="lt1"/>
                </a:solidFill>
                <a:latin typeface="+mn-lt"/>
                <a:ea typeface="+mn-ea"/>
                <a:cs typeface="+mn-cs"/>
              </a:defRPr>
            </a:lvl3pPr>
            <a:lvl4pPr marL="935157" algn="l" defTabSz="311719" rtl="0" eaLnBrk="1" latinLnBrk="0" hangingPunct="1">
              <a:defRPr sz="1227" kern="1200">
                <a:solidFill>
                  <a:schemeClr val="lt1"/>
                </a:solidFill>
                <a:latin typeface="+mn-lt"/>
                <a:ea typeface="+mn-ea"/>
                <a:cs typeface="+mn-cs"/>
              </a:defRPr>
            </a:lvl4pPr>
            <a:lvl5pPr marL="1246876" algn="l" defTabSz="311719" rtl="0" eaLnBrk="1" latinLnBrk="0" hangingPunct="1">
              <a:defRPr sz="1227" kern="1200">
                <a:solidFill>
                  <a:schemeClr val="lt1"/>
                </a:solidFill>
                <a:latin typeface="+mn-lt"/>
                <a:ea typeface="+mn-ea"/>
                <a:cs typeface="+mn-cs"/>
              </a:defRPr>
            </a:lvl5pPr>
            <a:lvl6pPr marL="1558595" algn="l" defTabSz="311719" rtl="0" eaLnBrk="1" latinLnBrk="0" hangingPunct="1">
              <a:defRPr sz="1227" kern="1200">
                <a:solidFill>
                  <a:schemeClr val="lt1"/>
                </a:solidFill>
                <a:latin typeface="+mn-lt"/>
                <a:ea typeface="+mn-ea"/>
                <a:cs typeface="+mn-cs"/>
              </a:defRPr>
            </a:lvl6pPr>
            <a:lvl7pPr marL="1870314" algn="l" defTabSz="311719" rtl="0" eaLnBrk="1" latinLnBrk="0" hangingPunct="1">
              <a:defRPr sz="1227" kern="1200">
                <a:solidFill>
                  <a:schemeClr val="lt1"/>
                </a:solidFill>
                <a:latin typeface="+mn-lt"/>
                <a:ea typeface="+mn-ea"/>
                <a:cs typeface="+mn-cs"/>
              </a:defRPr>
            </a:lvl7pPr>
            <a:lvl8pPr marL="2182033" algn="l" defTabSz="311719" rtl="0" eaLnBrk="1" latinLnBrk="0" hangingPunct="1">
              <a:defRPr sz="1227" kern="1200">
                <a:solidFill>
                  <a:schemeClr val="lt1"/>
                </a:solidFill>
                <a:latin typeface="+mn-lt"/>
                <a:ea typeface="+mn-ea"/>
                <a:cs typeface="+mn-cs"/>
              </a:defRPr>
            </a:lvl8pPr>
            <a:lvl9pPr marL="2493752" algn="l" defTabSz="311719" rtl="0" eaLnBrk="1" latinLnBrk="0" hangingPunct="1">
              <a:defRPr sz="1227" kern="1200">
                <a:solidFill>
                  <a:schemeClr val="lt1"/>
                </a:solidFill>
                <a:latin typeface="+mn-lt"/>
                <a:ea typeface="+mn-ea"/>
                <a:cs typeface="+mn-cs"/>
              </a:defRPr>
            </a:lvl9pPr>
          </a:lstStyle>
          <a:p>
            <a:pPr algn="ctr" defTabSz="233783"/>
            <a:r>
              <a:rPr lang="en-US" sz="1500" b="1">
                <a:solidFill>
                  <a:schemeClr val="tx1"/>
                </a:solidFill>
              </a:rPr>
              <a:t>Other Support</a:t>
            </a:r>
          </a:p>
        </p:txBody>
      </p:sp>
      <p:sp>
        <p:nvSpPr>
          <p:cNvPr id="20" name="TextBox 19">
            <a:extLst>
              <a:ext uri="{FF2B5EF4-FFF2-40B4-BE49-F238E27FC236}">
                <a16:creationId xmlns:a16="http://schemas.microsoft.com/office/drawing/2014/main" id="{5EECABC2-3608-4836-5EBF-2370BB92F794}"/>
              </a:ext>
            </a:extLst>
          </p:cNvPr>
          <p:cNvSpPr txBox="1"/>
          <p:nvPr/>
        </p:nvSpPr>
        <p:spPr>
          <a:xfrm>
            <a:off x="7709259" y="5592163"/>
            <a:ext cx="2936462" cy="847668"/>
          </a:xfrm>
          <a:prstGeom prst="rect">
            <a:avLst/>
          </a:prstGeom>
          <a:noFill/>
        </p:spPr>
        <p:txBody>
          <a:bodyPr wrap="square" rtlCol="0">
            <a:spAutoFit/>
          </a:bodyPr>
          <a:lstStyle/>
          <a:p>
            <a:pPr marL="130962" lvl="1" indent="-130962" defTabSz="685782">
              <a:buClr>
                <a:prstClr val="white"/>
              </a:buClr>
              <a:buFont typeface="Arial" panose="020B0604020202020204" pitchFamily="34" charset="0"/>
              <a:buChar char="•"/>
            </a:pPr>
            <a:r>
              <a:rPr lang="en-US" sz="1227">
                <a:solidFill>
                  <a:prstClr val="white"/>
                </a:solidFill>
                <a:cs typeface="Arial" panose="020B0604020202020204" pitchFamily="34" charset="0"/>
              </a:rPr>
              <a:t>Individualized client support</a:t>
            </a:r>
          </a:p>
          <a:p>
            <a:pPr marL="130962" lvl="1" indent="-130962" defTabSz="685782">
              <a:buClr>
                <a:prstClr val="white"/>
              </a:buClr>
              <a:buFont typeface="Arial" panose="020B0604020202020204" pitchFamily="34" charset="0"/>
              <a:buChar char="•"/>
            </a:pPr>
            <a:r>
              <a:rPr lang="en-US" sz="1227">
                <a:solidFill>
                  <a:srgbClr val="FF0000"/>
                </a:solidFill>
                <a:cs typeface="Arial" panose="020B0604020202020204" pitchFamily="34" charset="0"/>
              </a:rPr>
              <a:t>Regulatory &amp; Legislative Team</a:t>
            </a:r>
          </a:p>
          <a:p>
            <a:pPr marL="130962" lvl="1" indent="-130962" defTabSz="685782">
              <a:buClr>
                <a:prstClr val="white"/>
              </a:buClr>
              <a:buFont typeface="Arial" panose="020B0604020202020204" pitchFamily="34" charset="0"/>
              <a:buChar char="•"/>
            </a:pPr>
            <a:r>
              <a:rPr lang="en-US" sz="1227">
                <a:solidFill>
                  <a:prstClr val="white"/>
                </a:solidFill>
                <a:cs typeface="Arial" panose="020B0604020202020204" pitchFamily="34" charset="0"/>
              </a:rPr>
              <a:t>Monthly Webinars</a:t>
            </a:r>
          </a:p>
          <a:p>
            <a:pPr marL="130962" lvl="1" indent="-130962" defTabSz="685782">
              <a:buClr>
                <a:prstClr val="white"/>
              </a:buClr>
              <a:buFont typeface="Arial" panose="020B0604020202020204" pitchFamily="34" charset="0"/>
              <a:buChar char="•"/>
            </a:pPr>
            <a:r>
              <a:rPr lang="en-US" sz="1227">
                <a:solidFill>
                  <a:prstClr val="white"/>
                </a:solidFill>
                <a:cs typeface="Arial" panose="020B0604020202020204" pitchFamily="34" charset="0"/>
              </a:rPr>
              <a:t>Yearly Seminars</a:t>
            </a:r>
            <a:endParaRPr lang="en-US" sz="1050">
              <a:solidFill>
                <a:prstClr val="white"/>
              </a:solidFill>
              <a:cs typeface="Arial" panose="020B0604020202020204" pitchFamily="34" charset="0"/>
            </a:endParaRPr>
          </a:p>
        </p:txBody>
      </p:sp>
    </p:spTree>
    <p:extLst>
      <p:ext uri="{BB962C8B-B14F-4D97-AF65-F5344CB8AC3E}">
        <p14:creationId xmlns:p14="http://schemas.microsoft.com/office/powerpoint/2010/main" val="23477606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85E8807-5039-40D7-8F8D-A5EDCAC7A142}"/>
              </a:ext>
            </a:extLst>
          </p:cNvPr>
          <p:cNvSpPr>
            <a:spLocks noGrp="1"/>
          </p:cNvSpPr>
          <p:nvPr>
            <p:ph type="sldNum" sz="quarter" idx="12"/>
          </p:nvPr>
        </p:nvSpPr>
        <p:spPr/>
        <p:txBody>
          <a:bodyPr/>
          <a:lstStyle/>
          <a:p>
            <a:pPr defTabSz="233782"/>
            <a:r>
              <a:rPr lang="en-US">
                <a:solidFill>
                  <a:srgbClr val="6D6E71"/>
                </a:solidFill>
              </a:rPr>
              <a:t>BROWN &amp; BROWN  |  </a:t>
            </a:r>
            <a:fld id="{0BDBB283-31B7-430F-95E5-02359FF226F2}" type="slidenum">
              <a:rPr lang="en-US">
                <a:solidFill>
                  <a:srgbClr val="6D6E71"/>
                </a:solidFill>
              </a:rPr>
              <a:pPr defTabSz="233782"/>
              <a:t>29</a:t>
            </a:fld>
            <a:endParaRPr lang="en-US">
              <a:solidFill>
                <a:srgbClr val="6D6E71"/>
              </a:solidFill>
            </a:endParaRPr>
          </a:p>
        </p:txBody>
      </p:sp>
      <p:sp>
        <p:nvSpPr>
          <p:cNvPr id="4" name="Content Placeholder 2">
            <a:extLst>
              <a:ext uri="{FF2B5EF4-FFF2-40B4-BE49-F238E27FC236}">
                <a16:creationId xmlns:a16="http://schemas.microsoft.com/office/drawing/2014/main" id="{0AB3185F-BFCA-4D0C-9163-AADF617A4A3F}"/>
              </a:ext>
            </a:extLst>
          </p:cNvPr>
          <p:cNvSpPr txBox="1">
            <a:spLocks/>
          </p:cNvSpPr>
          <p:nvPr/>
        </p:nvSpPr>
        <p:spPr>
          <a:xfrm>
            <a:off x="3835237" y="2107605"/>
            <a:ext cx="4468833" cy="1515193"/>
          </a:xfrm>
          <a:prstGeom prst="rect">
            <a:avLst/>
          </a:prstGeom>
        </p:spPr>
        <p:txBody>
          <a:bodyPr numCol="1" spcCol="274320">
            <a:normAutofit/>
          </a:bodyPr>
          <a:lstStyle>
            <a:lvl1pPr marL="335288" indent="-335288" algn="l" defTabSz="1341150" rtl="0" eaLnBrk="1" latinLnBrk="0" hangingPunct="1">
              <a:lnSpc>
                <a:spcPct val="90000"/>
              </a:lnSpc>
              <a:spcBef>
                <a:spcPts val="1467"/>
              </a:spcBef>
              <a:buClr>
                <a:schemeClr val="accent3"/>
              </a:buClr>
              <a:buFont typeface="Arial" panose="020B0604020202020204" pitchFamily="34" charset="0"/>
              <a:buChar char="•"/>
              <a:defRPr sz="4107" kern="1200">
                <a:solidFill>
                  <a:schemeClr val="accent6"/>
                </a:solidFill>
                <a:latin typeface="Arial" panose="020B0604020202020204" pitchFamily="34" charset="0"/>
                <a:ea typeface="+mn-ea"/>
                <a:cs typeface="Arial" panose="020B0604020202020204" pitchFamily="34" charset="0"/>
              </a:defRPr>
            </a:lvl1pPr>
            <a:lvl2pPr marL="1005863" indent="-335288" algn="l" defTabSz="1341150" rtl="0" eaLnBrk="1" latinLnBrk="0" hangingPunct="1">
              <a:lnSpc>
                <a:spcPct val="90000"/>
              </a:lnSpc>
              <a:spcBef>
                <a:spcPts val="733"/>
              </a:spcBef>
              <a:buClr>
                <a:schemeClr val="accent3"/>
              </a:buClr>
              <a:buFont typeface="Arial" panose="020B0604020202020204" pitchFamily="34" charset="0"/>
              <a:buChar char="»"/>
              <a:defRPr sz="3520" kern="1200">
                <a:solidFill>
                  <a:schemeClr val="accent6"/>
                </a:solidFill>
                <a:latin typeface="Arial" panose="020B0604020202020204" pitchFamily="34" charset="0"/>
                <a:ea typeface="+mn-ea"/>
                <a:cs typeface="Arial" panose="020B0604020202020204" pitchFamily="34" charset="0"/>
              </a:defRPr>
            </a:lvl2pPr>
            <a:lvl3pPr marL="1676438" indent="-335288" algn="l" defTabSz="1341150" rtl="0" eaLnBrk="1" latinLnBrk="0" hangingPunct="1">
              <a:lnSpc>
                <a:spcPct val="90000"/>
              </a:lnSpc>
              <a:spcBef>
                <a:spcPts val="733"/>
              </a:spcBef>
              <a:buClr>
                <a:schemeClr val="accent3"/>
              </a:buClr>
              <a:buFont typeface="Courier New" panose="02070309020205020404" pitchFamily="49" charset="0"/>
              <a:buChar char="o"/>
              <a:defRPr sz="2933" kern="1200">
                <a:solidFill>
                  <a:schemeClr val="accent6"/>
                </a:solidFill>
                <a:latin typeface="Arial" panose="020B0604020202020204" pitchFamily="34" charset="0"/>
                <a:ea typeface="+mn-ea"/>
                <a:cs typeface="Arial" panose="020B0604020202020204" pitchFamily="34" charset="0"/>
              </a:defRPr>
            </a:lvl3pPr>
            <a:lvl4pPr marL="2347013" indent="-335288" algn="l" defTabSz="1341150" rtl="0" eaLnBrk="1" latinLnBrk="0" hangingPunct="1">
              <a:lnSpc>
                <a:spcPct val="90000"/>
              </a:lnSpc>
              <a:spcBef>
                <a:spcPts val="733"/>
              </a:spcBef>
              <a:buClr>
                <a:schemeClr val="accent3"/>
              </a:buClr>
              <a:buFont typeface="Arial" panose="020B0604020202020204" pitchFamily="34" charset="0"/>
              <a:buChar char="–"/>
              <a:defRPr sz="2640" kern="1200">
                <a:solidFill>
                  <a:schemeClr val="accent6"/>
                </a:solidFill>
                <a:latin typeface="Arial" panose="020B0604020202020204" pitchFamily="34" charset="0"/>
                <a:ea typeface="+mn-ea"/>
                <a:cs typeface="Arial" panose="020B0604020202020204" pitchFamily="34" charset="0"/>
              </a:defRPr>
            </a:lvl4pPr>
            <a:lvl5pPr marL="3017589" indent="-335288" algn="l" defTabSz="1341150" rtl="0" eaLnBrk="1" latinLnBrk="0" hangingPunct="1">
              <a:lnSpc>
                <a:spcPct val="90000"/>
              </a:lnSpc>
              <a:spcBef>
                <a:spcPts val="733"/>
              </a:spcBef>
              <a:buClr>
                <a:schemeClr val="accent3"/>
              </a:buClr>
              <a:buFont typeface="Wingdings" panose="05000000000000000000" pitchFamily="2" charset="2"/>
              <a:buChar char="§"/>
              <a:defRPr sz="2640" kern="1200">
                <a:solidFill>
                  <a:schemeClr val="accent6"/>
                </a:solidFill>
                <a:latin typeface="Arial" panose="020B0604020202020204" pitchFamily="34" charset="0"/>
                <a:ea typeface="+mn-ea"/>
                <a:cs typeface="Arial" panose="020B0604020202020204" pitchFamily="34" charset="0"/>
              </a:defRPr>
            </a:lvl5pPr>
            <a:lvl6pPr marL="368816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73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31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90"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pPr marL="0" indent="0" defTabSz="233782">
              <a:lnSpc>
                <a:spcPct val="100000"/>
              </a:lnSpc>
              <a:spcBef>
                <a:spcPts val="0"/>
              </a:spcBef>
              <a:spcAft>
                <a:spcPts val="307"/>
              </a:spcAft>
              <a:buClrTx/>
              <a:buNone/>
              <a:defRPr/>
            </a:pPr>
            <a:endParaRPr lang="en-US" sz="920">
              <a:solidFill>
                <a:srgbClr val="6D6E71"/>
              </a:solidFill>
            </a:endParaRPr>
          </a:p>
        </p:txBody>
      </p:sp>
      <p:sp>
        <p:nvSpPr>
          <p:cNvPr id="8" name="Content Placeholder 2">
            <a:extLst>
              <a:ext uri="{FF2B5EF4-FFF2-40B4-BE49-F238E27FC236}">
                <a16:creationId xmlns:a16="http://schemas.microsoft.com/office/drawing/2014/main" id="{80584E83-713A-4A5F-9D6E-F4E484FCA986}"/>
              </a:ext>
            </a:extLst>
          </p:cNvPr>
          <p:cNvSpPr txBox="1">
            <a:spLocks/>
          </p:cNvSpPr>
          <p:nvPr/>
        </p:nvSpPr>
        <p:spPr>
          <a:xfrm>
            <a:off x="1085850" y="1583911"/>
            <a:ext cx="8997002" cy="4951649"/>
          </a:xfrm>
          <a:prstGeom prst="rect">
            <a:avLst/>
          </a:prstGeom>
        </p:spPr>
        <p:txBody>
          <a:bodyPr>
            <a:normAutofit/>
          </a:bodyPr>
          <a:lstStyle>
            <a:lvl1pPr marL="335288" indent="-335288" algn="l" defTabSz="1341150" rtl="0" eaLnBrk="1" latinLnBrk="0" hangingPunct="1">
              <a:lnSpc>
                <a:spcPct val="90000"/>
              </a:lnSpc>
              <a:spcBef>
                <a:spcPts val="1467"/>
              </a:spcBef>
              <a:buClr>
                <a:schemeClr val="accent3"/>
              </a:buClr>
              <a:buFont typeface="Arial" panose="020B0604020202020204" pitchFamily="34" charset="0"/>
              <a:buChar char="•"/>
              <a:defRPr sz="4107" kern="1200">
                <a:solidFill>
                  <a:schemeClr val="accent6"/>
                </a:solidFill>
                <a:latin typeface="Arial" panose="020B0604020202020204" pitchFamily="34" charset="0"/>
                <a:ea typeface="+mn-ea"/>
                <a:cs typeface="Arial" panose="020B0604020202020204" pitchFamily="34" charset="0"/>
              </a:defRPr>
            </a:lvl1pPr>
            <a:lvl2pPr marL="1005863" indent="-335288" algn="l" defTabSz="1341150" rtl="0" eaLnBrk="1" latinLnBrk="0" hangingPunct="1">
              <a:lnSpc>
                <a:spcPct val="90000"/>
              </a:lnSpc>
              <a:spcBef>
                <a:spcPts val="733"/>
              </a:spcBef>
              <a:buClr>
                <a:schemeClr val="accent3"/>
              </a:buClr>
              <a:buFont typeface="Arial" panose="020B0604020202020204" pitchFamily="34" charset="0"/>
              <a:buChar char="»"/>
              <a:defRPr sz="3520" kern="1200">
                <a:solidFill>
                  <a:schemeClr val="accent6"/>
                </a:solidFill>
                <a:latin typeface="Arial" panose="020B0604020202020204" pitchFamily="34" charset="0"/>
                <a:ea typeface="+mn-ea"/>
                <a:cs typeface="Arial" panose="020B0604020202020204" pitchFamily="34" charset="0"/>
              </a:defRPr>
            </a:lvl2pPr>
            <a:lvl3pPr marL="1676438" indent="-335288" algn="l" defTabSz="1341150" rtl="0" eaLnBrk="1" latinLnBrk="0" hangingPunct="1">
              <a:lnSpc>
                <a:spcPct val="90000"/>
              </a:lnSpc>
              <a:spcBef>
                <a:spcPts val="733"/>
              </a:spcBef>
              <a:buClr>
                <a:schemeClr val="accent3"/>
              </a:buClr>
              <a:buFont typeface="Courier New" panose="02070309020205020404" pitchFamily="49" charset="0"/>
              <a:buChar char="o"/>
              <a:defRPr sz="2933" kern="1200">
                <a:solidFill>
                  <a:schemeClr val="accent6"/>
                </a:solidFill>
                <a:latin typeface="Arial" panose="020B0604020202020204" pitchFamily="34" charset="0"/>
                <a:ea typeface="+mn-ea"/>
                <a:cs typeface="Arial" panose="020B0604020202020204" pitchFamily="34" charset="0"/>
              </a:defRPr>
            </a:lvl3pPr>
            <a:lvl4pPr marL="2347013" indent="-335288" algn="l" defTabSz="1341150" rtl="0" eaLnBrk="1" latinLnBrk="0" hangingPunct="1">
              <a:lnSpc>
                <a:spcPct val="90000"/>
              </a:lnSpc>
              <a:spcBef>
                <a:spcPts val="733"/>
              </a:spcBef>
              <a:buClr>
                <a:schemeClr val="accent3"/>
              </a:buClr>
              <a:buFont typeface="Arial" panose="020B0604020202020204" pitchFamily="34" charset="0"/>
              <a:buChar char="–"/>
              <a:defRPr sz="2640" kern="1200">
                <a:solidFill>
                  <a:schemeClr val="accent6"/>
                </a:solidFill>
                <a:latin typeface="Arial" panose="020B0604020202020204" pitchFamily="34" charset="0"/>
                <a:ea typeface="+mn-ea"/>
                <a:cs typeface="Arial" panose="020B0604020202020204" pitchFamily="34" charset="0"/>
              </a:defRPr>
            </a:lvl4pPr>
            <a:lvl5pPr marL="3017589" indent="-335288" algn="l" defTabSz="1341150" rtl="0" eaLnBrk="1" latinLnBrk="0" hangingPunct="1">
              <a:lnSpc>
                <a:spcPct val="90000"/>
              </a:lnSpc>
              <a:spcBef>
                <a:spcPts val="733"/>
              </a:spcBef>
              <a:buClr>
                <a:schemeClr val="accent3"/>
              </a:buClr>
              <a:buFont typeface="Wingdings" panose="05000000000000000000" pitchFamily="2" charset="2"/>
              <a:buChar char="§"/>
              <a:defRPr sz="2640" kern="1200">
                <a:solidFill>
                  <a:schemeClr val="accent6"/>
                </a:solidFill>
                <a:latin typeface="Arial" panose="020B0604020202020204" pitchFamily="34" charset="0"/>
                <a:ea typeface="+mn-ea"/>
                <a:cs typeface="Arial" panose="020B0604020202020204" pitchFamily="34" charset="0"/>
              </a:defRPr>
            </a:lvl5pPr>
            <a:lvl6pPr marL="368816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73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31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90"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pPr marL="0" indent="0" algn="ctr" defTabSz="233782" hangingPunct="0">
              <a:lnSpc>
                <a:spcPct val="200000"/>
              </a:lnSpc>
              <a:spcBef>
                <a:spcPts val="0"/>
              </a:spcBef>
              <a:buClrTx/>
              <a:buNone/>
              <a:defRPr/>
            </a:pPr>
            <a:r>
              <a:rPr lang="en-US" sz="1091" b="1" dirty="0">
                <a:solidFill>
                  <a:srgbClr val="002855"/>
                </a:solidFill>
                <a:latin typeface="Arial" panose="020B0604020202020204"/>
                <a:ea typeface="Times New Roman" panose="02020603050405020304" pitchFamily="18" charset="0"/>
              </a:rPr>
              <a:t>NOTICE OF CARRIER FINANCIAL STATUS</a:t>
            </a:r>
          </a:p>
          <a:p>
            <a:pPr marL="0" indent="0" defTabSz="233782">
              <a:lnSpc>
                <a:spcPct val="100000"/>
              </a:lnSpc>
              <a:spcBef>
                <a:spcPts val="0"/>
              </a:spcBef>
              <a:buClrTx/>
              <a:buNone/>
              <a:defRPr/>
            </a:pPr>
            <a:r>
              <a:rPr lang="en-US" sz="1091" dirty="0">
                <a:solidFill>
                  <a:srgbClr val="002855"/>
                </a:solidFill>
                <a:latin typeface="Arial" panose="020B0604020202020204"/>
                <a:ea typeface="Times New Roman" panose="02020603050405020304" pitchFamily="18" charset="0"/>
              </a:rPr>
              <a:t> </a:t>
            </a:r>
          </a:p>
          <a:p>
            <a:pPr marL="0" indent="0" algn="just" defTabSz="233782">
              <a:lnSpc>
                <a:spcPct val="100000"/>
              </a:lnSpc>
              <a:spcBef>
                <a:spcPts val="0"/>
              </a:spcBef>
              <a:buClrTx/>
              <a:buNone/>
              <a:defRPr/>
            </a:pPr>
            <a:r>
              <a:rPr lang="en-US" sz="1091" dirty="0">
                <a:solidFill>
                  <a:srgbClr val="002855"/>
                </a:solidFill>
                <a:latin typeface="Arial" panose="020B0604020202020204"/>
                <a:ea typeface="Times New Roman" panose="02020603050405020304" pitchFamily="18" charset="0"/>
              </a:rPr>
              <a:t>Brown &amp; Brown makes every attempt to place coverage with carriers rated A- or better* through AM Best (</a:t>
            </a:r>
            <a:r>
              <a:rPr lang="en-US" sz="1091" u="sng" dirty="0">
                <a:solidFill>
                  <a:srgbClr val="0712E9"/>
                </a:solidFill>
                <a:latin typeface="Arial" panose="020B0604020202020204"/>
                <a:ea typeface="Times New Roman" panose="02020603050405020304" pitchFamily="18" charset="0"/>
                <a:hlinkClick r:id="rId2">
                  <a:extLst>
                    <a:ext uri="{A12FA001-AC4F-418D-AE19-62706E023703}">
                      <ahyp:hlinkClr xmlns:ahyp="http://schemas.microsoft.com/office/drawing/2018/hyperlinkcolor" val="tx"/>
                    </a:ext>
                  </a:extLst>
                </a:hlinkClick>
              </a:rPr>
              <a:t>www.ambest.com</a:t>
            </a:r>
            <a:r>
              <a:rPr lang="en-US" sz="1091" dirty="0">
                <a:solidFill>
                  <a:srgbClr val="002855"/>
                </a:solidFill>
                <a:latin typeface="Arial" panose="020B0604020202020204"/>
                <a:ea typeface="Times New Roman" panose="02020603050405020304" pitchFamily="18" charset="0"/>
              </a:rPr>
              <a:t>), a national credit rating agency with a specific focus on the insurance industry. Because an AM Best rating is not required by the various state departments of insurance, there are many carriers in the Employee Benefits industry that elect not to participate in AM Best’s rating process for various reasons. Therefore, Brown &amp; Brown periodically places coverage with carriers rated less than A- or non-rated by AM Best. </a:t>
            </a:r>
          </a:p>
          <a:p>
            <a:pPr marL="0" indent="0" algn="just" defTabSz="233782">
              <a:lnSpc>
                <a:spcPct val="100000"/>
              </a:lnSpc>
              <a:spcBef>
                <a:spcPts val="0"/>
              </a:spcBef>
              <a:buClrTx/>
              <a:buNone/>
              <a:defRPr/>
            </a:pPr>
            <a:r>
              <a:rPr lang="en-US" sz="1091" dirty="0">
                <a:solidFill>
                  <a:srgbClr val="002855"/>
                </a:solidFill>
                <a:latin typeface="Arial" panose="020B0604020202020204"/>
                <a:ea typeface="Times New Roman" panose="02020603050405020304" pitchFamily="18" charset="0"/>
              </a:rPr>
              <a:t> </a:t>
            </a:r>
          </a:p>
          <a:p>
            <a:pPr marL="0" indent="0" algn="just" defTabSz="233782">
              <a:lnSpc>
                <a:spcPct val="100000"/>
              </a:lnSpc>
              <a:spcBef>
                <a:spcPts val="0"/>
              </a:spcBef>
              <a:buClrTx/>
              <a:buNone/>
              <a:defRPr/>
            </a:pPr>
            <a:r>
              <a:rPr lang="en-US" sz="1091" dirty="0">
                <a:solidFill>
                  <a:srgbClr val="002855"/>
                </a:solidFill>
                <a:latin typeface="Arial" panose="020B0604020202020204"/>
                <a:ea typeface="Times New Roman" panose="02020603050405020304" pitchFamily="18" charset="0"/>
              </a:rPr>
              <a:t>Please be advised that Brown &amp; Brown does monitor carriers rated less than A- or non-rated on an ongoing basis. However, because Brown &amp; Brown cannot certify the financial soundness or stability of any insurance company or alternative risk transfer entity or otherwise predict whether the financial condition of a company might improve or deteriorate, we encourage you to review the financial information for each carrier at AM Best’s website (</a:t>
            </a:r>
            <a:r>
              <a:rPr lang="en-US" sz="1091" u="sng" dirty="0">
                <a:solidFill>
                  <a:srgbClr val="0712E9"/>
                </a:solidFill>
                <a:latin typeface="Arial" panose="020B0604020202020204"/>
                <a:ea typeface="Times New Roman" panose="02020603050405020304" pitchFamily="18" charset="0"/>
                <a:hlinkClick r:id="rId3">
                  <a:extLst>
                    <a:ext uri="{A12FA001-AC4F-418D-AE19-62706E023703}">
                      <ahyp:hlinkClr xmlns:ahyp="http://schemas.microsoft.com/office/drawing/2018/hyperlinkcolor" val="tx"/>
                    </a:ext>
                  </a:extLst>
                </a:hlinkClick>
              </a:rPr>
              <a:t>www.ambest.com</a:t>
            </a:r>
            <a:r>
              <a:rPr lang="en-US" sz="1091" dirty="0">
                <a:solidFill>
                  <a:srgbClr val="002855"/>
                </a:solidFill>
                <a:latin typeface="Arial" panose="020B0604020202020204"/>
                <a:ea typeface="Times New Roman" panose="02020603050405020304" pitchFamily="18" charset="0"/>
              </a:rPr>
              <a:t>), a state department of insurance website, the applicable carrier website and/or with your accountant, legal counsel and other advisors. </a:t>
            </a:r>
          </a:p>
          <a:p>
            <a:pPr marL="0" indent="0" algn="just" defTabSz="233782">
              <a:lnSpc>
                <a:spcPct val="100000"/>
              </a:lnSpc>
              <a:spcBef>
                <a:spcPts val="0"/>
              </a:spcBef>
              <a:buClrTx/>
              <a:buNone/>
              <a:defRPr/>
            </a:pPr>
            <a:r>
              <a:rPr lang="en-US" sz="1091" dirty="0">
                <a:solidFill>
                  <a:srgbClr val="002855"/>
                </a:solidFill>
                <a:latin typeface="Arial" panose="020B0604020202020204"/>
                <a:ea typeface="Times New Roman" panose="02020603050405020304" pitchFamily="18" charset="0"/>
              </a:rPr>
              <a:t> </a:t>
            </a:r>
          </a:p>
          <a:p>
            <a:pPr marL="0" indent="0" algn="just" defTabSz="233782">
              <a:lnSpc>
                <a:spcPct val="100000"/>
              </a:lnSpc>
              <a:spcBef>
                <a:spcPts val="0"/>
              </a:spcBef>
              <a:buClrTx/>
              <a:buNone/>
              <a:defRPr/>
            </a:pPr>
            <a:r>
              <a:rPr lang="en-US" sz="1091" dirty="0">
                <a:solidFill>
                  <a:srgbClr val="002855"/>
                </a:solidFill>
                <a:latin typeface="Arial" panose="020B0604020202020204"/>
                <a:ea typeface="Times New Roman" panose="02020603050405020304" pitchFamily="18" charset="0"/>
              </a:rPr>
              <a:t>If you need assistance identifying the appliable issuing carriers for your current coverage, renewal coverage, or the coverage options being presented to you, please feel free to contact us at </a:t>
            </a:r>
            <a:r>
              <a:rPr lang="en-US" sz="1091" dirty="0">
                <a:solidFill>
                  <a:srgbClr val="0712E9"/>
                </a:solidFill>
                <a:latin typeface="Arial" panose="020B0604020202020204"/>
                <a:ea typeface="Times New Roman" panose="02020603050405020304" pitchFamily="18" charset="0"/>
              </a:rPr>
              <a:t>585.232.4424 or 844.222.5147 </a:t>
            </a:r>
            <a:r>
              <a:rPr lang="en-US" sz="1091" dirty="0">
                <a:solidFill>
                  <a:srgbClr val="002855"/>
                </a:solidFill>
                <a:latin typeface="Arial" panose="020B0604020202020204"/>
                <a:ea typeface="Times New Roman" panose="02020603050405020304" pitchFamily="18" charset="0"/>
              </a:rPr>
              <a:t>for assistance. Alternative quotes with an A- or better rated carrier may also be available upon your request.</a:t>
            </a:r>
          </a:p>
          <a:p>
            <a:pPr marL="0" indent="0" defTabSz="233782">
              <a:lnSpc>
                <a:spcPct val="100000"/>
              </a:lnSpc>
              <a:spcBef>
                <a:spcPts val="0"/>
              </a:spcBef>
              <a:buClrTx/>
              <a:buNone/>
              <a:defRPr/>
            </a:pPr>
            <a:r>
              <a:rPr lang="en-US" sz="1636" dirty="0">
                <a:solidFill>
                  <a:srgbClr val="002855"/>
                </a:solidFill>
                <a:latin typeface="Arial" panose="020B0604020202020204"/>
                <a:ea typeface="Times New Roman" panose="02020603050405020304" pitchFamily="18" charset="0"/>
              </a:rPr>
              <a:t> </a:t>
            </a:r>
            <a:endParaRPr lang="en-US" sz="1091" dirty="0">
              <a:solidFill>
                <a:srgbClr val="002855"/>
              </a:solidFill>
              <a:latin typeface="Arial" panose="020B0604020202020204"/>
              <a:ea typeface="Times New Roman" panose="02020603050405020304" pitchFamily="18" charset="0"/>
            </a:endParaRPr>
          </a:p>
          <a:p>
            <a:pPr marL="171445" indent="-171445" defTabSz="685778">
              <a:buClr>
                <a:srgbClr val="BA2031"/>
              </a:buClr>
            </a:pPr>
            <a:endParaRPr lang="en-US" sz="2182" dirty="0">
              <a:solidFill>
                <a:srgbClr val="6D6E71"/>
              </a:solidFill>
            </a:endParaRPr>
          </a:p>
        </p:txBody>
      </p:sp>
      <p:sp>
        <p:nvSpPr>
          <p:cNvPr id="7" name="Title 1">
            <a:extLst>
              <a:ext uri="{FF2B5EF4-FFF2-40B4-BE49-F238E27FC236}">
                <a16:creationId xmlns:a16="http://schemas.microsoft.com/office/drawing/2014/main" id="{E7F00B14-201F-0259-02F5-6D46AC9C58E8}"/>
              </a:ext>
            </a:extLst>
          </p:cNvPr>
          <p:cNvSpPr>
            <a:spLocks noGrp="1"/>
          </p:cNvSpPr>
          <p:nvPr>
            <p:ph type="title"/>
          </p:nvPr>
        </p:nvSpPr>
        <p:spPr>
          <a:xfrm>
            <a:off x="720725" y="322439"/>
            <a:ext cx="8026400" cy="666418"/>
          </a:xfrm>
        </p:spPr>
        <p:txBody>
          <a:bodyPr>
            <a:normAutofit/>
          </a:bodyPr>
          <a:lstStyle/>
          <a:p>
            <a:r>
              <a:rPr lang="en-US" sz="3000" dirty="0">
                <a:solidFill>
                  <a:srgbClr val="002060"/>
                </a:solidFill>
                <a:latin typeface="+mj-lt"/>
              </a:rPr>
              <a:t>Disclaimer</a:t>
            </a:r>
          </a:p>
        </p:txBody>
      </p:sp>
    </p:spTree>
    <p:extLst>
      <p:ext uri="{BB962C8B-B14F-4D97-AF65-F5344CB8AC3E}">
        <p14:creationId xmlns:p14="http://schemas.microsoft.com/office/powerpoint/2010/main" val="2117273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24F164-7D6D-B0AB-4C25-D10FB5428A69}"/>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839CCC6C-D295-31B5-2397-25E5A92F09A7}"/>
              </a:ext>
            </a:extLst>
          </p:cNvPr>
          <p:cNvSpPr/>
          <p:nvPr/>
        </p:nvSpPr>
        <p:spPr>
          <a:xfrm>
            <a:off x="0" y="0"/>
            <a:ext cx="12106275" cy="6395132"/>
          </a:xfrm>
          <a:prstGeom prst="rect">
            <a:avLst/>
          </a:prstGeom>
          <a:gradFill flip="none" rotWithShape="1">
            <a:gsLst>
              <a:gs pos="0">
                <a:schemeClr val="tx1"/>
              </a:gs>
              <a:gs pos="75000">
                <a:schemeClr val="tx1">
                  <a:lumMod val="5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20"/>
          </a:p>
        </p:txBody>
      </p:sp>
      <p:pic>
        <p:nvPicPr>
          <p:cNvPr id="10" name="Picture 9" descr="A picture containing music&#10;&#10;Description automatically generated">
            <a:extLst>
              <a:ext uri="{FF2B5EF4-FFF2-40B4-BE49-F238E27FC236}">
                <a16:creationId xmlns:a16="http://schemas.microsoft.com/office/drawing/2014/main" id="{D2FFE2EF-273B-CDC1-DC22-4F362BEBC6A1}"/>
              </a:ext>
            </a:extLst>
          </p:cNvPr>
          <p:cNvPicPr>
            <a:picLocks noChangeAspect="1"/>
          </p:cNvPicPr>
          <p:nvPr/>
        </p:nvPicPr>
        <p:blipFill rotWithShape="1">
          <a:blip r:embed="rId2" cstate="print">
            <a:alphaModFix amt="50000"/>
            <a:extLst>
              <a:ext uri="{28A0092B-C50C-407E-A947-70E740481C1C}">
                <a14:useLocalDpi xmlns:a14="http://schemas.microsoft.com/office/drawing/2010/main"/>
              </a:ext>
            </a:extLst>
          </a:blip>
          <a:srcRect l="40713" b="6551"/>
          <a:stretch/>
        </p:blipFill>
        <p:spPr>
          <a:xfrm flipH="1">
            <a:off x="1524001" y="1019491"/>
            <a:ext cx="4167449" cy="4197473"/>
          </a:xfrm>
          <a:prstGeom prst="rect">
            <a:avLst/>
          </a:prstGeom>
        </p:spPr>
      </p:pic>
      <p:grpSp>
        <p:nvGrpSpPr>
          <p:cNvPr id="12" name="Group 11">
            <a:extLst>
              <a:ext uri="{FF2B5EF4-FFF2-40B4-BE49-F238E27FC236}">
                <a16:creationId xmlns:a16="http://schemas.microsoft.com/office/drawing/2014/main" id="{E4675520-95A9-AC20-2240-4ADEC93E51A9}"/>
              </a:ext>
            </a:extLst>
          </p:cNvPr>
          <p:cNvGrpSpPr/>
          <p:nvPr/>
        </p:nvGrpSpPr>
        <p:grpSpPr>
          <a:xfrm>
            <a:off x="2162634" y="3118228"/>
            <a:ext cx="6676566" cy="938099"/>
            <a:chOff x="2053403" y="4421469"/>
            <a:chExt cx="10074998" cy="1834504"/>
          </a:xfrm>
        </p:grpSpPr>
        <p:sp>
          <p:nvSpPr>
            <p:cNvPr id="13" name="Rectangle 12">
              <a:extLst>
                <a:ext uri="{FF2B5EF4-FFF2-40B4-BE49-F238E27FC236}">
                  <a16:creationId xmlns:a16="http://schemas.microsoft.com/office/drawing/2014/main" id="{35C0D5AB-181A-49D2-F83F-677E1F98CD54}"/>
                </a:ext>
              </a:extLst>
            </p:cNvPr>
            <p:cNvSpPr/>
            <p:nvPr/>
          </p:nvSpPr>
          <p:spPr>
            <a:xfrm>
              <a:off x="3634454" y="4598312"/>
              <a:ext cx="8493947" cy="1657661"/>
            </a:xfrm>
            <a:prstGeom prst="rect">
              <a:avLst/>
            </a:prstGeom>
          </p:spPr>
          <p:txBody>
            <a:bodyPr wrap="square">
              <a:spAutoFit/>
            </a:bodyPr>
            <a:lstStyle/>
            <a:p>
              <a:pPr defTabSz="233789">
                <a:defRPr/>
              </a:pPr>
              <a:r>
                <a:rPr lang="en-US" sz="2454" b="1" dirty="0">
                  <a:solidFill>
                    <a:schemeClr val="bg1"/>
                  </a:solidFill>
                  <a:latin typeface="Arial" panose="020B0604020202020204" pitchFamily="34" charset="0"/>
                  <a:cs typeface="Arial" panose="020B0604020202020204" pitchFamily="34" charset="0"/>
                </a:rPr>
                <a:t>Town of Mendon Medicare Program &amp; FLMHIT Analysis</a:t>
              </a:r>
            </a:p>
          </p:txBody>
        </p:sp>
        <p:sp>
          <p:nvSpPr>
            <p:cNvPr id="15" name="Rectangle: Diagonal Corners Rounded 14">
              <a:extLst>
                <a:ext uri="{FF2B5EF4-FFF2-40B4-BE49-F238E27FC236}">
                  <a16:creationId xmlns:a16="http://schemas.microsoft.com/office/drawing/2014/main" id="{6A5A574A-CE0F-234B-A94F-44C9BE781599}"/>
                </a:ext>
              </a:extLst>
            </p:cNvPr>
            <p:cNvSpPr/>
            <p:nvPr/>
          </p:nvSpPr>
          <p:spPr>
            <a:xfrm>
              <a:off x="2053403" y="4421469"/>
              <a:ext cx="1362149" cy="1362149"/>
            </a:xfrm>
            <a:prstGeom prst="round2Diag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61" b="1">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5516779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85E8807-5039-40D7-8F8D-A5EDCAC7A142}"/>
              </a:ext>
            </a:extLst>
          </p:cNvPr>
          <p:cNvSpPr>
            <a:spLocks noGrp="1"/>
          </p:cNvSpPr>
          <p:nvPr>
            <p:ph type="sldNum" sz="quarter" idx="12"/>
          </p:nvPr>
        </p:nvSpPr>
        <p:spPr/>
        <p:txBody>
          <a:bodyPr/>
          <a:lstStyle/>
          <a:p>
            <a:pPr defTabSz="233782"/>
            <a:r>
              <a:rPr lang="en-US">
                <a:solidFill>
                  <a:srgbClr val="6D6E71"/>
                </a:solidFill>
              </a:rPr>
              <a:t>BROWN &amp; BROWN  |  </a:t>
            </a:r>
            <a:fld id="{0BDBB283-31B7-430F-95E5-02359FF226F2}" type="slidenum">
              <a:rPr lang="en-US">
                <a:solidFill>
                  <a:srgbClr val="6D6E71"/>
                </a:solidFill>
              </a:rPr>
              <a:pPr defTabSz="233782"/>
              <a:t>30</a:t>
            </a:fld>
            <a:endParaRPr lang="en-US">
              <a:solidFill>
                <a:srgbClr val="6D6E71"/>
              </a:solidFill>
            </a:endParaRPr>
          </a:p>
        </p:txBody>
      </p:sp>
      <p:sp>
        <p:nvSpPr>
          <p:cNvPr id="6" name="Content Placeholder 2">
            <a:extLst>
              <a:ext uri="{FF2B5EF4-FFF2-40B4-BE49-F238E27FC236}">
                <a16:creationId xmlns:a16="http://schemas.microsoft.com/office/drawing/2014/main" id="{8062E0D2-C733-4F0D-84CA-691503ACED10}"/>
              </a:ext>
            </a:extLst>
          </p:cNvPr>
          <p:cNvSpPr txBox="1">
            <a:spLocks/>
          </p:cNvSpPr>
          <p:nvPr/>
        </p:nvSpPr>
        <p:spPr>
          <a:xfrm>
            <a:off x="2012950" y="1170431"/>
            <a:ext cx="8026400" cy="396828"/>
          </a:xfrm>
          <a:prstGeom prst="rect">
            <a:avLst/>
          </a:prstGeom>
        </p:spPr>
        <p:txBody>
          <a:bodyPr>
            <a:normAutofit/>
          </a:bodyPr>
          <a:lstStyle>
            <a:lvl1pPr marL="335288" indent="-335288" algn="l" defTabSz="1341150" rtl="0" eaLnBrk="1" latinLnBrk="0" hangingPunct="1">
              <a:lnSpc>
                <a:spcPct val="90000"/>
              </a:lnSpc>
              <a:spcBef>
                <a:spcPts val="1467"/>
              </a:spcBef>
              <a:buClr>
                <a:schemeClr val="accent3"/>
              </a:buClr>
              <a:buFont typeface="Arial" panose="020B0604020202020204" pitchFamily="34" charset="0"/>
              <a:buChar char="•"/>
              <a:defRPr sz="4107" kern="1200">
                <a:solidFill>
                  <a:schemeClr val="accent6"/>
                </a:solidFill>
                <a:latin typeface="Arial" panose="020B0604020202020204" pitchFamily="34" charset="0"/>
                <a:ea typeface="+mn-ea"/>
                <a:cs typeface="Arial" panose="020B0604020202020204" pitchFamily="34" charset="0"/>
              </a:defRPr>
            </a:lvl1pPr>
            <a:lvl2pPr marL="1005863" indent="-335288" algn="l" defTabSz="1341150" rtl="0" eaLnBrk="1" latinLnBrk="0" hangingPunct="1">
              <a:lnSpc>
                <a:spcPct val="90000"/>
              </a:lnSpc>
              <a:spcBef>
                <a:spcPts val="733"/>
              </a:spcBef>
              <a:buClr>
                <a:schemeClr val="accent3"/>
              </a:buClr>
              <a:buFont typeface="Arial" panose="020B0604020202020204" pitchFamily="34" charset="0"/>
              <a:buChar char="»"/>
              <a:defRPr sz="3520" kern="1200">
                <a:solidFill>
                  <a:schemeClr val="accent6"/>
                </a:solidFill>
                <a:latin typeface="Arial" panose="020B0604020202020204" pitchFamily="34" charset="0"/>
                <a:ea typeface="+mn-ea"/>
                <a:cs typeface="Arial" panose="020B0604020202020204" pitchFamily="34" charset="0"/>
              </a:defRPr>
            </a:lvl2pPr>
            <a:lvl3pPr marL="1676438" indent="-335288" algn="l" defTabSz="1341150" rtl="0" eaLnBrk="1" latinLnBrk="0" hangingPunct="1">
              <a:lnSpc>
                <a:spcPct val="90000"/>
              </a:lnSpc>
              <a:spcBef>
                <a:spcPts val="733"/>
              </a:spcBef>
              <a:buClr>
                <a:schemeClr val="accent3"/>
              </a:buClr>
              <a:buFont typeface="Courier New" panose="02070309020205020404" pitchFamily="49" charset="0"/>
              <a:buChar char="o"/>
              <a:defRPr sz="2933" kern="1200">
                <a:solidFill>
                  <a:schemeClr val="accent6"/>
                </a:solidFill>
                <a:latin typeface="Arial" panose="020B0604020202020204" pitchFamily="34" charset="0"/>
                <a:ea typeface="+mn-ea"/>
                <a:cs typeface="Arial" panose="020B0604020202020204" pitchFamily="34" charset="0"/>
              </a:defRPr>
            </a:lvl3pPr>
            <a:lvl4pPr marL="2347013" indent="-335288" algn="l" defTabSz="1341150" rtl="0" eaLnBrk="1" latinLnBrk="0" hangingPunct="1">
              <a:lnSpc>
                <a:spcPct val="90000"/>
              </a:lnSpc>
              <a:spcBef>
                <a:spcPts val="733"/>
              </a:spcBef>
              <a:buClr>
                <a:schemeClr val="accent3"/>
              </a:buClr>
              <a:buFont typeface="Arial" panose="020B0604020202020204" pitchFamily="34" charset="0"/>
              <a:buChar char="–"/>
              <a:defRPr sz="2640" kern="1200">
                <a:solidFill>
                  <a:schemeClr val="accent6"/>
                </a:solidFill>
                <a:latin typeface="Arial" panose="020B0604020202020204" pitchFamily="34" charset="0"/>
                <a:ea typeface="+mn-ea"/>
                <a:cs typeface="Arial" panose="020B0604020202020204" pitchFamily="34" charset="0"/>
              </a:defRPr>
            </a:lvl4pPr>
            <a:lvl5pPr marL="3017589" indent="-335288" algn="l" defTabSz="1341150" rtl="0" eaLnBrk="1" latinLnBrk="0" hangingPunct="1">
              <a:lnSpc>
                <a:spcPct val="90000"/>
              </a:lnSpc>
              <a:spcBef>
                <a:spcPts val="733"/>
              </a:spcBef>
              <a:buClr>
                <a:schemeClr val="accent3"/>
              </a:buClr>
              <a:buFont typeface="Wingdings" panose="05000000000000000000" pitchFamily="2" charset="2"/>
              <a:buChar char="§"/>
              <a:defRPr sz="2640" kern="1200">
                <a:solidFill>
                  <a:schemeClr val="accent6"/>
                </a:solidFill>
                <a:latin typeface="Arial" panose="020B0604020202020204" pitchFamily="34" charset="0"/>
                <a:ea typeface="+mn-ea"/>
                <a:cs typeface="Arial" panose="020B0604020202020204" pitchFamily="34" charset="0"/>
              </a:defRPr>
            </a:lvl5pPr>
            <a:lvl6pPr marL="368816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73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31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90"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pPr marL="0" indent="0" defTabSz="685778">
              <a:buClr>
                <a:srgbClr val="BA2031"/>
              </a:buClr>
              <a:buNone/>
            </a:pPr>
            <a:r>
              <a:rPr lang="en-US" sz="2182">
                <a:solidFill>
                  <a:srgbClr val="6D6E71"/>
                </a:solidFill>
              </a:rPr>
              <a:t>AM Best Rating Guidelines</a:t>
            </a:r>
          </a:p>
        </p:txBody>
      </p:sp>
      <p:graphicFrame>
        <p:nvGraphicFramePr>
          <p:cNvPr id="7" name="Table 16">
            <a:extLst>
              <a:ext uri="{FF2B5EF4-FFF2-40B4-BE49-F238E27FC236}">
                <a16:creationId xmlns:a16="http://schemas.microsoft.com/office/drawing/2014/main" id="{9437E22A-05D1-4856-A5F2-B677DAE4E2B1}"/>
              </a:ext>
            </a:extLst>
          </p:cNvPr>
          <p:cNvGraphicFramePr>
            <a:graphicFrameLocks noGrp="1"/>
          </p:cNvGraphicFramePr>
          <p:nvPr/>
        </p:nvGraphicFramePr>
        <p:xfrm>
          <a:off x="2059709" y="1560603"/>
          <a:ext cx="6128514" cy="642746"/>
        </p:xfrm>
        <a:graphic>
          <a:graphicData uri="http://schemas.openxmlformats.org/drawingml/2006/table">
            <a:tbl>
              <a:tblPr firstRow="1" bandRow="1">
                <a:tableStyleId>{5C22544A-7EE6-4342-B048-85BDC9FD1C3A}</a:tableStyleId>
              </a:tblPr>
              <a:tblGrid>
                <a:gridCol w="1021419">
                  <a:extLst>
                    <a:ext uri="{9D8B030D-6E8A-4147-A177-3AD203B41FA5}">
                      <a16:colId xmlns:a16="http://schemas.microsoft.com/office/drawing/2014/main" val="3175117631"/>
                    </a:ext>
                  </a:extLst>
                </a:gridCol>
                <a:gridCol w="1021419">
                  <a:extLst>
                    <a:ext uri="{9D8B030D-6E8A-4147-A177-3AD203B41FA5}">
                      <a16:colId xmlns:a16="http://schemas.microsoft.com/office/drawing/2014/main" val="3899664024"/>
                    </a:ext>
                  </a:extLst>
                </a:gridCol>
                <a:gridCol w="1021419">
                  <a:extLst>
                    <a:ext uri="{9D8B030D-6E8A-4147-A177-3AD203B41FA5}">
                      <a16:colId xmlns:a16="http://schemas.microsoft.com/office/drawing/2014/main" val="558269444"/>
                    </a:ext>
                  </a:extLst>
                </a:gridCol>
                <a:gridCol w="1021419">
                  <a:extLst>
                    <a:ext uri="{9D8B030D-6E8A-4147-A177-3AD203B41FA5}">
                      <a16:colId xmlns:a16="http://schemas.microsoft.com/office/drawing/2014/main" val="1051878617"/>
                    </a:ext>
                  </a:extLst>
                </a:gridCol>
                <a:gridCol w="1021419">
                  <a:extLst>
                    <a:ext uri="{9D8B030D-6E8A-4147-A177-3AD203B41FA5}">
                      <a16:colId xmlns:a16="http://schemas.microsoft.com/office/drawing/2014/main" val="3889612851"/>
                    </a:ext>
                  </a:extLst>
                </a:gridCol>
                <a:gridCol w="1021419">
                  <a:extLst>
                    <a:ext uri="{9D8B030D-6E8A-4147-A177-3AD203B41FA5}">
                      <a16:colId xmlns:a16="http://schemas.microsoft.com/office/drawing/2014/main" val="2686577367"/>
                    </a:ext>
                  </a:extLst>
                </a:gridCol>
              </a:tblGrid>
              <a:tr h="321373">
                <a:tc>
                  <a:txBody>
                    <a:bodyPr/>
                    <a:lstStyle/>
                    <a:p>
                      <a:r>
                        <a:rPr lang="en-US" sz="1100"/>
                        <a:t>A++, A+</a:t>
                      </a:r>
                    </a:p>
                  </a:txBody>
                  <a:tcPr marL="46758" marR="46758" marT="23380" marB="23380" anchor="ctr"/>
                </a:tc>
                <a:tc>
                  <a:txBody>
                    <a:bodyPr/>
                    <a:lstStyle/>
                    <a:p>
                      <a:r>
                        <a:rPr lang="en-US" sz="1100">
                          <a:solidFill>
                            <a:schemeClr val="tx1"/>
                          </a:solidFill>
                        </a:rPr>
                        <a:t>Superior</a:t>
                      </a:r>
                    </a:p>
                  </a:txBody>
                  <a:tcPr marL="46758" marR="46758" marT="23380" marB="23380" anchor="ctr">
                    <a:solidFill>
                      <a:schemeClr val="accent5"/>
                    </a:solidFill>
                  </a:tcPr>
                </a:tc>
                <a:tc>
                  <a:txBody>
                    <a:bodyPr/>
                    <a:lstStyle/>
                    <a:p>
                      <a:r>
                        <a:rPr lang="en-US" sz="1100"/>
                        <a:t>B++, B+</a:t>
                      </a:r>
                    </a:p>
                  </a:txBody>
                  <a:tcPr marL="46758" marR="46758" marT="23380" marB="23380" anchor="ctr"/>
                </a:tc>
                <a:tc>
                  <a:txBody>
                    <a:bodyPr/>
                    <a:lstStyle/>
                    <a:p>
                      <a:r>
                        <a:rPr lang="en-US" sz="1100">
                          <a:solidFill>
                            <a:schemeClr val="tx1"/>
                          </a:solidFill>
                        </a:rPr>
                        <a:t>Good</a:t>
                      </a:r>
                    </a:p>
                  </a:txBody>
                  <a:tcPr marL="46758" marR="46758" marT="23380" marB="23380" anchor="ctr">
                    <a:solidFill>
                      <a:schemeClr val="accent5"/>
                    </a:solidFill>
                  </a:tcPr>
                </a:tc>
                <a:tc>
                  <a:txBody>
                    <a:bodyPr/>
                    <a:lstStyle/>
                    <a:p>
                      <a:r>
                        <a:rPr lang="en-US" sz="1100"/>
                        <a:t>C</a:t>
                      </a:r>
                      <a:r>
                        <a:rPr lang="en-US" sz="800"/>
                        <a:t>++,</a:t>
                      </a:r>
                      <a:r>
                        <a:rPr lang="en-US" sz="1100"/>
                        <a:t> C+</a:t>
                      </a:r>
                    </a:p>
                  </a:txBody>
                  <a:tcPr marL="46758" marR="46758" marT="23380" marB="23380" anchor="ctr"/>
                </a:tc>
                <a:tc>
                  <a:txBody>
                    <a:bodyPr/>
                    <a:lstStyle/>
                    <a:p>
                      <a:r>
                        <a:rPr lang="en-US" sz="1100">
                          <a:solidFill>
                            <a:schemeClr val="tx1"/>
                          </a:solidFill>
                        </a:rPr>
                        <a:t>Marginal</a:t>
                      </a:r>
                    </a:p>
                  </a:txBody>
                  <a:tcPr marL="46758" marR="46758" marT="23380" marB="23380" anchor="ctr">
                    <a:solidFill>
                      <a:schemeClr val="accent5"/>
                    </a:solidFill>
                  </a:tcPr>
                </a:tc>
                <a:extLst>
                  <a:ext uri="{0D108BD9-81ED-4DB2-BD59-A6C34878D82A}">
                    <a16:rowId xmlns:a16="http://schemas.microsoft.com/office/drawing/2014/main" val="1973731855"/>
                  </a:ext>
                </a:extLst>
              </a:tr>
              <a:tr h="321373">
                <a:tc>
                  <a:txBody>
                    <a:bodyPr/>
                    <a:lstStyle/>
                    <a:p>
                      <a:r>
                        <a:rPr lang="en-US" sz="1100" b="1">
                          <a:solidFill>
                            <a:schemeClr val="bg1"/>
                          </a:solidFill>
                        </a:rPr>
                        <a:t>A, A-</a:t>
                      </a:r>
                    </a:p>
                  </a:txBody>
                  <a:tcPr marL="46758" marR="46758" marT="23380" marB="23380" anchor="ctr">
                    <a:solidFill>
                      <a:schemeClr val="accent1"/>
                    </a:solidFill>
                  </a:tcPr>
                </a:tc>
                <a:tc>
                  <a:txBody>
                    <a:bodyPr/>
                    <a:lstStyle/>
                    <a:p>
                      <a:r>
                        <a:rPr lang="en-US" sz="1100" b="1">
                          <a:solidFill>
                            <a:schemeClr val="tx1"/>
                          </a:solidFill>
                        </a:rPr>
                        <a:t>Excellent</a:t>
                      </a:r>
                    </a:p>
                  </a:txBody>
                  <a:tcPr marL="46758" marR="46758" marT="23380" marB="23380" anchor="ctr">
                    <a:solidFill>
                      <a:schemeClr val="accent5"/>
                    </a:solidFill>
                  </a:tcPr>
                </a:tc>
                <a:tc>
                  <a:txBody>
                    <a:bodyPr/>
                    <a:lstStyle/>
                    <a:p>
                      <a:r>
                        <a:rPr lang="en-US" sz="1100" b="1">
                          <a:solidFill>
                            <a:schemeClr val="bg1"/>
                          </a:solidFill>
                        </a:rPr>
                        <a:t>B, B-</a:t>
                      </a:r>
                    </a:p>
                  </a:txBody>
                  <a:tcPr marL="46758" marR="46758" marT="23380" marB="23380" anchor="ctr">
                    <a:solidFill>
                      <a:schemeClr val="accent1"/>
                    </a:solidFill>
                  </a:tcPr>
                </a:tc>
                <a:tc>
                  <a:txBody>
                    <a:bodyPr/>
                    <a:lstStyle/>
                    <a:p>
                      <a:r>
                        <a:rPr lang="en-US" sz="1100" b="1">
                          <a:solidFill>
                            <a:schemeClr val="tx1"/>
                          </a:solidFill>
                        </a:rPr>
                        <a:t>Fair</a:t>
                      </a:r>
                    </a:p>
                  </a:txBody>
                  <a:tcPr marL="46758" marR="46758" marT="23380" marB="23380" anchor="ctr">
                    <a:solidFill>
                      <a:schemeClr val="accent5"/>
                    </a:solidFill>
                  </a:tcPr>
                </a:tc>
                <a:tc>
                  <a:txBody>
                    <a:bodyPr/>
                    <a:lstStyle/>
                    <a:p>
                      <a:r>
                        <a:rPr lang="en-US" sz="1100" b="1">
                          <a:solidFill>
                            <a:schemeClr val="bg1"/>
                          </a:solidFill>
                        </a:rPr>
                        <a:t>C, C-</a:t>
                      </a:r>
                    </a:p>
                  </a:txBody>
                  <a:tcPr marL="46758" marR="46758" marT="23380" marB="23380" anchor="ctr">
                    <a:solidFill>
                      <a:schemeClr val="accent1"/>
                    </a:solidFill>
                  </a:tcPr>
                </a:tc>
                <a:tc>
                  <a:txBody>
                    <a:bodyPr/>
                    <a:lstStyle/>
                    <a:p>
                      <a:r>
                        <a:rPr lang="en-US" sz="1100" b="1">
                          <a:solidFill>
                            <a:schemeClr val="tx1"/>
                          </a:solidFill>
                        </a:rPr>
                        <a:t>Weak</a:t>
                      </a:r>
                    </a:p>
                  </a:txBody>
                  <a:tcPr marL="46758" marR="46758" marT="23380" marB="23380" anchor="ctr">
                    <a:solidFill>
                      <a:schemeClr val="accent5"/>
                    </a:solidFill>
                  </a:tcPr>
                </a:tc>
                <a:extLst>
                  <a:ext uri="{0D108BD9-81ED-4DB2-BD59-A6C34878D82A}">
                    <a16:rowId xmlns:a16="http://schemas.microsoft.com/office/drawing/2014/main" val="1774587145"/>
                  </a:ext>
                </a:extLst>
              </a:tr>
            </a:tbl>
          </a:graphicData>
        </a:graphic>
      </p:graphicFrame>
      <p:sp>
        <p:nvSpPr>
          <p:cNvPr id="9" name="TextBox 8">
            <a:extLst>
              <a:ext uri="{FF2B5EF4-FFF2-40B4-BE49-F238E27FC236}">
                <a16:creationId xmlns:a16="http://schemas.microsoft.com/office/drawing/2014/main" id="{08F92FEF-5DCE-4CC4-AEAB-3C27341E851B}"/>
              </a:ext>
            </a:extLst>
          </p:cNvPr>
          <p:cNvSpPr txBox="1"/>
          <p:nvPr/>
        </p:nvSpPr>
        <p:spPr>
          <a:xfrm>
            <a:off x="2012952" y="2359922"/>
            <a:ext cx="8248321" cy="594009"/>
          </a:xfrm>
          <a:prstGeom prst="rect">
            <a:avLst/>
          </a:prstGeom>
          <a:noFill/>
        </p:spPr>
        <p:txBody>
          <a:bodyPr wrap="square" rtlCol="0">
            <a:spAutoFit/>
          </a:bodyPr>
          <a:lstStyle/>
          <a:p>
            <a:pPr defTabSz="233782">
              <a:lnSpc>
                <a:spcPts val="614"/>
              </a:lnSpc>
            </a:pPr>
            <a:r>
              <a:rPr lang="en-US" sz="1023" b="1" spc="-2">
                <a:solidFill>
                  <a:srgbClr val="000000"/>
                </a:solidFill>
                <a:latin typeface="Arial" panose="02020603050405020304" pitchFamily="2"/>
              </a:rPr>
              <a:t>Financial Size Category: </a:t>
            </a:r>
          </a:p>
          <a:p>
            <a:pPr marR="210428" algn="just" defTabSz="233782">
              <a:spcAft>
                <a:spcPts val="492"/>
              </a:spcAft>
            </a:pPr>
            <a:r>
              <a:rPr lang="en-US" sz="920">
                <a:solidFill>
                  <a:srgbClr val="000000"/>
                </a:solidFill>
                <a:latin typeface="Arial" panose="02020603050405020304" pitchFamily="2"/>
              </a:rPr>
              <a:t>The Financial Size Category is an indication of the size of an Insurer and is based on reported Policyholders’ surplus plus Conditional or Technical Reserve Funds, such as mandatory securities valuation reserve, other investment, and operating contingency funds and/or miscellaneous voluntary reserves in liabilities. </a:t>
            </a:r>
          </a:p>
        </p:txBody>
      </p:sp>
      <p:graphicFrame>
        <p:nvGraphicFramePr>
          <p:cNvPr id="10" name="Table 9">
            <a:extLst>
              <a:ext uri="{FF2B5EF4-FFF2-40B4-BE49-F238E27FC236}">
                <a16:creationId xmlns:a16="http://schemas.microsoft.com/office/drawing/2014/main" id="{76753FC7-3711-4104-B01F-0884B17679BF}"/>
              </a:ext>
            </a:extLst>
          </p:cNvPr>
          <p:cNvGraphicFramePr>
            <a:graphicFrameLocks noGrp="1"/>
          </p:cNvGraphicFramePr>
          <p:nvPr/>
        </p:nvGraphicFramePr>
        <p:xfrm>
          <a:off x="2059709" y="2926510"/>
          <a:ext cx="5665137" cy="3199439"/>
        </p:xfrm>
        <a:graphic>
          <a:graphicData uri="http://schemas.openxmlformats.org/drawingml/2006/table">
            <a:tbl>
              <a:tblPr/>
              <a:tblGrid>
                <a:gridCol w="1971235">
                  <a:extLst>
                    <a:ext uri="{9D8B030D-6E8A-4147-A177-3AD203B41FA5}">
                      <a16:colId xmlns:a16="http://schemas.microsoft.com/office/drawing/2014/main" val="20000"/>
                    </a:ext>
                  </a:extLst>
                </a:gridCol>
                <a:gridCol w="1204675">
                  <a:extLst>
                    <a:ext uri="{9D8B030D-6E8A-4147-A177-3AD203B41FA5}">
                      <a16:colId xmlns:a16="http://schemas.microsoft.com/office/drawing/2014/main" val="20001"/>
                    </a:ext>
                  </a:extLst>
                </a:gridCol>
                <a:gridCol w="1396017">
                  <a:extLst>
                    <a:ext uri="{9D8B030D-6E8A-4147-A177-3AD203B41FA5}">
                      <a16:colId xmlns:a16="http://schemas.microsoft.com/office/drawing/2014/main" val="20002"/>
                    </a:ext>
                  </a:extLst>
                </a:gridCol>
                <a:gridCol w="1093210">
                  <a:extLst>
                    <a:ext uri="{9D8B030D-6E8A-4147-A177-3AD203B41FA5}">
                      <a16:colId xmlns:a16="http://schemas.microsoft.com/office/drawing/2014/main" val="20003"/>
                    </a:ext>
                  </a:extLst>
                </a:gridCol>
              </a:tblGrid>
              <a:tr h="359264">
                <a:tc gridSpan="4">
                  <a:txBody>
                    <a:bodyPr/>
                    <a:lstStyle>
                      <a:lvl1pPr marL="0" algn="l" defTabSz="1341150" rtl="0" eaLnBrk="1" latinLnBrk="0" hangingPunct="1">
                        <a:defRPr sz="2640" kern="1200">
                          <a:solidFill>
                            <a:schemeClr val="tx1"/>
                          </a:solidFill>
                          <a:latin typeface="Calibri" panose="020F0502020204030204"/>
                        </a:defRPr>
                      </a:lvl1pPr>
                      <a:lvl2pPr marL="670575" algn="l" defTabSz="1341150" rtl="0" eaLnBrk="1" latinLnBrk="0" hangingPunct="1">
                        <a:defRPr sz="2640" kern="1200">
                          <a:solidFill>
                            <a:schemeClr val="tx1"/>
                          </a:solidFill>
                          <a:latin typeface="Calibri" panose="020F0502020204030204"/>
                        </a:defRPr>
                      </a:lvl2pPr>
                      <a:lvl3pPr marL="1341150" algn="l" defTabSz="1341150" rtl="0" eaLnBrk="1" latinLnBrk="0" hangingPunct="1">
                        <a:defRPr sz="2640" kern="1200">
                          <a:solidFill>
                            <a:schemeClr val="tx1"/>
                          </a:solidFill>
                          <a:latin typeface="Calibri" panose="020F0502020204030204"/>
                        </a:defRPr>
                      </a:lvl3pPr>
                      <a:lvl4pPr marL="2011726" algn="l" defTabSz="1341150" rtl="0" eaLnBrk="1" latinLnBrk="0" hangingPunct="1">
                        <a:defRPr sz="2640" kern="1200">
                          <a:solidFill>
                            <a:schemeClr val="tx1"/>
                          </a:solidFill>
                          <a:latin typeface="Calibri" panose="020F0502020204030204"/>
                        </a:defRPr>
                      </a:lvl4pPr>
                      <a:lvl5pPr marL="2682301" algn="l" defTabSz="1341150" rtl="0" eaLnBrk="1" latinLnBrk="0" hangingPunct="1">
                        <a:defRPr sz="2640" kern="1200">
                          <a:solidFill>
                            <a:schemeClr val="tx1"/>
                          </a:solidFill>
                          <a:latin typeface="Calibri" panose="020F0502020204030204"/>
                        </a:defRPr>
                      </a:lvl5pPr>
                      <a:lvl6pPr marL="3352876" algn="l" defTabSz="1341150" rtl="0" eaLnBrk="1" latinLnBrk="0" hangingPunct="1">
                        <a:defRPr sz="2640" kern="1200">
                          <a:solidFill>
                            <a:schemeClr val="tx1"/>
                          </a:solidFill>
                          <a:latin typeface="Calibri" panose="020F0502020204030204"/>
                        </a:defRPr>
                      </a:lvl6pPr>
                      <a:lvl7pPr marL="4023451" algn="l" defTabSz="1341150" rtl="0" eaLnBrk="1" latinLnBrk="0" hangingPunct="1">
                        <a:defRPr sz="2640" kern="1200">
                          <a:solidFill>
                            <a:schemeClr val="tx1"/>
                          </a:solidFill>
                          <a:latin typeface="Calibri" panose="020F0502020204030204"/>
                        </a:defRPr>
                      </a:lvl7pPr>
                      <a:lvl8pPr marL="4694027" algn="l" defTabSz="1341150" rtl="0" eaLnBrk="1" latinLnBrk="0" hangingPunct="1">
                        <a:defRPr sz="2640" kern="1200">
                          <a:solidFill>
                            <a:schemeClr val="tx1"/>
                          </a:solidFill>
                          <a:latin typeface="Calibri" panose="020F0502020204030204"/>
                        </a:defRPr>
                      </a:lvl8pPr>
                      <a:lvl9pPr marL="5364602" algn="l" defTabSz="1341150" rtl="0" eaLnBrk="1" latinLnBrk="0" hangingPunct="1">
                        <a:defRPr sz="2640" kern="1200">
                          <a:solidFill>
                            <a:schemeClr val="tx1"/>
                          </a:solidFill>
                          <a:latin typeface="Calibri" panose="020F0502020204030204"/>
                        </a:defRPr>
                      </a:lvl9pPr>
                    </a:lstStyle>
                    <a:p>
                      <a:pPr marL="0" marR="0" indent="0" algn="ctr">
                        <a:lnSpc>
                          <a:spcPct val="100000"/>
                        </a:lnSpc>
                        <a:spcBef>
                          <a:spcPts val="0"/>
                        </a:spcBef>
                        <a:spcAft>
                          <a:spcPts val="0"/>
                        </a:spcAft>
                      </a:pPr>
                      <a:r>
                        <a:rPr lang="en-US" sz="500" b="1" spc="0">
                          <a:solidFill>
                            <a:schemeClr val="bg1"/>
                          </a:solidFill>
                          <a:latin typeface="Arial" panose="02020603050405020304" pitchFamily="2"/>
                        </a:rPr>
                        <a:t> </a:t>
                      </a:r>
                    </a:p>
                    <a:p>
                      <a:pPr marL="0" marR="914400" indent="0" algn="ctr">
                        <a:lnSpc>
                          <a:spcPct val="100000"/>
                        </a:lnSpc>
                        <a:spcBef>
                          <a:spcPts val="155"/>
                        </a:spcBef>
                        <a:spcAft>
                          <a:spcPts val="0"/>
                        </a:spcAft>
                      </a:pPr>
                      <a:r>
                        <a:rPr lang="en-US" sz="1400" b="0" spc="0">
                          <a:solidFill>
                            <a:schemeClr val="bg1"/>
                          </a:solidFill>
                          <a:latin typeface="Arial" panose="02020603050405020304" pitchFamily="2"/>
                        </a:rPr>
                        <a:t>             Financial  Size Category  (in Thousands)</a:t>
                      </a:r>
                    </a:p>
                  </a:txBody>
                  <a:tcPr marL="0" marR="0" marT="0" marB="0" anchor="ctr">
                    <a:lnL w="8890" cmpd="sng">
                      <a:solidFill>
                        <a:srgbClr val="000000"/>
                      </a:solidFill>
                      <a:prstDash val="solid"/>
                    </a:lnL>
                    <a:lnT w="8890" cmpd="sng">
                      <a:solidFill>
                        <a:srgbClr val="000000"/>
                      </a:solidFill>
                      <a:prstDash val="soli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marL="0" marR="914400" indent="0" algn="r">
                        <a:lnSpc>
                          <a:spcPts val="500"/>
                        </a:lnSpc>
                        <a:spcBef>
                          <a:spcPts val="155"/>
                        </a:spcBef>
                        <a:spcAft>
                          <a:spcPts val="0"/>
                        </a:spcAft>
                      </a:pPr>
                      <a:r>
                        <a:rPr lang="en-US" sz="900" b="1" spc="-135">
                          <a:solidFill>
                            <a:srgbClr val="FFFFFF"/>
                          </a:solidFill>
                          <a:latin typeface="Arial" panose="02020603050405020304" pitchFamily="2"/>
                        </a:rPr>
                        <a:t>Financial </a:t>
                      </a:r>
                    </a:p>
                    <a:p>
                      <a:pPr marL="0" marR="0" indent="0" algn="r">
                        <a:lnSpc>
                          <a:spcPts val="500"/>
                        </a:lnSpc>
                        <a:spcBef>
                          <a:spcPts val="0"/>
                        </a:spcBef>
                        <a:spcAft>
                          <a:spcPts val="430"/>
                        </a:spcAft>
                      </a:pPr>
                      <a:r>
                        <a:rPr lang="en-US" sz="900" b="1" spc="0">
                          <a:solidFill>
                            <a:srgbClr val="FFFFFF"/>
                          </a:solidFill>
                          <a:latin typeface="Arial" panose="02020603050405020304" pitchFamily="2"/>
                        </a:rPr>
                        <a:t>Size Category (in </a:t>
                      </a:r>
                    </a:p>
                  </a:txBody>
                  <a:tcPr marL="0" marR="0" marT="0" marB="0">
                    <a:lnL w="8890" cmpd="sng">
                      <a:solidFill>
                        <a:srgbClr val="000000"/>
                      </a:solidFill>
                      <a:prstDash val="solid"/>
                    </a:lnL>
                    <a:lnR w="8890" cmpd="sng">
                      <a:solidFill>
                        <a:srgbClr val="000000"/>
                      </a:solidFill>
                      <a:prstDash val="solid"/>
                    </a:lnR>
                    <a:lnT w="8890" cmpd="sng">
                      <a:solidFill>
                        <a:srgbClr val="000000"/>
                      </a:solidFill>
                      <a:prstDash val="solid"/>
                    </a:lnT>
                    <a:lnB w="0" cmpd="sng">
                      <a:noFill/>
                      <a:prstDash val="solid"/>
                    </a:lnB>
                    <a:solidFill>
                      <a:srgbClr val="002855"/>
                    </a:solidFill>
                  </a:tcPr>
                </a:tc>
                <a:tc hMerge="1">
                  <a:txBody>
                    <a:bodyPr/>
                    <a:lstStyle/>
                    <a:p>
                      <a:pPr marL="0" marR="1949450" indent="0" algn="r">
                        <a:lnSpc>
                          <a:spcPts val="1000"/>
                        </a:lnSpc>
                        <a:spcBef>
                          <a:spcPts val="155"/>
                        </a:spcBef>
                        <a:spcAft>
                          <a:spcPts val="430"/>
                        </a:spcAft>
                      </a:pPr>
                      <a:r>
                        <a:rPr lang="en-US" sz="900" b="1" spc="0">
                          <a:solidFill>
                            <a:srgbClr val="FFFFFF"/>
                          </a:solidFill>
                          <a:latin typeface="Arial" panose="02020603050405020304" pitchFamily="2"/>
                        </a:rPr>
                        <a:t>Thousands) </a:t>
                      </a:r>
                    </a:p>
                  </a:txBody>
                  <a:tcPr marL="0" marR="0" marT="0" marB="0" anchor="ctr">
                    <a:lnR w="8890" cmpd="sng">
                      <a:solidFill>
                        <a:srgbClr val="000000"/>
                      </a:solidFill>
                      <a:prstDash val="solid"/>
                    </a:lnR>
                    <a:lnT w="8890" cmpd="sng">
                      <a:solidFill>
                        <a:srgbClr val="000000"/>
                      </a:solidFill>
                      <a:prstDash val="solid"/>
                    </a:lnT>
                    <a:lnB w="0" cmpd="sng">
                      <a:noFill/>
                      <a:prstDash val="solid"/>
                    </a:lnB>
                    <a:solidFill>
                      <a:srgbClr val="002855"/>
                    </a:solidFill>
                  </a:tcPr>
                </a:tc>
                <a:tc hMerge="1">
                  <a:txBody>
                    <a:bodyPr/>
                    <a:lstStyle/>
                    <a:p>
                      <a:endParaRPr/>
                    </a:p>
                  </a:txBody>
                  <a:tcPr/>
                </a:tc>
                <a:extLst>
                  <a:ext uri="{0D108BD9-81ED-4DB2-BD59-A6C34878D82A}">
                    <a16:rowId xmlns:a16="http://schemas.microsoft.com/office/drawing/2014/main" val="10000"/>
                  </a:ext>
                </a:extLst>
              </a:tr>
              <a:tr h="162665">
                <a:tc>
                  <a:txBody>
                    <a:bodyPr/>
                    <a:lstStyle>
                      <a:lvl1pPr marL="0" algn="l" defTabSz="1341150" rtl="0" eaLnBrk="1" latinLnBrk="0" hangingPunct="1">
                        <a:defRPr sz="2640" kern="1200">
                          <a:solidFill>
                            <a:schemeClr val="tx1"/>
                          </a:solidFill>
                          <a:latin typeface="Calibri" panose="020F0502020204030204"/>
                        </a:defRPr>
                      </a:lvl1pPr>
                      <a:lvl2pPr marL="670575" algn="l" defTabSz="1341150" rtl="0" eaLnBrk="1" latinLnBrk="0" hangingPunct="1">
                        <a:defRPr sz="2640" kern="1200">
                          <a:solidFill>
                            <a:schemeClr val="tx1"/>
                          </a:solidFill>
                          <a:latin typeface="Calibri" panose="020F0502020204030204"/>
                        </a:defRPr>
                      </a:lvl2pPr>
                      <a:lvl3pPr marL="1341150" algn="l" defTabSz="1341150" rtl="0" eaLnBrk="1" latinLnBrk="0" hangingPunct="1">
                        <a:defRPr sz="2640" kern="1200">
                          <a:solidFill>
                            <a:schemeClr val="tx1"/>
                          </a:solidFill>
                          <a:latin typeface="Calibri" panose="020F0502020204030204"/>
                        </a:defRPr>
                      </a:lvl3pPr>
                      <a:lvl4pPr marL="2011726" algn="l" defTabSz="1341150" rtl="0" eaLnBrk="1" latinLnBrk="0" hangingPunct="1">
                        <a:defRPr sz="2640" kern="1200">
                          <a:solidFill>
                            <a:schemeClr val="tx1"/>
                          </a:solidFill>
                          <a:latin typeface="Calibri" panose="020F0502020204030204"/>
                        </a:defRPr>
                      </a:lvl4pPr>
                      <a:lvl5pPr marL="2682301" algn="l" defTabSz="1341150" rtl="0" eaLnBrk="1" latinLnBrk="0" hangingPunct="1">
                        <a:defRPr sz="2640" kern="1200">
                          <a:solidFill>
                            <a:schemeClr val="tx1"/>
                          </a:solidFill>
                          <a:latin typeface="Calibri" panose="020F0502020204030204"/>
                        </a:defRPr>
                      </a:lvl5pPr>
                      <a:lvl6pPr marL="3352876" algn="l" defTabSz="1341150" rtl="0" eaLnBrk="1" latinLnBrk="0" hangingPunct="1">
                        <a:defRPr sz="2640" kern="1200">
                          <a:solidFill>
                            <a:schemeClr val="tx1"/>
                          </a:solidFill>
                          <a:latin typeface="Calibri" panose="020F0502020204030204"/>
                        </a:defRPr>
                      </a:lvl6pPr>
                      <a:lvl7pPr marL="4023451" algn="l" defTabSz="1341150" rtl="0" eaLnBrk="1" latinLnBrk="0" hangingPunct="1">
                        <a:defRPr sz="2640" kern="1200">
                          <a:solidFill>
                            <a:schemeClr val="tx1"/>
                          </a:solidFill>
                          <a:latin typeface="Calibri" panose="020F0502020204030204"/>
                        </a:defRPr>
                      </a:lvl7pPr>
                      <a:lvl8pPr marL="4694027" algn="l" defTabSz="1341150" rtl="0" eaLnBrk="1" latinLnBrk="0" hangingPunct="1">
                        <a:defRPr sz="2640" kern="1200">
                          <a:solidFill>
                            <a:schemeClr val="tx1"/>
                          </a:solidFill>
                          <a:latin typeface="Calibri" panose="020F0502020204030204"/>
                        </a:defRPr>
                      </a:lvl8pPr>
                      <a:lvl9pPr marL="5364602" algn="l" defTabSz="1341150" rtl="0" eaLnBrk="1" latinLnBrk="0" hangingPunct="1">
                        <a:defRPr sz="2640" kern="1200">
                          <a:solidFill>
                            <a:schemeClr val="tx1"/>
                          </a:solidFill>
                          <a:latin typeface="Calibri" panose="020F0502020204030204"/>
                        </a:defRPr>
                      </a:lvl9pPr>
                    </a:lstStyle>
                    <a:p>
                      <a:pPr marL="76200" marR="0" indent="0" algn="l">
                        <a:lnSpc>
                          <a:spcPts val="1000"/>
                        </a:lnSpc>
                        <a:spcBef>
                          <a:spcPts val="0"/>
                        </a:spcBef>
                        <a:spcAft>
                          <a:spcPts val="430"/>
                        </a:spcAft>
                      </a:pPr>
                      <a:r>
                        <a:rPr lang="en-US" sz="1000" spc="0">
                          <a:solidFill>
                            <a:srgbClr val="000000"/>
                          </a:solidFill>
                          <a:latin typeface="Arial" panose="02020603050405020304" pitchFamily="2"/>
                        </a:rPr>
                        <a:t>Class I </a:t>
                      </a:r>
                    </a:p>
                  </a:txBody>
                  <a:tcPr marL="0" marR="0" marT="62345" marB="0" anchor="ctr">
                    <a:lnL w="8890" cmpd="sng">
                      <a:solidFill>
                        <a:srgbClr val="000000"/>
                      </a:solidFill>
                      <a:prstDash val="solid"/>
                    </a:lnL>
                    <a:lnR w="8890" cmpd="sng">
                      <a:solidFill>
                        <a:srgbClr val="000000"/>
                      </a:solidFill>
                      <a:prstDash val="solid"/>
                    </a:lnR>
                    <a:lnT w="12700" cap="flat" cmpd="sng" algn="ctr">
                      <a:solidFill>
                        <a:schemeClr val="tx2"/>
                      </a:solidFill>
                      <a:prstDash val="solid"/>
                      <a:round/>
                      <a:headEnd type="none" w="med" len="med"/>
                      <a:tailEnd type="none" w="med" len="med"/>
                    </a:lnT>
                    <a:lnB w="8890" cmpd="sng">
                      <a:solidFill>
                        <a:srgbClr val="000000"/>
                      </a:solidFill>
                      <a:prstDash val="solid"/>
                    </a:lnB>
                    <a:lnTlToBr w="12700" cmpd="sng">
                      <a:noFill/>
                      <a:prstDash val="solid"/>
                    </a:lnTlToBr>
                    <a:lnBlToTr w="12700" cmpd="sng">
                      <a:noFill/>
                      <a:prstDash val="solid"/>
                    </a:lnBlToTr>
                    <a:noFill/>
                  </a:tcPr>
                </a:tc>
                <a:tc>
                  <a:txBody>
                    <a:bodyPr/>
                    <a:lstStyle>
                      <a:lvl1pPr marL="0" algn="l" defTabSz="1341150" rtl="0" eaLnBrk="1" latinLnBrk="0" hangingPunct="1">
                        <a:defRPr sz="2640" kern="1200">
                          <a:solidFill>
                            <a:schemeClr val="tx1"/>
                          </a:solidFill>
                          <a:latin typeface="Calibri" panose="020F0502020204030204"/>
                        </a:defRPr>
                      </a:lvl1pPr>
                      <a:lvl2pPr marL="670575" algn="l" defTabSz="1341150" rtl="0" eaLnBrk="1" latinLnBrk="0" hangingPunct="1">
                        <a:defRPr sz="2640" kern="1200">
                          <a:solidFill>
                            <a:schemeClr val="tx1"/>
                          </a:solidFill>
                          <a:latin typeface="Calibri" panose="020F0502020204030204"/>
                        </a:defRPr>
                      </a:lvl2pPr>
                      <a:lvl3pPr marL="1341150" algn="l" defTabSz="1341150" rtl="0" eaLnBrk="1" latinLnBrk="0" hangingPunct="1">
                        <a:defRPr sz="2640" kern="1200">
                          <a:solidFill>
                            <a:schemeClr val="tx1"/>
                          </a:solidFill>
                          <a:latin typeface="Calibri" panose="020F0502020204030204"/>
                        </a:defRPr>
                      </a:lvl3pPr>
                      <a:lvl4pPr marL="2011726" algn="l" defTabSz="1341150" rtl="0" eaLnBrk="1" latinLnBrk="0" hangingPunct="1">
                        <a:defRPr sz="2640" kern="1200">
                          <a:solidFill>
                            <a:schemeClr val="tx1"/>
                          </a:solidFill>
                          <a:latin typeface="Calibri" panose="020F0502020204030204"/>
                        </a:defRPr>
                      </a:lvl4pPr>
                      <a:lvl5pPr marL="2682301" algn="l" defTabSz="1341150" rtl="0" eaLnBrk="1" latinLnBrk="0" hangingPunct="1">
                        <a:defRPr sz="2640" kern="1200">
                          <a:solidFill>
                            <a:schemeClr val="tx1"/>
                          </a:solidFill>
                          <a:latin typeface="Calibri" panose="020F0502020204030204"/>
                        </a:defRPr>
                      </a:lvl5pPr>
                      <a:lvl6pPr marL="3352876" algn="l" defTabSz="1341150" rtl="0" eaLnBrk="1" latinLnBrk="0" hangingPunct="1">
                        <a:defRPr sz="2640" kern="1200">
                          <a:solidFill>
                            <a:schemeClr val="tx1"/>
                          </a:solidFill>
                          <a:latin typeface="Calibri" panose="020F0502020204030204"/>
                        </a:defRPr>
                      </a:lvl6pPr>
                      <a:lvl7pPr marL="4023451" algn="l" defTabSz="1341150" rtl="0" eaLnBrk="1" latinLnBrk="0" hangingPunct="1">
                        <a:defRPr sz="2640" kern="1200">
                          <a:solidFill>
                            <a:schemeClr val="tx1"/>
                          </a:solidFill>
                          <a:latin typeface="Calibri" panose="020F0502020204030204"/>
                        </a:defRPr>
                      </a:lvl7pPr>
                      <a:lvl8pPr marL="4694027" algn="l" defTabSz="1341150" rtl="0" eaLnBrk="1" latinLnBrk="0" hangingPunct="1">
                        <a:defRPr sz="2640" kern="1200">
                          <a:solidFill>
                            <a:schemeClr val="tx1"/>
                          </a:solidFill>
                          <a:latin typeface="Calibri" panose="020F0502020204030204"/>
                        </a:defRPr>
                      </a:lvl8pPr>
                      <a:lvl9pPr marL="5364602" algn="l" defTabSz="1341150" rtl="0" eaLnBrk="1" latinLnBrk="0" hangingPunct="1">
                        <a:defRPr sz="2640" kern="1200">
                          <a:solidFill>
                            <a:schemeClr val="tx1"/>
                          </a:solidFill>
                          <a:latin typeface="Calibri" panose="020F0502020204030204"/>
                        </a:defRPr>
                      </a:lvl9pPr>
                    </a:lstStyle>
                    <a:p>
                      <a:pPr marL="0" marR="57150" indent="0" algn="ctr">
                        <a:lnSpc>
                          <a:spcPts val="1000"/>
                        </a:lnSpc>
                        <a:spcBef>
                          <a:spcPts val="0"/>
                        </a:spcBef>
                        <a:spcAft>
                          <a:spcPts val="430"/>
                        </a:spcAft>
                      </a:pPr>
                      <a:r>
                        <a:rPr lang="en-US" sz="1000" spc="0">
                          <a:solidFill>
                            <a:srgbClr val="000000"/>
                          </a:solidFill>
                          <a:latin typeface="Arial" panose="02020603050405020304" pitchFamily="2"/>
                        </a:rPr>
                        <a:t>Up to </a:t>
                      </a:r>
                    </a:p>
                  </a:txBody>
                  <a:tcPr marL="0" marR="0" marT="62345" marB="0" anchor="ctr">
                    <a:lnL w="8890" cmpd="sng">
                      <a:solidFill>
                        <a:srgbClr val="000000"/>
                      </a:solidFill>
                      <a:prstDash val="solid"/>
                    </a:lnL>
                    <a:lnR w="8890" cmpd="sng">
                      <a:solidFill>
                        <a:srgbClr val="000000"/>
                      </a:solidFill>
                      <a:prstDash val="solid"/>
                    </a:lnR>
                    <a:lnT w="12700" cap="flat" cmpd="sng" algn="ctr">
                      <a:solidFill>
                        <a:schemeClr val="tx2"/>
                      </a:solidFill>
                      <a:prstDash val="solid"/>
                      <a:round/>
                      <a:headEnd type="none" w="med" len="med"/>
                      <a:tailEnd type="none" w="med" len="med"/>
                    </a:lnT>
                    <a:lnB w="8890" cmpd="sng">
                      <a:solidFill>
                        <a:srgbClr val="000000"/>
                      </a:solidFill>
                      <a:prstDash val="solid"/>
                    </a:lnB>
                    <a:lnTlToBr w="12700" cmpd="sng">
                      <a:noFill/>
                      <a:prstDash val="solid"/>
                    </a:lnTlToBr>
                    <a:lnBlToTr w="12700" cmpd="sng">
                      <a:noFill/>
                      <a:prstDash val="solid"/>
                    </a:lnBlToTr>
                    <a:noFill/>
                  </a:tcPr>
                </a:tc>
                <a:tc gridSpan="2">
                  <a:txBody>
                    <a:bodyPr/>
                    <a:lstStyle>
                      <a:lvl1pPr marL="0" algn="l" defTabSz="1341150" rtl="0" eaLnBrk="1" latinLnBrk="0" hangingPunct="1">
                        <a:defRPr sz="2640" kern="1200">
                          <a:solidFill>
                            <a:schemeClr val="tx1"/>
                          </a:solidFill>
                          <a:latin typeface="Calibri" panose="020F0502020204030204"/>
                        </a:defRPr>
                      </a:lvl1pPr>
                      <a:lvl2pPr marL="670575" algn="l" defTabSz="1341150" rtl="0" eaLnBrk="1" latinLnBrk="0" hangingPunct="1">
                        <a:defRPr sz="2640" kern="1200">
                          <a:solidFill>
                            <a:schemeClr val="tx1"/>
                          </a:solidFill>
                          <a:latin typeface="Calibri" panose="020F0502020204030204"/>
                        </a:defRPr>
                      </a:lvl2pPr>
                      <a:lvl3pPr marL="1341150" algn="l" defTabSz="1341150" rtl="0" eaLnBrk="1" latinLnBrk="0" hangingPunct="1">
                        <a:defRPr sz="2640" kern="1200">
                          <a:solidFill>
                            <a:schemeClr val="tx1"/>
                          </a:solidFill>
                          <a:latin typeface="Calibri" panose="020F0502020204030204"/>
                        </a:defRPr>
                      </a:lvl3pPr>
                      <a:lvl4pPr marL="2011726" algn="l" defTabSz="1341150" rtl="0" eaLnBrk="1" latinLnBrk="0" hangingPunct="1">
                        <a:defRPr sz="2640" kern="1200">
                          <a:solidFill>
                            <a:schemeClr val="tx1"/>
                          </a:solidFill>
                          <a:latin typeface="Calibri" panose="020F0502020204030204"/>
                        </a:defRPr>
                      </a:lvl4pPr>
                      <a:lvl5pPr marL="2682301" algn="l" defTabSz="1341150" rtl="0" eaLnBrk="1" latinLnBrk="0" hangingPunct="1">
                        <a:defRPr sz="2640" kern="1200">
                          <a:solidFill>
                            <a:schemeClr val="tx1"/>
                          </a:solidFill>
                          <a:latin typeface="Calibri" panose="020F0502020204030204"/>
                        </a:defRPr>
                      </a:lvl5pPr>
                      <a:lvl6pPr marL="3352876" algn="l" defTabSz="1341150" rtl="0" eaLnBrk="1" latinLnBrk="0" hangingPunct="1">
                        <a:defRPr sz="2640" kern="1200">
                          <a:solidFill>
                            <a:schemeClr val="tx1"/>
                          </a:solidFill>
                          <a:latin typeface="Calibri" panose="020F0502020204030204"/>
                        </a:defRPr>
                      </a:lvl6pPr>
                      <a:lvl7pPr marL="4023451" algn="l" defTabSz="1341150" rtl="0" eaLnBrk="1" latinLnBrk="0" hangingPunct="1">
                        <a:defRPr sz="2640" kern="1200">
                          <a:solidFill>
                            <a:schemeClr val="tx1"/>
                          </a:solidFill>
                          <a:latin typeface="Calibri" panose="020F0502020204030204"/>
                        </a:defRPr>
                      </a:lvl7pPr>
                      <a:lvl8pPr marL="4694027" algn="l" defTabSz="1341150" rtl="0" eaLnBrk="1" latinLnBrk="0" hangingPunct="1">
                        <a:defRPr sz="2640" kern="1200">
                          <a:solidFill>
                            <a:schemeClr val="tx1"/>
                          </a:solidFill>
                          <a:latin typeface="Calibri" panose="020F0502020204030204"/>
                        </a:defRPr>
                      </a:lvl8pPr>
                      <a:lvl9pPr marL="5364602" algn="l" defTabSz="1341150" rtl="0" eaLnBrk="1" latinLnBrk="0" hangingPunct="1">
                        <a:defRPr sz="2640" kern="1200">
                          <a:solidFill>
                            <a:schemeClr val="tx1"/>
                          </a:solidFill>
                          <a:latin typeface="Calibri" panose="020F0502020204030204"/>
                        </a:defRPr>
                      </a:lvl9pPr>
                    </a:lstStyle>
                    <a:p>
                      <a:pPr marL="0" marR="63500" indent="0" algn="ctr">
                        <a:lnSpc>
                          <a:spcPts val="1000"/>
                        </a:lnSpc>
                        <a:spcBef>
                          <a:spcPts val="0"/>
                        </a:spcBef>
                        <a:spcAft>
                          <a:spcPts val="430"/>
                        </a:spcAft>
                      </a:pPr>
                      <a:r>
                        <a:rPr lang="en-US" sz="1000" spc="0">
                          <a:solidFill>
                            <a:srgbClr val="000000"/>
                          </a:solidFill>
                          <a:latin typeface="Arial" panose="02020603050405020304" pitchFamily="2"/>
                        </a:rPr>
                        <a:t>$1,000 </a:t>
                      </a:r>
                    </a:p>
                  </a:txBody>
                  <a:tcPr marL="0" marR="0" marT="62345" marB="0" anchor="ctr">
                    <a:lnL w="8890" cap="flat" cmpd="sng" algn="ctr">
                      <a:solidFill>
                        <a:srgbClr val="000000"/>
                      </a:solidFill>
                      <a:prstDash val="solid"/>
                      <a:round/>
                      <a:headEnd type="none" w="med" len="med"/>
                      <a:tailEnd type="none" w="med" len="med"/>
                    </a:lnL>
                    <a:lnR w="8890" cmpd="sng">
                      <a:solidFill>
                        <a:srgbClr val="000000"/>
                      </a:solidFill>
                      <a:prstDash val="solid"/>
                    </a:lnR>
                    <a:lnT w="12700" cap="flat" cmpd="sng" algn="ctr">
                      <a:solidFill>
                        <a:schemeClr val="tx2"/>
                      </a:solidFill>
                      <a:prstDash val="solid"/>
                      <a:round/>
                      <a:headEnd type="none" w="med" len="med"/>
                      <a:tailEnd type="none" w="med" len="med"/>
                    </a:lnT>
                    <a:lnB w="889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a:p>
                  </a:txBody>
                  <a:tcPr/>
                </a:tc>
                <a:extLst>
                  <a:ext uri="{0D108BD9-81ED-4DB2-BD59-A6C34878D82A}">
                    <a16:rowId xmlns:a16="http://schemas.microsoft.com/office/drawing/2014/main" val="10001"/>
                  </a:ext>
                </a:extLst>
              </a:tr>
              <a:tr h="164813">
                <a:tc>
                  <a:txBody>
                    <a:bodyPr/>
                    <a:lstStyle>
                      <a:lvl1pPr marL="0" algn="l" defTabSz="1341150" rtl="0" eaLnBrk="1" latinLnBrk="0" hangingPunct="1">
                        <a:defRPr sz="2640" kern="1200">
                          <a:solidFill>
                            <a:schemeClr val="tx1"/>
                          </a:solidFill>
                          <a:latin typeface="Calibri" panose="020F0502020204030204"/>
                        </a:defRPr>
                      </a:lvl1pPr>
                      <a:lvl2pPr marL="670575" algn="l" defTabSz="1341150" rtl="0" eaLnBrk="1" latinLnBrk="0" hangingPunct="1">
                        <a:defRPr sz="2640" kern="1200">
                          <a:solidFill>
                            <a:schemeClr val="tx1"/>
                          </a:solidFill>
                          <a:latin typeface="Calibri" panose="020F0502020204030204"/>
                        </a:defRPr>
                      </a:lvl2pPr>
                      <a:lvl3pPr marL="1341150" algn="l" defTabSz="1341150" rtl="0" eaLnBrk="1" latinLnBrk="0" hangingPunct="1">
                        <a:defRPr sz="2640" kern="1200">
                          <a:solidFill>
                            <a:schemeClr val="tx1"/>
                          </a:solidFill>
                          <a:latin typeface="Calibri" panose="020F0502020204030204"/>
                        </a:defRPr>
                      </a:lvl3pPr>
                      <a:lvl4pPr marL="2011726" algn="l" defTabSz="1341150" rtl="0" eaLnBrk="1" latinLnBrk="0" hangingPunct="1">
                        <a:defRPr sz="2640" kern="1200">
                          <a:solidFill>
                            <a:schemeClr val="tx1"/>
                          </a:solidFill>
                          <a:latin typeface="Calibri" panose="020F0502020204030204"/>
                        </a:defRPr>
                      </a:lvl4pPr>
                      <a:lvl5pPr marL="2682301" algn="l" defTabSz="1341150" rtl="0" eaLnBrk="1" latinLnBrk="0" hangingPunct="1">
                        <a:defRPr sz="2640" kern="1200">
                          <a:solidFill>
                            <a:schemeClr val="tx1"/>
                          </a:solidFill>
                          <a:latin typeface="Calibri" panose="020F0502020204030204"/>
                        </a:defRPr>
                      </a:lvl5pPr>
                      <a:lvl6pPr marL="3352876" algn="l" defTabSz="1341150" rtl="0" eaLnBrk="1" latinLnBrk="0" hangingPunct="1">
                        <a:defRPr sz="2640" kern="1200">
                          <a:solidFill>
                            <a:schemeClr val="tx1"/>
                          </a:solidFill>
                          <a:latin typeface="Calibri" panose="020F0502020204030204"/>
                        </a:defRPr>
                      </a:lvl6pPr>
                      <a:lvl7pPr marL="4023451" algn="l" defTabSz="1341150" rtl="0" eaLnBrk="1" latinLnBrk="0" hangingPunct="1">
                        <a:defRPr sz="2640" kern="1200">
                          <a:solidFill>
                            <a:schemeClr val="tx1"/>
                          </a:solidFill>
                          <a:latin typeface="Calibri" panose="020F0502020204030204"/>
                        </a:defRPr>
                      </a:lvl7pPr>
                      <a:lvl8pPr marL="4694027" algn="l" defTabSz="1341150" rtl="0" eaLnBrk="1" latinLnBrk="0" hangingPunct="1">
                        <a:defRPr sz="2640" kern="1200">
                          <a:solidFill>
                            <a:schemeClr val="tx1"/>
                          </a:solidFill>
                          <a:latin typeface="Calibri" panose="020F0502020204030204"/>
                        </a:defRPr>
                      </a:lvl8pPr>
                      <a:lvl9pPr marL="5364602" algn="l" defTabSz="1341150" rtl="0" eaLnBrk="1" latinLnBrk="0" hangingPunct="1">
                        <a:defRPr sz="2640" kern="1200">
                          <a:solidFill>
                            <a:schemeClr val="tx1"/>
                          </a:solidFill>
                          <a:latin typeface="Calibri" panose="020F0502020204030204"/>
                        </a:defRPr>
                      </a:lvl9pPr>
                    </a:lstStyle>
                    <a:p>
                      <a:pPr marL="76200" marR="0" indent="0" algn="l">
                        <a:lnSpc>
                          <a:spcPts val="1000"/>
                        </a:lnSpc>
                        <a:spcBef>
                          <a:spcPts val="0"/>
                        </a:spcBef>
                        <a:spcAft>
                          <a:spcPts val="480"/>
                        </a:spcAft>
                      </a:pPr>
                      <a:r>
                        <a:rPr lang="en-US" sz="1000" spc="0">
                          <a:solidFill>
                            <a:srgbClr val="000000"/>
                          </a:solidFill>
                          <a:latin typeface="Arial" panose="02020603050405020304" pitchFamily="2"/>
                        </a:rPr>
                        <a:t>Class II </a:t>
                      </a:r>
                    </a:p>
                  </a:txBody>
                  <a:tcPr marL="0" marR="0" marT="62345" marB="0" anchor="ctr">
                    <a:lnL w="8890" cmpd="sng">
                      <a:solidFill>
                        <a:srgbClr val="000000"/>
                      </a:solid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lnTlToBr w="12700" cmpd="sng">
                      <a:noFill/>
                      <a:prstDash val="solid"/>
                    </a:lnTlToBr>
                    <a:lnBlToTr w="12700" cmpd="sng">
                      <a:noFill/>
                      <a:prstDash val="solid"/>
                    </a:lnBlToTr>
                    <a:noFill/>
                  </a:tcPr>
                </a:tc>
                <a:tc>
                  <a:txBody>
                    <a:bodyPr/>
                    <a:lstStyle>
                      <a:lvl1pPr marL="0" algn="l" defTabSz="1341150" rtl="0" eaLnBrk="1" latinLnBrk="0" hangingPunct="1">
                        <a:defRPr sz="2640" kern="1200">
                          <a:solidFill>
                            <a:schemeClr val="tx1"/>
                          </a:solidFill>
                          <a:latin typeface="Calibri" panose="020F0502020204030204"/>
                        </a:defRPr>
                      </a:lvl1pPr>
                      <a:lvl2pPr marL="670575" algn="l" defTabSz="1341150" rtl="0" eaLnBrk="1" latinLnBrk="0" hangingPunct="1">
                        <a:defRPr sz="2640" kern="1200">
                          <a:solidFill>
                            <a:schemeClr val="tx1"/>
                          </a:solidFill>
                          <a:latin typeface="Calibri" panose="020F0502020204030204"/>
                        </a:defRPr>
                      </a:lvl2pPr>
                      <a:lvl3pPr marL="1341150" algn="l" defTabSz="1341150" rtl="0" eaLnBrk="1" latinLnBrk="0" hangingPunct="1">
                        <a:defRPr sz="2640" kern="1200">
                          <a:solidFill>
                            <a:schemeClr val="tx1"/>
                          </a:solidFill>
                          <a:latin typeface="Calibri" panose="020F0502020204030204"/>
                        </a:defRPr>
                      </a:lvl3pPr>
                      <a:lvl4pPr marL="2011726" algn="l" defTabSz="1341150" rtl="0" eaLnBrk="1" latinLnBrk="0" hangingPunct="1">
                        <a:defRPr sz="2640" kern="1200">
                          <a:solidFill>
                            <a:schemeClr val="tx1"/>
                          </a:solidFill>
                          <a:latin typeface="Calibri" panose="020F0502020204030204"/>
                        </a:defRPr>
                      </a:lvl4pPr>
                      <a:lvl5pPr marL="2682301" algn="l" defTabSz="1341150" rtl="0" eaLnBrk="1" latinLnBrk="0" hangingPunct="1">
                        <a:defRPr sz="2640" kern="1200">
                          <a:solidFill>
                            <a:schemeClr val="tx1"/>
                          </a:solidFill>
                          <a:latin typeface="Calibri" panose="020F0502020204030204"/>
                        </a:defRPr>
                      </a:lvl5pPr>
                      <a:lvl6pPr marL="3352876" algn="l" defTabSz="1341150" rtl="0" eaLnBrk="1" latinLnBrk="0" hangingPunct="1">
                        <a:defRPr sz="2640" kern="1200">
                          <a:solidFill>
                            <a:schemeClr val="tx1"/>
                          </a:solidFill>
                          <a:latin typeface="Calibri" panose="020F0502020204030204"/>
                        </a:defRPr>
                      </a:lvl6pPr>
                      <a:lvl7pPr marL="4023451" algn="l" defTabSz="1341150" rtl="0" eaLnBrk="1" latinLnBrk="0" hangingPunct="1">
                        <a:defRPr sz="2640" kern="1200">
                          <a:solidFill>
                            <a:schemeClr val="tx1"/>
                          </a:solidFill>
                          <a:latin typeface="Calibri" panose="020F0502020204030204"/>
                        </a:defRPr>
                      </a:lvl7pPr>
                      <a:lvl8pPr marL="4694027" algn="l" defTabSz="1341150" rtl="0" eaLnBrk="1" latinLnBrk="0" hangingPunct="1">
                        <a:defRPr sz="2640" kern="1200">
                          <a:solidFill>
                            <a:schemeClr val="tx1"/>
                          </a:solidFill>
                          <a:latin typeface="Calibri" panose="020F0502020204030204"/>
                        </a:defRPr>
                      </a:lvl8pPr>
                      <a:lvl9pPr marL="5364602" algn="l" defTabSz="1341150" rtl="0" eaLnBrk="1" latinLnBrk="0" hangingPunct="1">
                        <a:defRPr sz="2640" kern="1200">
                          <a:solidFill>
                            <a:schemeClr val="tx1"/>
                          </a:solidFill>
                          <a:latin typeface="Calibri" panose="020F0502020204030204"/>
                        </a:defRPr>
                      </a:lvl9pPr>
                    </a:lstStyle>
                    <a:p>
                      <a:pPr marL="0" marR="57150" indent="0" algn="ctr">
                        <a:lnSpc>
                          <a:spcPts val="1000"/>
                        </a:lnSpc>
                        <a:spcBef>
                          <a:spcPts val="0"/>
                        </a:spcBef>
                        <a:spcAft>
                          <a:spcPts val="480"/>
                        </a:spcAft>
                      </a:pPr>
                      <a:r>
                        <a:rPr lang="en-US" sz="1000" spc="0">
                          <a:solidFill>
                            <a:srgbClr val="000000"/>
                          </a:solidFill>
                          <a:latin typeface="Arial" panose="02020603050405020304" pitchFamily="2"/>
                        </a:rPr>
                        <a:t>$1,000 </a:t>
                      </a:r>
                    </a:p>
                  </a:txBody>
                  <a:tcPr marL="0" marR="0" marT="62345" marB="0" anchor="ctr">
                    <a:lnL w="8890" cmpd="sng">
                      <a:solidFill>
                        <a:srgbClr val="000000"/>
                      </a:solid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lnTlToBr w="12700" cmpd="sng">
                      <a:noFill/>
                      <a:prstDash val="solid"/>
                    </a:lnTlToBr>
                    <a:lnBlToTr w="12700" cmpd="sng">
                      <a:noFill/>
                      <a:prstDash val="solid"/>
                    </a:lnBlToTr>
                    <a:noFill/>
                  </a:tcPr>
                </a:tc>
                <a:tc>
                  <a:txBody>
                    <a:bodyPr/>
                    <a:lstStyle>
                      <a:lvl1pPr marL="0" algn="l" defTabSz="1341150" rtl="0" eaLnBrk="1" latinLnBrk="0" hangingPunct="1">
                        <a:defRPr sz="2640" kern="1200">
                          <a:solidFill>
                            <a:schemeClr val="tx1"/>
                          </a:solidFill>
                          <a:latin typeface="Calibri" panose="020F0502020204030204"/>
                        </a:defRPr>
                      </a:lvl1pPr>
                      <a:lvl2pPr marL="670575" algn="l" defTabSz="1341150" rtl="0" eaLnBrk="1" latinLnBrk="0" hangingPunct="1">
                        <a:defRPr sz="2640" kern="1200">
                          <a:solidFill>
                            <a:schemeClr val="tx1"/>
                          </a:solidFill>
                          <a:latin typeface="Calibri" panose="020F0502020204030204"/>
                        </a:defRPr>
                      </a:lvl2pPr>
                      <a:lvl3pPr marL="1341150" algn="l" defTabSz="1341150" rtl="0" eaLnBrk="1" latinLnBrk="0" hangingPunct="1">
                        <a:defRPr sz="2640" kern="1200">
                          <a:solidFill>
                            <a:schemeClr val="tx1"/>
                          </a:solidFill>
                          <a:latin typeface="Calibri" panose="020F0502020204030204"/>
                        </a:defRPr>
                      </a:lvl3pPr>
                      <a:lvl4pPr marL="2011726" algn="l" defTabSz="1341150" rtl="0" eaLnBrk="1" latinLnBrk="0" hangingPunct="1">
                        <a:defRPr sz="2640" kern="1200">
                          <a:solidFill>
                            <a:schemeClr val="tx1"/>
                          </a:solidFill>
                          <a:latin typeface="Calibri" panose="020F0502020204030204"/>
                        </a:defRPr>
                      </a:lvl4pPr>
                      <a:lvl5pPr marL="2682301" algn="l" defTabSz="1341150" rtl="0" eaLnBrk="1" latinLnBrk="0" hangingPunct="1">
                        <a:defRPr sz="2640" kern="1200">
                          <a:solidFill>
                            <a:schemeClr val="tx1"/>
                          </a:solidFill>
                          <a:latin typeface="Calibri" panose="020F0502020204030204"/>
                        </a:defRPr>
                      </a:lvl5pPr>
                      <a:lvl6pPr marL="3352876" algn="l" defTabSz="1341150" rtl="0" eaLnBrk="1" latinLnBrk="0" hangingPunct="1">
                        <a:defRPr sz="2640" kern="1200">
                          <a:solidFill>
                            <a:schemeClr val="tx1"/>
                          </a:solidFill>
                          <a:latin typeface="Calibri" panose="020F0502020204030204"/>
                        </a:defRPr>
                      </a:lvl6pPr>
                      <a:lvl7pPr marL="4023451" algn="l" defTabSz="1341150" rtl="0" eaLnBrk="1" latinLnBrk="0" hangingPunct="1">
                        <a:defRPr sz="2640" kern="1200">
                          <a:solidFill>
                            <a:schemeClr val="tx1"/>
                          </a:solidFill>
                          <a:latin typeface="Calibri" panose="020F0502020204030204"/>
                        </a:defRPr>
                      </a:lvl7pPr>
                      <a:lvl8pPr marL="4694027" algn="l" defTabSz="1341150" rtl="0" eaLnBrk="1" latinLnBrk="0" hangingPunct="1">
                        <a:defRPr sz="2640" kern="1200">
                          <a:solidFill>
                            <a:schemeClr val="tx1"/>
                          </a:solidFill>
                          <a:latin typeface="Calibri" panose="020F0502020204030204"/>
                        </a:defRPr>
                      </a:lvl8pPr>
                      <a:lvl9pPr marL="5364602" algn="l" defTabSz="1341150" rtl="0" eaLnBrk="1" latinLnBrk="0" hangingPunct="1">
                        <a:defRPr sz="2640" kern="1200">
                          <a:solidFill>
                            <a:schemeClr val="tx1"/>
                          </a:solidFill>
                          <a:latin typeface="Calibri" panose="020F0502020204030204"/>
                        </a:defRPr>
                      </a:lvl9pPr>
                    </a:lstStyle>
                    <a:p>
                      <a:pPr marL="0" marR="63500" indent="0" algn="ctr">
                        <a:lnSpc>
                          <a:spcPts val="1000"/>
                        </a:lnSpc>
                        <a:spcBef>
                          <a:spcPts val="0"/>
                        </a:spcBef>
                        <a:spcAft>
                          <a:spcPts val="480"/>
                        </a:spcAft>
                      </a:pPr>
                      <a:r>
                        <a:rPr lang="en-US" sz="1000" spc="0">
                          <a:solidFill>
                            <a:srgbClr val="000000"/>
                          </a:solidFill>
                          <a:latin typeface="Arial" panose="02020603050405020304" pitchFamily="2"/>
                        </a:rPr>
                        <a:t>to </a:t>
                      </a:r>
                    </a:p>
                  </a:txBody>
                  <a:tcPr marL="0" marR="0" marT="62345" marB="0" anchor="ctr">
                    <a:lnL w="8890" cap="flat" cmpd="sng" algn="ctr">
                      <a:solidFill>
                        <a:srgbClr val="000000"/>
                      </a:solidFill>
                      <a:prstDash val="solid"/>
                      <a:round/>
                      <a:headEnd type="none" w="med" len="med"/>
                      <a:tailEnd type="none" w="med" len="med"/>
                    </a:lnL>
                    <a:lnR w="8890" cmpd="sng">
                      <a:solidFill>
                        <a:srgbClr val="000000"/>
                      </a:solidFill>
                      <a:prstDash val="solid"/>
                    </a:lnR>
                    <a:lnT w="8890" cap="flat" cmpd="sng" algn="ctr">
                      <a:solidFill>
                        <a:srgbClr val="000000"/>
                      </a:solidFill>
                      <a:prstDash val="solid"/>
                      <a:round/>
                      <a:headEnd type="none" w="med" len="med"/>
                      <a:tailEnd type="none" w="med" len="med"/>
                    </a:lnT>
                    <a:lnB w="889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341150" rtl="0" eaLnBrk="1" latinLnBrk="0" hangingPunct="1">
                        <a:defRPr sz="2640" kern="1200">
                          <a:solidFill>
                            <a:schemeClr val="tx1"/>
                          </a:solidFill>
                          <a:latin typeface="Calibri" panose="020F0502020204030204"/>
                        </a:defRPr>
                      </a:lvl1pPr>
                      <a:lvl2pPr marL="670575" algn="l" defTabSz="1341150" rtl="0" eaLnBrk="1" latinLnBrk="0" hangingPunct="1">
                        <a:defRPr sz="2640" kern="1200">
                          <a:solidFill>
                            <a:schemeClr val="tx1"/>
                          </a:solidFill>
                          <a:latin typeface="Calibri" panose="020F0502020204030204"/>
                        </a:defRPr>
                      </a:lvl2pPr>
                      <a:lvl3pPr marL="1341150" algn="l" defTabSz="1341150" rtl="0" eaLnBrk="1" latinLnBrk="0" hangingPunct="1">
                        <a:defRPr sz="2640" kern="1200">
                          <a:solidFill>
                            <a:schemeClr val="tx1"/>
                          </a:solidFill>
                          <a:latin typeface="Calibri" panose="020F0502020204030204"/>
                        </a:defRPr>
                      </a:lvl3pPr>
                      <a:lvl4pPr marL="2011726" algn="l" defTabSz="1341150" rtl="0" eaLnBrk="1" latinLnBrk="0" hangingPunct="1">
                        <a:defRPr sz="2640" kern="1200">
                          <a:solidFill>
                            <a:schemeClr val="tx1"/>
                          </a:solidFill>
                          <a:latin typeface="Calibri" panose="020F0502020204030204"/>
                        </a:defRPr>
                      </a:lvl4pPr>
                      <a:lvl5pPr marL="2682301" algn="l" defTabSz="1341150" rtl="0" eaLnBrk="1" latinLnBrk="0" hangingPunct="1">
                        <a:defRPr sz="2640" kern="1200">
                          <a:solidFill>
                            <a:schemeClr val="tx1"/>
                          </a:solidFill>
                          <a:latin typeface="Calibri" panose="020F0502020204030204"/>
                        </a:defRPr>
                      </a:lvl5pPr>
                      <a:lvl6pPr marL="3352876" algn="l" defTabSz="1341150" rtl="0" eaLnBrk="1" latinLnBrk="0" hangingPunct="1">
                        <a:defRPr sz="2640" kern="1200">
                          <a:solidFill>
                            <a:schemeClr val="tx1"/>
                          </a:solidFill>
                          <a:latin typeface="Calibri" panose="020F0502020204030204"/>
                        </a:defRPr>
                      </a:lvl6pPr>
                      <a:lvl7pPr marL="4023451" algn="l" defTabSz="1341150" rtl="0" eaLnBrk="1" latinLnBrk="0" hangingPunct="1">
                        <a:defRPr sz="2640" kern="1200">
                          <a:solidFill>
                            <a:schemeClr val="tx1"/>
                          </a:solidFill>
                          <a:latin typeface="Calibri" panose="020F0502020204030204"/>
                        </a:defRPr>
                      </a:lvl7pPr>
                      <a:lvl8pPr marL="4694027" algn="l" defTabSz="1341150" rtl="0" eaLnBrk="1" latinLnBrk="0" hangingPunct="1">
                        <a:defRPr sz="2640" kern="1200">
                          <a:solidFill>
                            <a:schemeClr val="tx1"/>
                          </a:solidFill>
                          <a:latin typeface="Calibri" panose="020F0502020204030204"/>
                        </a:defRPr>
                      </a:lvl8pPr>
                      <a:lvl9pPr marL="5364602" algn="l" defTabSz="1341150" rtl="0" eaLnBrk="1" latinLnBrk="0" hangingPunct="1">
                        <a:defRPr sz="2640" kern="1200">
                          <a:solidFill>
                            <a:schemeClr val="tx1"/>
                          </a:solidFill>
                          <a:latin typeface="Calibri" panose="020F0502020204030204"/>
                        </a:defRPr>
                      </a:lvl9pPr>
                    </a:lstStyle>
                    <a:p>
                      <a:pPr marL="0" marR="73025" indent="0" algn="ctr">
                        <a:lnSpc>
                          <a:spcPts val="1000"/>
                        </a:lnSpc>
                        <a:spcBef>
                          <a:spcPts val="0"/>
                        </a:spcBef>
                        <a:spcAft>
                          <a:spcPts val="480"/>
                        </a:spcAft>
                      </a:pPr>
                      <a:r>
                        <a:rPr lang="en-US" sz="1000" spc="0">
                          <a:solidFill>
                            <a:srgbClr val="000000"/>
                          </a:solidFill>
                          <a:latin typeface="Arial" panose="02020603050405020304" pitchFamily="2"/>
                        </a:rPr>
                        <a:t>$2,000 </a:t>
                      </a:r>
                    </a:p>
                  </a:txBody>
                  <a:tcPr marL="0" marR="0" marT="62345" marB="0" anchor="ctr">
                    <a:lnL w="8890" cmpd="sng">
                      <a:solidFill>
                        <a:srgbClr val="000000"/>
                      </a:solid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67496">
                <a:tc>
                  <a:txBody>
                    <a:bodyPr/>
                    <a:lstStyle>
                      <a:lvl1pPr marL="0" algn="l" defTabSz="1341150" rtl="0" eaLnBrk="1" latinLnBrk="0" hangingPunct="1">
                        <a:defRPr sz="2640" kern="1200">
                          <a:solidFill>
                            <a:schemeClr val="tx1"/>
                          </a:solidFill>
                          <a:latin typeface="Calibri" panose="020F0502020204030204"/>
                        </a:defRPr>
                      </a:lvl1pPr>
                      <a:lvl2pPr marL="670575" algn="l" defTabSz="1341150" rtl="0" eaLnBrk="1" latinLnBrk="0" hangingPunct="1">
                        <a:defRPr sz="2640" kern="1200">
                          <a:solidFill>
                            <a:schemeClr val="tx1"/>
                          </a:solidFill>
                          <a:latin typeface="Calibri" panose="020F0502020204030204"/>
                        </a:defRPr>
                      </a:lvl2pPr>
                      <a:lvl3pPr marL="1341150" algn="l" defTabSz="1341150" rtl="0" eaLnBrk="1" latinLnBrk="0" hangingPunct="1">
                        <a:defRPr sz="2640" kern="1200">
                          <a:solidFill>
                            <a:schemeClr val="tx1"/>
                          </a:solidFill>
                          <a:latin typeface="Calibri" panose="020F0502020204030204"/>
                        </a:defRPr>
                      </a:lvl3pPr>
                      <a:lvl4pPr marL="2011726" algn="l" defTabSz="1341150" rtl="0" eaLnBrk="1" latinLnBrk="0" hangingPunct="1">
                        <a:defRPr sz="2640" kern="1200">
                          <a:solidFill>
                            <a:schemeClr val="tx1"/>
                          </a:solidFill>
                          <a:latin typeface="Calibri" panose="020F0502020204030204"/>
                        </a:defRPr>
                      </a:lvl4pPr>
                      <a:lvl5pPr marL="2682301" algn="l" defTabSz="1341150" rtl="0" eaLnBrk="1" latinLnBrk="0" hangingPunct="1">
                        <a:defRPr sz="2640" kern="1200">
                          <a:solidFill>
                            <a:schemeClr val="tx1"/>
                          </a:solidFill>
                          <a:latin typeface="Calibri" panose="020F0502020204030204"/>
                        </a:defRPr>
                      </a:lvl5pPr>
                      <a:lvl6pPr marL="3352876" algn="l" defTabSz="1341150" rtl="0" eaLnBrk="1" latinLnBrk="0" hangingPunct="1">
                        <a:defRPr sz="2640" kern="1200">
                          <a:solidFill>
                            <a:schemeClr val="tx1"/>
                          </a:solidFill>
                          <a:latin typeface="Calibri" panose="020F0502020204030204"/>
                        </a:defRPr>
                      </a:lvl6pPr>
                      <a:lvl7pPr marL="4023451" algn="l" defTabSz="1341150" rtl="0" eaLnBrk="1" latinLnBrk="0" hangingPunct="1">
                        <a:defRPr sz="2640" kern="1200">
                          <a:solidFill>
                            <a:schemeClr val="tx1"/>
                          </a:solidFill>
                          <a:latin typeface="Calibri" panose="020F0502020204030204"/>
                        </a:defRPr>
                      </a:lvl7pPr>
                      <a:lvl8pPr marL="4694027" algn="l" defTabSz="1341150" rtl="0" eaLnBrk="1" latinLnBrk="0" hangingPunct="1">
                        <a:defRPr sz="2640" kern="1200">
                          <a:solidFill>
                            <a:schemeClr val="tx1"/>
                          </a:solidFill>
                          <a:latin typeface="Calibri" panose="020F0502020204030204"/>
                        </a:defRPr>
                      </a:lvl8pPr>
                      <a:lvl9pPr marL="5364602" algn="l" defTabSz="1341150" rtl="0" eaLnBrk="1" latinLnBrk="0" hangingPunct="1">
                        <a:defRPr sz="2640" kern="1200">
                          <a:solidFill>
                            <a:schemeClr val="tx1"/>
                          </a:solidFill>
                          <a:latin typeface="Calibri" panose="020F0502020204030204"/>
                        </a:defRPr>
                      </a:lvl9pPr>
                    </a:lstStyle>
                    <a:p>
                      <a:pPr marL="76200" marR="0" indent="0" algn="l">
                        <a:lnSpc>
                          <a:spcPts val="1000"/>
                        </a:lnSpc>
                        <a:spcBef>
                          <a:spcPts val="0"/>
                        </a:spcBef>
                        <a:spcAft>
                          <a:spcPts val="460"/>
                        </a:spcAft>
                      </a:pPr>
                      <a:r>
                        <a:rPr lang="en-US" sz="1000" spc="0">
                          <a:solidFill>
                            <a:srgbClr val="000000"/>
                          </a:solidFill>
                          <a:latin typeface="Arial" panose="02020603050405020304" pitchFamily="2"/>
                        </a:rPr>
                        <a:t>Class III </a:t>
                      </a:r>
                    </a:p>
                  </a:txBody>
                  <a:tcPr marL="0" marR="0" marT="62345" marB="0" anchor="ctr">
                    <a:lnL w="8890" cmpd="sng">
                      <a:solidFill>
                        <a:srgbClr val="000000"/>
                      </a:solid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lnTlToBr w="12700" cmpd="sng">
                      <a:noFill/>
                      <a:prstDash val="solid"/>
                    </a:lnTlToBr>
                    <a:lnBlToTr w="12700" cmpd="sng">
                      <a:noFill/>
                      <a:prstDash val="solid"/>
                    </a:lnBlToTr>
                    <a:noFill/>
                  </a:tcPr>
                </a:tc>
                <a:tc>
                  <a:txBody>
                    <a:bodyPr/>
                    <a:lstStyle>
                      <a:lvl1pPr marL="0" algn="l" defTabSz="1341150" rtl="0" eaLnBrk="1" latinLnBrk="0" hangingPunct="1">
                        <a:defRPr sz="2640" kern="1200">
                          <a:solidFill>
                            <a:schemeClr val="tx1"/>
                          </a:solidFill>
                          <a:latin typeface="Calibri" panose="020F0502020204030204"/>
                        </a:defRPr>
                      </a:lvl1pPr>
                      <a:lvl2pPr marL="670575" algn="l" defTabSz="1341150" rtl="0" eaLnBrk="1" latinLnBrk="0" hangingPunct="1">
                        <a:defRPr sz="2640" kern="1200">
                          <a:solidFill>
                            <a:schemeClr val="tx1"/>
                          </a:solidFill>
                          <a:latin typeface="Calibri" panose="020F0502020204030204"/>
                        </a:defRPr>
                      </a:lvl2pPr>
                      <a:lvl3pPr marL="1341150" algn="l" defTabSz="1341150" rtl="0" eaLnBrk="1" latinLnBrk="0" hangingPunct="1">
                        <a:defRPr sz="2640" kern="1200">
                          <a:solidFill>
                            <a:schemeClr val="tx1"/>
                          </a:solidFill>
                          <a:latin typeface="Calibri" panose="020F0502020204030204"/>
                        </a:defRPr>
                      </a:lvl3pPr>
                      <a:lvl4pPr marL="2011726" algn="l" defTabSz="1341150" rtl="0" eaLnBrk="1" latinLnBrk="0" hangingPunct="1">
                        <a:defRPr sz="2640" kern="1200">
                          <a:solidFill>
                            <a:schemeClr val="tx1"/>
                          </a:solidFill>
                          <a:latin typeface="Calibri" panose="020F0502020204030204"/>
                        </a:defRPr>
                      </a:lvl4pPr>
                      <a:lvl5pPr marL="2682301" algn="l" defTabSz="1341150" rtl="0" eaLnBrk="1" latinLnBrk="0" hangingPunct="1">
                        <a:defRPr sz="2640" kern="1200">
                          <a:solidFill>
                            <a:schemeClr val="tx1"/>
                          </a:solidFill>
                          <a:latin typeface="Calibri" panose="020F0502020204030204"/>
                        </a:defRPr>
                      </a:lvl5pPr>
                      <a:lvl6pPr marL="3352876" algn="l" defTabSz="1341150" rtl="0" eaLnBrk="1" latinLnBrk="0" hangingPunct="1">
                        <a:defRPr sz="2640" kern="1200">
                          <a:solidFill>
                            <a:schemeClr val="tx1"/>
                          </a:solidFill>
                          <a:latin typeface="Calibri" panose="020F0502020204030204"/>
                        </a:defRPr>
                      </a:lvl6pPr>
                      <a:lvl7pPr marL="4023451" algn="l" defTabSz="1341150" rtl="0" eaLnBrk="1" latinLnBrk="0" hangingPunct="1">
                        <a:defRPr sz="2640" kern="1200">
                          <a:solidFill>
                            <a:schemeClr val="tx1"/>
                          </a:solidFill>
                          <a:latin typeface="Calibri" panose="020F0502020204030204"/>
                        </a:defRPr>
                      </a:lvl7pPr>
                      <a:lvl8pPr marL="4694027" algn="l" defTabSz="1341150" rtl="0" eaLnBrk="1" latinLnBrk="0" hangingPunct="1">
                        <a:defRPr sz="2640" kern="1200">
                          <a:solidFill>
                            <a:schemeClr val="tx1"/>
                          </a:solidFill>
                          <a:latin typeface="Calibri" panose="020F0502020204030204"/>
                        </a:defRPr>
                      </a:lvl8pPr>
                      <a:lvl9pPr marL="5364602" algn="l" defTabSz="1341150" rtl="0" eaLnBrk="1" latinLnBrk="0" hangingPunct="1">
                        <a:defRPr sz="2640" kern="1200">
                          <a:solidFill>
                            <a:schemeClr val="tx1"/>
                          </a:solidFill>
                          <a:latin typeface="Calibri" panose="020F0502020204030204"/>
                        </a:defRPr>
                      </a:lvl9pPr>
                    </a:lstStyle>
                    <a:p>
                      <a:pPr marL="0" marR="57150" indent="0" algn="ctr">
                        <a:lnSpc>
                          <a:spcPts val="1000"/>
                        </a:lnSpc>
                        <a:spcBef>
                          <a:spcPts val="0"/>
                        </a:spcBef>
                        <a:spcAft>
                          <a:spcPts val="460"/>
                        </a:spcAft>
                      </a:pPr>
                      <a:r>
                        <a:rPr lang="en-US" sz="1000" spc="0">
                          <a:solidFill>
                            <a:srgbClr val="000000"/>
                          </a:solidFill>
                          <a:latin typeface="Arial" panose="02020603050405020304" pitchFamily="2"/>
                        </a:rPr>
                        <a:t>$2,000 </a:t>
                      </a:r>
                    </a:p>
                  </a:txBody>
                  <a:tcPr marL="0" marR="0" marT="62345" marB="0" anchor="ctr">
                    <a:lnL w="8890" cmpd="sng">
                      <a:solidFill>
                        <a:srgbClr val="000000"/>
                      </a:solid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lnTlToBr w="12700" cmpd="sng">
                      <a:noFill/>
                      <a:prstDash val="solid"/>
                    </a:lnTlToBr>
                    <a:lnBlToTr w="12700" cmpd="sng">
                      <a:noFill/>
                      <a:prstDash val="solid"/>
                    </a:lnBlToTr>
                    <a:noFill/>
                  </a:tcPr>
                </a:tc>
                <a:tc>
                  <a:txBody>
                    <a:bodyPr/>
                    <a:lstStyle>
                      <a:lvl1pPr marL="0" algn="l" defTabSz="1341150" rtl="0" eaLnBrk="1" latinLnBrk="0" hangingPunct="1">
                        <a:defRPr sz="2640" kern="1200">
                          <a:solidFill>
                            <a:schemeClr val="tx1"/>
                          </a:solidFill>
                          <a:latin typeface="Calibri" panose="020F0502020204030204"/>
                        </a:defRPr>
                      </a:lvl1pPr>
                      <a:lvl2pPr marL="670575" algn="l" defTabSz="1341150" rtl="0" eaLnBrk="1" latinLnBrk="0" hangingPunct="1">
                        <a:defRPr sz="2640" kern="1200">
                          <a:solidFill>
                            <a:schemeClr val="tx1"/>
                          </a:solidFill>
                          <a:latin typeface="Calibri" panose="020F0502020204030204"/>
                        </a:defRPr>
                      </a:lvl2pPr>
                      <a:lvl3pPr marL="1341150" algn="l" defTabSz="1341150" rtl="0" eaLnBrk="1" latinLnBrk="0" hangingPunct="1">
                        <a:defRPr sz="2640" kern="1200">
                          <a:solidFill>
                            <a:schemeClr val="tx1"/>
                          </a:solidFill>
                          <a:latin typeface="Calibri" panose="020F0502020204030204"/>
                        </a:defRPr>
                      </a:lvl3pPr>
                      <a:lvl4pPr marL="2011726" algn="l" defTabSz="1341150" rtl="0" eaLnBrk="1" latinLnBrk="0" hangingPunct="1">
                        <a:defRPr sz="2640" kern="1200">
                          <a:solidFill>
                            <a:schemeClr val="tx1"/>
                          </a:solidFill>
                          <a:latin typeface="Calibri" panose="020F0502020204030204"/>
                        </a:defRPr>
                      </a:lvl4pPr>
                      <a:lvl5pPr marL="2682301" algn="l" defTabSz="1341150" rtl="0" eaLnBrk="1" latinLnBrk="0" hangingPunct="1">
                        <a:defRPr sz="2640" kern="1200">
                          <a:solidFill>
                            <a:schemeClr val="tx1"/>
                          </a:solidFill>
                          <a:latin typeface="Calibri" panose="020F0502020204030204"/>
                        </a:defRPr>
                      </a:lvl5pPr>
                      <a:lvl6pPr marL="3352876" algn="l" defTabSz="1341150" rtl="0" eaLnBrk="1" latinLnBrk="0" hangingPunct="1">
                        <a:defRPr sz="2640" kern="1200">
                          <a:solidFill>
                            <a:schemeClr val="tx1"/>
                          </a:solidFill>
                          <a:latin typeface="Calibri" panose="020F0502020204030204"/>
                        </a:defRPr>
                      </a:lvl6pPr>
                      <a:lvl7pPr marL="4023451" algn="l" defTabSz="1341150" rtl="0" eaLnBrk="1" latinLnBrk="0" hangingPunct="1">
                        <a:defRPr sz="2640" kern="1200">
                          <a:solidFill>
                            <a:schemeClr val="tx1"/>
                          </a:solidFill>
                          <a:latin typeface="Calibri" panose="020F0502020204030204"/>
                        </a:defRPr>
                      </a:lvl7pPr>
                      <a:lvl8pPr marL="4694027" algn="l" defTabSz="1341150" rtl="0" eaLnBrk="1" latinLnBrk="0" hangingPunct="1">
                        <a:defRPr sz="2640" kern="1200">
                          <a:solidFill>
                            <a:schemeClr val="tx1"/>
                          </a:solidFill>
                          <a:latin typeface="Calibri" panose="020F0502020204030204"/>
                        </a:defRPr>
                      </a:lvl8pPr>
                      <a:lvl9pPr marL="5364602" algn="l" defTabSz="1341150" rtl="0" eaLnBrk="1" latinLnBrk="0" hangingPunct="1">
                        <a:defRPr sz="2640" kern="1200">
                          <a:solidFill>
                            <a:schemeClr val="tx1"/>
                          </a:solidFill>
                          <a:latin typeface="Calibri" panose="020F0502020204030204"/>
                        </a:defRPr>
                      </a:lvl9pPr>
                    </a:lstStyle>
                    <a:p>
                      <a:pPr marL="0" marR="63500" indent="0" algn="ctr">
                        <a:lnSpc>
                          <a:spcPts val="1000"/>
                        </a:lnSpc>
                        <a:spcBef>
                          <a:spcPts val="0"/>
                        </a:spcBef>
                        <a:spcAft>
                          <a:spcPts val="460"/>
                        </a:spcAft>
                      </a:pPr>
                      <a:r>
                        <a:rPr lang="en-US" sz="1000" spc="0">
                          <a:solidFill>
                            <a:srgbClr val="000000"/>
                          </a:solidFill>
                          <a:latin typeface="Arial" panose="02020603050405020304" pitchFamily="2"/>
                        </a:rPr>
                        <a:t>to </a:t>
                      </a:r>
                    </a:p>
                  </a:txBody>
                  <a:tcPr marL="0" marR="0" marT="62345" marB="0" anchor="ctr">
                    <a:lnL w="8890" cap="flat" cmpd="sng" algn="ctr">
                      <a:solidFill>
                        <a:srgbClr val="000000"/>
                      </a:solidFill>
                      <a:prstDash val="solid"/>
                      <a:round/>
                      <a:headEnd type="none" w="med" len="med"/>
                      <a:tailEnd type="none" w="med" len="med"/>
                    </a:lnL>
                    <a:lnR w="8890" cmpd="sng">
                      <a:solidFill>
                        <a:srgbClr val="000000"/>
                      </a:solidFill>
                      <a:prstDash val="solid"/>
                    </a:lnR>
                    <a:lnT w="8890" cap="flat" cmpd="sng" algn="ctr">
                      <a:solidFill>
                        <a:srgbClr val="000000"/>
                      </a:solidFill>
                      <a:prstDash val="solid"/>
                      <a:round/>
                      <a:headEnd type="none" w="med" len="med"/>
                      <a:tailEnd type="none" w="med" len="med"/>
                    </a:lnT>
                    <a:lnB w="889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341150" rtl="0" eaLnBrk="1" latinLnBrk="0" hangingPunct="1">
                        <a:defRPr sz="2640" kern="1200">
                          <a:solidFill>
                            <a:schemeClr val="tx1"/>
                          </a:solidFill>
                          <a:latin typeface="Calibri" panose="020F0502020204030204"/>
                        </a:defRPr>
                      </a:lvl1pPr>
                      <a:lvl2pPr marL="670575" algn="l" defTabSz="1341150" rtl="0" eaLnBrk="1" latinLnBrk="0" hangingPunct="1">
                        <a:defRPr sz="2640" kern="1200">
                          <a:solidFill>
                            <a:schemeClr val="tx1"/>
                          </a:solidFill>
                          <a:latin typeface="Calibri" panose="020F0502020204030204"/>
                        </a:defRPr>
                      </a:lvl2pPr>
                      <a:lvl3pPr marL="1341150" algn="l" defTabSz="1341150" rtl="0" eaLnBrk="1" latinLnBrk="0" hangingPunct="1">
                        <a:defRPr sz="2640" kern="1200">
                          <a:solidFill>
                            <a:schemeClr val="tx1"/>
                          </a:solidFill>
                          <a:latin typeface="Calibri" panose="020F0502020204030204"/>
                        </a:defRPr>
                      </a:lvl3pPr>
                      <a:lvl4pPr marL="2011726" algn="l" defTabSz="1341150" rtl="0" eaLnBrk="1" latinLnBrk="0" hangingPunct="1">
                        <a:defRPr sz="2640" kern="1200">
                          <a:solidFill>
                            <a:schemeClr val="tx1"/>
                          </a:solidFill>
                          <a:latin typeface="Calibri" panose="020F0502020204030204"/>
                        </a:defRPr>
                      </a:lvl4pPr>
                      <a:lvl5pPr marL="2682301" algn="l" defTabSz="1341150" rtl="0" eaLnBrk="1" latinLnBrk="0" hangingPunct="1">
                        <a:defRPr sz="2640" kern="1200">
                          <a:solidFill>
                            <a:schemeClr val="tx1"/>
                          </a:solidFill>
                          <a:latin typeface="Calibri" panose="020F0502020204030204"/>
                        </a:defRPr>
                      </a:lvl5pPr>
                      <a:lvl6pPr marL="3352876" algn="l" defTabSz="1341150" rtl="0" eaLnBrk="1" latinLnBrk="0" hangingPunct="1">
                        <a:defRPr sz="2640" kern="1200">
                          <a:solidFill>
                            <a:schemeClr val="tx1"/>
                          </a:solidFill>
                          <a:latin typeface="Calibri" panose="020F0502020204030204"/>
                        </a:defRPr>
                      </a:lvl6pPr>
                      <a:lvl7pPr marL="4023451" algn="l" defTabSz="1341150" rtl="0" eaLnBrk="1" latinLnBrk="0" hangingPunct="1">
                        <a:defRPr sz="2640" kern="1200">
                          <a:solidFill>
                            <a:schemeClr val="tx1"/>
                          </a:solidFill>
                          <a:latin typeface="Calibri" panose="020F0502020204030204"/>
                        </a:defRPr>
                      </a:lvl7pPr>
                      <a:lvl8pPr marL="4694027" algn="l" defTabSz="1341150" rtl="0" eaLnBrk="1" latinLnBrk="0" hangingPunct="1">
                        <a:defRPr sz="2640" kern="1200">
                          <a:solidFill>
                            <a:schemeClr val="tx1"/>
                          </a:solidFill>
                          <a:latin typeface="Calibri" panose="020F0502020204030204"/>
                        </a:defRPr>
                      </a:lvl8pPr>
                      <a:lvl9pPr marL="5364602" algn="l" defTabSz="1341150" rtl="0" eaLnBrk="1" latinLnBrk="0" hangingPunct="1">
                        <a:defRPr sz="2640" kern="1200">
                          <a:solidFill>
                            <a:schemeClr val="tx1"/>
                          </a:solidFill>
                          <a:latin typeface="Calibri" panose="020F0502020204030204"/>
                        </a:defRPr>
                      </a:lvl9pPr>
                    </a:lstStyle>
                    <a:p>
                      <a:pPr marL="0" marR="73025" indent="0" algn="ctr">
                        <a:lnSpc>
                          <a:spcPts val="1000"/>
                        </a:lnSpc>
                        <a:spcBef>
                          <a:spcPts val="0"/>
                        </a:spcBef>
                        <a:spcAft>
                          <a:spcPts val="460"/>
                        </a:spcAft>
                      </a:pPr>
                      <a:r>
                        <a:rPr lang="en-US" sz="1000" spc="0">
                          <a:solidFill>
                            <a:srgbClr val="000000"/>
                          </a:solidFill>
                          <a:latin typeface="Arial" panose="02020603050405020304" pitchFamily="2"/>
                        </a:rPr>
                        <a:t>$5,000 </a:t>
                      </a:r>
                    </a:p>
                  </a:txBody>
                  <a:tcPr marL="0" marR="0" marT="62345" marB="0" anchor="ctr">
                    <a:lnL w="8890" cmpd="sng">
                      <a:solidFill>
                        <a:srgbClr val="000000"/>
                      </a:solid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64813">
                <a:tc>
                  <a:txBody>
                    <a:bodyPr/>
                    <a:lstStyle>
                      <a:lvl1pPr marL="0" algn="l" defTabSz="1341150" rtl="0" eaLnBrk="1" latinLnBrk="0" hangingPunct="1">
                        <a:defRPr sz="2640" kern="1200">
                          <a:solidFill>
                            <a:schemeClr val="tx1"/>
                          </a:solidFill>
                          <a:latin typeface="Calibri" panose="020F0502020204030204"/>
                        </a:defRPr>
                      </a:lvl1pPr>
                      <a:lvl2pPr marL="670575" algn="l" defTabSz="1341150" rtl="0" eaLnBrk="1" latinLnBrk="0" hangingPunct="1">
                        <a:defRPr sz="2640" kern="1200">
                          <a:solidFill>
                            <a:schemeClr val="tx1"/>
                          </a:solidFill>
                          <a:latin typeface="Calibri" panose="020F0502020204030204"/>
                        </a:defRPr>
                      </a:lvl2pPr>
                      <a:lvl3pPr marL="1341150" algn="l" defTabSz="1341150" rtl="0" eaLnBrk="1" latinLnBrk="0" hangingPunct="1">
                        <a:defRPr sz="2640" kern="1200">
                          <a:solidFill>
                            <a:schemeClr val="tx1"/>
                          </a:solidFill>
                          <a:latin typeface="Calibri" panose="020F0502020204030204"/>
                        </a:defRPr>
                      </a:lvl3pPr>
                      <a:lvl4pPr marL="2011726" algn="l" defTabSz="1341150" rtl="0" eaLnBrk="1" latinLnBrk="0" hangingPunct="1">
                        <a:defRPr sz="2640" kern="1200">
                          <a:solidFill>
                            <a:schemeClr val="tx1"/>
                          </a:solidFill>
                          <a:latin typeface="Calibri" panose="020F0502020204030204"/>
                        </a:defRPr>
                      </a:lvl4pPr>
                      <a:lvl5pPr marL="2682301" algn="l" defTabSz="1341150" rtl="0" eaLnBrk="1" latinLnBrk="0" hangingPunct="1">
                        <a:defRPr sz="2640" kern="1200">
                          <a:solidFill>
                            <a:schemeClr val="tx1"/>
                          </a:solidFill>
                          <a:latin typeface="Calibri" panose="020F0502020204030204"/>
                        </a:defRPr>
                      </a:lvl5pPr>
                      <a:lvl6pPr marL="3352876" algn="l" defTabSz="1341150" rtl="0" eaLnBrk="1" latinLnBrk="0" hangingPunct="1">
                        <a:defRPr sz="2640" kern="1200">
                          <a:solidFill>
                            <a:schemeClr val="tx1"/>
                          </a:solidFill>
                          <a:latin typeface="Calibri" panose="020F0502020204030204"/>
                        </a:defRPr>
                      </a:lvl6pPr>
                      <a:lvl7pPr marL="4023451" algn="l" defTabSz="1341150" rtl="0" eaLnBrk="1" latinLnBrk="0" hangingPunct="1">
                        <a:defRPr sz="2640" kern="1200">
                          <a:solidFill>
                            <a:schemeClr val="tx1"/>
                          </a:solidFill>
                          <a:latin typeface="Calibri" panose="020F0502020204030204"/>
                        </a:defRPr>
                      </a:lvl7pPr>
                      <a:lvl8pPr marL="4694027" algn="l" defTabSz="1341150" rtl="0" eaLnBrk="1" latinLnBrk="0" hangingPunct="1">
                        <a:defRPr sz="2640" kern="1200">
                          <a:solidFill>
                            <a:schemeClr val="tx1"/>
                          </a:solidFill>
                          <a:latin typeface="Calibri" panose="020F0502020204030204"/>
                        </a:defRPr>
                      </a:lvl8pPr>
                      <a:lvl9pPr marL="5364602" algn="l" defTabSz="1341150" rtl="0" eaLnBrk="1" latinLnBrk="0" hangingPunct="1">
                        <a:defRPr sz="2640" kern="1200">
                          <a:solidFill>
                            <a:schemeClr val="tx1"/>
                          </a:solidFill>
                          <a:latin typeface="Calibri" panose="020F0502020204030204"/>
                        </a:defRPr>
                      </a:lvl9pPr>
                    </a:lstStyle>
                    <a:p>
                      <a:pPr marL="76200" marR="0" indent="0" algn="l">
                        <a:lnSpc>
                          <a:spcPts val="1000"/>
                        </a:lnSpc>
                        <a:spcBef>
                          <a:spcPts val="0"/>
                        </a:spcBef>
                        <a:spcAft>
                          <a:spcPts val="480"/>
                        </a:spcAft>
                      </a:pPr>
                      <a:r>
                        <a:rPr lang="en-US" sz="1000" spc="0">
                          <a:solidFill>
                            <a:srgbClr val="000000"/>
                          </a:solidFill>
                          <a:latin typeface="Arial" panose="02020603050405020304" pitchFamily="2"/>
                        </a:rPr>
                        <a:t>Class IV </a:t>
                      </a:r>
                    </a:p>
                  </a:txBody>
                  <a:tcPr marL="0" marR="0" marT="62345" marB="0" anchor="ctr">
                    <a:lnL w="8890" cmpd="sng">
                      <a:solidFill>
                        <a:srgbClr val="000000"/>
                      </a:solid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lnTlToBr w="12700" cmpd="sng">
                      <a:noFill/>
                      <a:prstDash val="solid"/>
                    </a:lnTlToBr>
                    <a:lnBlToTr w="12700" cmpd="sng">
                      <a:noFill/>
                      <a:prstDash val="solid"/>
                    </a:lnBlToTr>
                    <a:noFill/>
                  </a:tcPr>
                </a:tc>
                <a:tc>
                  <a:txBody>
                    <a:bodyPr/>
                    <a:lstStyle>
                      <a:lvl1pPr marL="0" algn="l" defTabSz="1341150" rtl="0" eaLnBrk="1" latinLnBrk="0" hangingPunct="1">
                        <a:defRPr sz="2640" kern="1200">
                          <a:solidFill>
                            <a:schemeClr val="tx1"/>
                          </a:solidFill>
                          <a:latin typeface="Calibri" panose="020F0502020204030204"/>
                        </a:defRPr>
                      </a:lvl1pPr>
                      <a:lvl2pPr marL="670575" algn="l" defTabSz="1341150" rtl="0" eaLnBrk="1" latinLnBrk="0" hangingPunct="1">
                        <a:defRPr sz="2640" kern="1200">
                          <a:solidFill>
                            <a:schemeClr val="tx1"/>
                          </a:solidFill>
                          <a:latin typeface="Calibri" panose="020F0502020204030204"/>
                        </a:defRPr>
                      </a:lvl2pPr>
                      <a:lvl3pPr marL="1341150" algn="l" defTabSz="1341150" rtl="0" eaLnBrk="1" latinLnBrk="0" hangingPunct="1">
                        <a:defRPr sz="2640" kern="1200">
                          <a:solidFill>
                            <a:schemeClr val="tx1"/>
                          </a:solidFill>
                          <a:latin typeface="Calibri" panose="020F0502020204030204"/>
                        </a:defRPr>
                      </a:lvl3pPr>
                      <a:lvl4pPr marL="2011726" algn="l" defTabSz="1341150" rtl="0" eaLnBrk="1" latinLnBrk="0" hangingPunct="1">
                        <a:defRPr sz="2640" kern="1200">
                          <a:solidFill>
                            <a:schemeClr val="tx1"/>
                          </a:solidFill>
                          <a:latin typeface="Calibri" panose="020F0502020204030204"/>
                        </a:defRPr>
                      </a:lvl4pPr>
                      <a:lvl5pPr marL="2682301" algn="l" defTabSz="1341150" rtl="0" eaLnBrk="1" latinLnBrk="0" hangingPunct="1">
                        <a:defRPr sz="2640" kern="1200">
                          <a:solidFill>
                            <a:schemeClr val="tx1"/>
                          </a:solidFill>
                          <a:latin typeface="Calibri" panose="020F0502020204030204"/>
                        </a:defRPr>
                      </a:lvl5pPr>
                      <a:lvl6pPr marL="3352876" algn="l" defTabSz="1341150" rtl="0" eaLnBrk="1" latinLnBrk="0" hangingPunct="1">
                        <a:defRPr sz="2640" kern="1200">
                          <a:solidFill>
                            <a:schemeClr val="tx1"/>
                          </a:solidFill>
                          <a:latin typeface="Calibri" panose="020F0502020204030204"/>
                        </a:defRPr>
                      </a:lvl6pPr>
                      <a:lvl7pPr marL="4023451" algn="l" defTabSz="1341150" rtl="0" eaLnBrk="1" latinLnBrk="0" hangingPunct="1">
                        <a:defRPr sz="2640" kern="1200">
                          <a:solidFill>
                            <a:schemeClr val="tx1"/>
                          </a:solidFill>
                          <a:latin typeface="Calibri" panose="020F0502020204030204"/>
                        </a:defRPr>
                      </a:lvl7pPr>
                      <a:lvl8pPr marL="4694027" algn="l" defTabSz="1341150" rtl="0" eaLnBrk="1" latinLnBrk="0" hangingPunct="1">
                        <a:defRPr sz="2640" kern="1200">
                          <a:solidFill>
                            <a:schemeClr val="tx1"/>
                          </a:solidFill>
                          <a:latin typeface="Calibri" panose="020F0502020204030204"/>
                        </a:defRPr>
                      </a:lvl8pPr>
                      <a:lvl9pPr marL="5364602" algn="l" defTabSz="1341150" rtl="0" eaLnBrk="1" latinLnBrk="0" hangingPunct="1">
                        <a:defRPr sz="2640" kern="1200">
                          <a:solidFill>
                            <a:schemeClr val="tx1"/>
                          </a:solidFill>
                          <a:latin typeface="Calibri" panose="020F0502020204030204"/>
                        </a:defRPr>
                      </a:lvl9pPr>
                    </a:lstStyle>
                    <a:p>
                      <a:pPr marL="0" marR="57150" indent="0" algn="ctr">
                        <a:lnSpc>
                          <a:spcPts val="1000"/>
                        </a:lnSpc>
                        <a:spcBef>
                          <a:spcPts val="0"/>
                        </a:spcBef>
                        <a:spcAft>
                          <a:spcPts val="480"/>
                        </a:spcAft>
                      </a:pPr>
                      <a:r>
                        <a:rPr lang="en-US" sz="1000" spc="0">
                          <a:solidFill>
                            <a:srgbClr val="000000"/>
                          </a:solidFill>
                          <a:latin typeface="Arial" panose="02020603050405020304" pitchFamily="2"/>
                        </a:rPr>
                        <a:t>$5,000 </a:t>
                      </a:r>
                    </a:p>
                  </a:txBody>
                  <a:tcPr marL="0" marR="0" marT="62345" marB="0" anchor="ctr">
                    <a:lnL w="8890" cmpd="sng">
                      <a:solidFill>
                        <a:srgbClr val="000000"/>
                      </a:solid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lnTlToBr w="12700" cmpd="sng">
                      <a:noFill/>
                      <a:prstDash val="solid"/>
                    </a:lnTlToBr>
                    <a:lnBlToTr w="12700" cmpd="sng">
                      <a:noFill/>
                      <a:prstDash val="solid"/>
                    </a:lnBlToTr>
                    <a:noFill/>
                  </a:tcPr>
                </a:tc>
                <a:tc>
                  <a:txBody>
                    <a:bodyPr/>
                    <a:lstStyle>
                      <a:lvl1pPr marL="0" algn="l" defTabSz="1341150" rtl="0" eaLnBrk="1" latinLnBrk="0" hangingPunct="1">
                        <a:defRPr sz="2640" kern="1200">
                          <a:solidFill>
                            <a:schemeClr val="tx1"/>
                          </a:solidFill>
                          <a:latin typeface="Calibri" panose="020F0502020204030204"/>
                        </a:defRPr>
                      </a:lvl1pPr>
                      <a:lvl2pPr marL="670575" algn="l" defTabSz="1341150" rtl="0" eaLnBrk="1" latinLnBrk="0" hangingPunct="1">
                        <a:defRPr sz="2640" kern="1200">
                          <a:solidFill>
                            <a:schemeClr val="tx1"/>
                          </a:solidFill>
                          <a:latin typeface="Calibri" panose="020F0502020204030204"/>
                        </a:defRPr>
                      </a:lvl2pPr>
                      <a:lvl3pPr marL="1341150" algn="l" defTabSz="1341150" rtl="0" eaLnBrk="1" latinLnBrk="0" hangingPunct="1">
                        <a:defRPr sz="2640" kern="1200">
                          <a:solidFill>
                            <a:schemeClr val="tx1"/>
                          </a:solidFill>
                          <a:latin typeface="Calibri" panose="020F0502020204030204"/>
                        </a:defRPr>
                      </a:lvl3pPr>
                      <a:lvl4pPr marL="2011726" algn="l" defTabSz="1341150" rtl="0" eaLnBrk="1" latinLnBrk="0" hangingPunct="1">
                        <a:defRPr sz="2640" kern="1200">
                          <a:solidFill>
                            <a:schemeClr val="tx1"/>
                          </a:solidFill>
                          <a:latin typeface="Calibri" panose="020F0502020204030204"/>
                        </a:defRPr>
                      </a:lvl4pPr>
                      <a:lvl5pPr marL="2682301" algn="l" defTabSz="1341150" rtl="0" eaLnBrk="1" latinLnBrk="0" hangingPunct="1">
                        <a:defRPr sz="2640" kern="1200">
                          <a:solidFill>
                            <a:schemeClr val="tx1"/>
                          </a:solidFill>
                          <a:latin typeface="Calibri" panose="020F0502020204030204"/>
                        </a:defRPr>
                      </a:lvl5pPr>
                      <a:lvl6pPr marL="3352876" algn="l" defTabSz="1341150" rtl="0" eaLnBrk="1" latinLnBrk="0" hangingPunct="1">
                        <a:defRPr sz="2640" kern="1200">
                          <a:solidFill>
                            <a:schemeClr val="tx1"/>
                          </a:solidFill>
                          <a:latin typeface="Calibri" panose="020F0502020204030204"/>
                        </a:defRPr>
                      </a:lvl6pPr>
                      <a:lvl7pPr marL="4023451" algn="l" defTabSz="1341150" rtl="0" eaLnBrk="1" latinLnBrk="0" hangingPunct="1">
                        <a:defRPr sz="2640" kern="1200">
                          <a:solidFill>
                            <a:schemeClr val="tx1"/>
                          </a:solidFill>
                          <a:latin typeface="Calibri" panose="020F0502020204030204"/>
                        </a:defRPr>
                      </a:lvl7pPr>
                      <a:lvl8pPr marL="4694027" algn="l" defTabSz="1341150" rtl="0" eaLnBrk="1" latinLnBrk="0" hangingPunct="1">
                        <a:defRPr sz="2640" kern="1200">
                          <a:solidFill>
                            <a:schemeClr val="tx1"/>
                          </a:solidFill>
                          <a:latin typeface="Calibri" panose="020F0502020204030204"/>
                        </a:defRPr>
                      </a:lvl8pPr>
                      <a:lvl9pPr marL="5364602" algn="l" defTabSz="1341150" rtl="0" eaLnBrk="1" latinLnBrk="0" hangingPunct="1">
                        <a:defRPr sz="2640" kern="1200">
                          <a:solidFill>
                            <a:schemeClr val="tx1"/>
                          </a:solidFill>
                          <a:latin typeface="Calibri" panose="020F0502020204030204"/>
                        </a:defRPr>
                      </a:lvl9pPr>
                    </a:lstStyle>
                    <a:p>
                      <a:pPr marL="0" marR="63500" indent="0" algn="ctr">
                        <a:lnSpc>
                          <a:spcPts val="1000"/>
                        </a:lnSpc>
                        <a:spcBef>
                          <a:spcPts val="0"/>
                        </a:spcBef>
                        <a:spcAft>
                          <a:spcPts val="480"/>
                        </a:spcAft>
                      </a:pPr>
                      <a:r>
                        <a:rPr lang="en-US" sz="1000" spc="0">
                          <a:solidFill>
                            <a:srgbClr val="000000"/>
                          </a:solidFill>
                          <a:latin typeface="Arial" panose="02020603050405020304" pitchFamily="2"/>
                        </a:rPr>
                        <a:t>to </a:t>
                      </a:r>
                    </a:p>
                  </a:txBody>
                  <a:tcPr marL="0" marR="0" marT="62345" marB="0" anchor="ctr">
                    <a:lnL w="8890" cap="flat" cmpd="sng" algn="ctr">
                      <a:solidFill>
                        <a:srgbClr val="000000"/>
                      </a:solidFill>
                      <a:prstDash val="solid"/>
                      <a:round/>
                      <a:headEnd type="none" w="med" len="med"/>
                      <a:tailEnd type="none" w="med" len="med"/>
                    </a:lnL>
                    <a:lnR w="8890" cmpd="sng">
                      <a:solidFill>
                        <a:srgbClr val="000000"/>
                      </a:solidFill>
                      <a:prstDash val="solid"/>
                    </a:lnR>
                    <a:lnT w="8890" cap="flat" cmpd="sng" algn="ctr">
                      <a:solidFill>
                        <a:srgbClr val="000000"/>
                      </a:solidFill>
                      <a:prstDash val="solid"/>
                      <a:round/>
                      <a:headEnd type="none" w="med" len="med"/>
                      <a:tailEnd type="none" w="med" len="med"/>
                    </a:lnT>
                    <a:lnB w="889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341150" rtl="0" eaLnBrk="1" latinLnBrk="0" hangingPunct="1">
                        <a:defRPr sz="2640" kern="1200">
                          <a:solidFill>
                            <a:schemeClr val="tx1"/>
                          </a:solidFill>
                          <a:latin typeface="Calibri" panose="020F0502020204030204"/>
                        </a:defRPr>
                      </a:lvl1pPr>
                      <a:lvl2pPr marL="670575" algn="l" defTabSz="1341150" rtl="0" eaLnBrk="1" latinLnBrk="0" hangingPunct="1">
                        <a:defRPr sz="2640" kern="1200">
                          <a:solidFill>
                            <a:schemeClr val="tx1"/>
                          </a:solidFill>
                          <a:latin typeface="Calibri" panose="020F0502020204030204"/>
                        </a:defRPr>
                      </a:lvl2pPr>
                      <a:lvl3pPr marL="1341150" algn="l" defTabSz="1341150" rtl="0" eaLnBrk="1" latinLnBrk="0" hangingPunct="1">
                        <a:defRPr sz="2640" kern="1200">
                          <a:solidFill>
                            <a:schemeClr val="tx1"/>
                          </a:solidFill>
                          <a:latin typeface="Calibri" panose="020F0502020204030204"/>
                        </a:defRPr>
                      </a:lvl3pPr>
                      <a:lvl4pPr marL="2011726" algn="l" defTabSz="1341150" rtl="0" eaLnBrk="1" latinLnBrk="0" hangingPunct="1">
                        <a:defRPr sz="2640" kern="1200">
                          <a:solidFill>
                            <a:schemeClr val="tx1"/>
                          </a:solidFill>
                          <a:latin typeface="Calibri" panose="020F0502020204030204"/>
                        </a:defRPr>
                      </a:lvl4pPr>
                      <a:lvl5pPr marL="2682301" algn="l" defTabSz="1341150" rtl="0" eaLnBrk="1" latinLnBrk="0" hangingPunct="1">
                        <a:defRPr sz="2640" kern="1200">
                          <a:solidFill>
                            <a:schemeClr val="tx1"/>
                          </a:solidFill>
                          <a:latin typeface="Calibri" panose="020F0502020204030204"/>
                        </a:defRPr>
                      </a:lvl5pPr>
                      <a:lvl6pPr marL="3352876" algn="l" defTabSz="1341150" rtl="0" eaLnBrk="1" latinLnBrk="0" hangingPunct="1">
                        <a:defRPr sz="2640" kern="1200">
                          <a:solidFill>
                            <a:schemeClr val="tx1"/>
                          </a:solidFill>
                          <a:latin typeface="Calibri" panose="020F0502020204030204"/>
                        </a:defRPr>
                      </a:lvl6pPr>
                      <a:lvl7pPr marL="4023451" algn="l" defTabSz="1341150" rtl="0" eaLnBrk="1" latinLnBrk="0" hangingPunct="1">
                        <a:defRPr sz="2640" kern="1200">
                          <a:solidFill>
                            <a:schemeClr val="tx1"/>
                          </a:solidFill>
                          <a:latin typeface="Calibri" panose="020F0502020204030204"/>
                        </a:defRPr>
                      </a:lvl7pPr>
                      <a:lvl8pPr marL="4694027" algn="l" defTabSz="1341150" rtl="0" eaLnBrk="1" latinLnBrk="0" hangingPunct="1">
                        <a:defRPr sz="2640" kern="1200">
                          <a:solidFill>
                            <a:schemeClr val="tx1"/>
                          </a:solidFill>
                          <a:latin typeface="Calibri" panose="020F0502020204030204"/>
                        </a:defRPr>
                      </a:lvl8pPr>
                      <a:lvl9pPr marL="5364602" algn="l" defTabSz="1341150" rtl="0" eaLnBrk="1" latinLnBrk="0" hangingPunct="1">
                        <a:defRPr sz="2640" kern="1200">
                          <a:solidFill>
                            <a:schemeClr val="tx1"/>
                          </a:solidFill>
                          <a:latin typeface="Calibri" panose="020F0502020204030204"/>
                        </a:defRPr>
                      </a:lvl9pPr>
                    </a:lstStyle>
                    <a:p>
                      <a:pPr marL="0" marR="73025" indent="0" algn="ctr">
                        <a:lnSpc>
                          <a:spcPts val="1000"/>
                        </a:lnSpc>
                        <a:spcBef>
                          <a:spcPts val="0"/>
                        </a:spcBef>
                        <a:spcAft>
                          <a:spcPts val="480"/>
                        </a:spcAft>
                      </a:pPr>
                      <a:r>
                        <a:rPr lang="en-US" sz="1000" spc="0">
                          <a:solidFill>
                            <a:srgbClr val="000000"/>
                          </a:solidFill>
                          <a:latin typeface="Arial" panose="02020603050405020304" pitchFamily="2"/>
                        </a:rPr>
                        <a:t>$10,000 </a:t>
                      </a:r>
                    </a:p>
                  </a:txBody>
                  <a:tcPr marL="0" marR="0" marT="62345" marB="0" anchor="ctr">
                    <a:lnL w="8890" cmpd="sng">
                      <a:solidFill>
                        <a:srgbClr val="000000"/>
                      </a:solid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67496">
                <a:tc>
                  <a:txBody>
                    <a:bodyPr/>
                    <a:lstStyle>
                      <a:lvl1pPr marL="0" algn="l" defTabSz="1341150" rtl="0" eaLnBrk="1" latinLnBrk="0" hangingPunct="1">
                        <a:defRPr sz="2640" kern="1200">
                          <a:solidFill>
                            <a:schemeClr val="tx1"/>
                          </a:solidFill>
                          <a:latin typeface="Calibri" panose="020F0502020204030204"/>
                        </a:defRPr>
                      </a:lvl1pPr>
                      <a:lvl2pPr marL="670575" algn="l" defTabSz="1341150" rtl="0" eaLnBrk="1" latinLnBrk="0" hangingPunct="1">
                        <a:defRPr sz="2640" kern="1200">
                          <a:solidFill>
                            <a:schemeClr val="tx1"/>
                          </a:solidFill>
                          <a:latin typeface="Calibri" panose="020F0502020204030204"/>
                        </a:defRPr>
                      </a:lvl2pPr>
                      <a:lvl3pPr marL="1341150" algn="l" defTabSz="1341150" rtl="0" eaLnBrk="1" latinLnBrk="0" hangingPunct="1">
                        <a:defRPr sz="2640" kern="1200">
                          <a:solidFill>
                            <a:schemeClr val="tx1"/>
                          </a:solidFill>
                          <a:latin typeface="Calibri" panose="020F0502020204030204"/>
                        </a:defRPr>
                      </a:lvl3pPr>
                      <a:lvl4pPr marL="2011726" algn="l" defTabSz="1341150" rtl="0" eaLnBrk="1" latinLnBrk="0" hangingPunct="1">
                        <a:defRPr sz="2640" kern="1200">
                          <a:solidFill>
                            <a:schemeClr val="tx1"/>
                          </a:solidFill>
                          <a:latin typeface="Calibri" panose="020F0502020204030204"/>
                        </a:defRPr>
                      </a:lvl4pPr>
                      <a:lvl5pPr marL="2682301" algn="l" defTabSz="1341150" rtl="0" eaLnBrk="1" latinLnBrk="0" hangingPunct="1">
                        <a:defRPr sz="2640" kern="1200">
                          <a:solidFill>
                            <a:schemeClr val="tx1"/>
                          </a:solidFill>
                          <a:latin typeface="Calibri" panose="020F0502020204030204"/>
                        </a:defRPr>
                      </a:lvl5pPr>
                      <a:lvl6pPr marL="3352876" algn="l" defTabSz="1341150" rtl="0" eaLnBrk="1" latinLnBrk="0" hangingPunct="1">
                        <a:defRPr sz="2640" kern="1200">
                          <a:solidFill>
                            <a:schemeClr val="tx1"/>
                          </a:solidFill>
                          <a:latin typeface="Calibri" panose="020F0502020204030204"/>
                        </a:defRPr>
                      </a:lvl6pPr>
                      <a:lvl7pPr marL="4023451" algn="l" defTabSz="1341150" rtl="0" eaLnBrk="1" latinLnBrk="0" hangingPunct="1">
                        <a:defRPr sz="2640" kern="1200">
                          <a:solidFill>
                            <a:schemeClr val="tx1"/>
                          </a:solidFill>
                          <a:latin typeface="Calibri" panose="020F0502020204030204"/>
                        </a:defRPr>
                      </a:lvl7pPr>
                      <a:lvl8pPr marL="4694027" algn="l" defTabSz="1341150" rtl="0" eaLnBrk="1" latinLnBrk="0" hangingPunct="1">
                        <a:defRPr sz="2640" kern="1200">
                          <a:solidFill>
                            <a:schemeClr val="tx1"/>
                          </a:solidFill>
                          <a:latin typeface="Calibri" panose="020F0502020204030204"/>
                        </a:defRPr>
                      </a:lvl8pPr>
                      <a:lvl9pPr marL="5364602" algn="l" defTabSz="1341150" rtl="0" eaLnBrk="1" latinLnBrk="0" hangingPunct="1">
                        <a:defRPr sz="2640" kern="1200">
                          <a:solidFill>
                            <a:schemeClr val="tx1"/>
                          </a:solidFill>
                          <a:latin typeface="Calibri" panose="020F0502020204030204"/>
                        </a:defRPr>
                      </a:lvl9pPr>
                    </a:lstStyle>
                    <a:p>
                      <a:pPr marL="76200" marR="0" indent="0" algn="l">
                        <a:lnSpc>
                          <a:spcPts val="1000"/>
                        </a:lnSpc>
                        <a:spcBef>
                          <a:spcPts val="0"/>
                        </a:spcBef>
                        <a:spcAft>
                          <a:spcPts val="455"/>
                        </a:spcAft>
                      </a:pPr>
                      <a:r>
                        <a:rPr lang="en-US" sz="1000" spc="0">
                          <a:solidFill>
                            <a:srgbClr val="000000"/>
                          </a:solidFill>
                          <a:latin typeface="Arial" panose="02020603050405020304" pitchFamily="2"/>
                        </a:rPr>
                        <a:t>Class V </a:t>
                      </a:r>
                    </a:p>
                  </a:txBody>
                  <a:tcPr marL="0" marR="0" marT="62345" marB="0" anchor="ctr">
                    <a:lnL w="8890" cmpd="sng">
                      <a:solidFill>
                        <a:srgbClr val="000000"/>
                      </a:solid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lnTlToBr w="12700" cmpd="sng">
                      <a:noFill/>
                      <a:prstDash val="solid"/>
                    </a:lnTlToBr>
                    <a:lnBlToTr w="12700" cmpd="sng">
                      <a:noFill/>
                      <a:prstDash val="solid"/>
                    </a:lnBlToTr>
                    <a:noFill/>
                  </a:tcPr>
                </a:tc>
                <a:tc>
                  <a:txBody>
                    <a:bodyPr/>
                    <a:lstStyle>
                      <a:lvl1pPr marL="0" algn="l" defTabSz="1341150" rtl="0" eaLnBrk="1" latinLnBrk="0" hangingPunct="1">
                        <a:defRPr sz="2640" kern="1200">
                          <a:solidFill>
                            <a:schemeClr val="tx1"/>
                          </a:solidFill>
                          <a:latin typeface="Calibri" panose="020F0502020204030204"/>
                        </a:defRPr>
                      </a:lvl1pPr>
                      <a:lvl2pPr marL="670575" algn="l" defTabSz="1341150" rtl="0" eaLnBrk="1" latinLnBrk="0" hangingPunct="1">
                        <a:defRPr sz="2640" kern="1200">
                          <a:solidFill>
                            <a:schemeClr val="tx1"/>
                          </a:solidFill>
                          <a:latin typeface="Calibri" panose="020F0502020204030204"/>
                        </a:defRPr>
                      </a:lvl2pPr>
                      <a:lvl3pPr marL="1341150" algn="l" defTabSz="1341150" rtl="0" eaLnBrk="1" latinLnBrk="0" hangingPunct="1">
                        <a:defRPr sz="2640" kern="1200">
                          <a:solidFill>
                            <a:schemeClr val="tx1"/>
                          </a:solidFill>
                          <a:latin typeface="Calibri" panose="020F0502020204030204"/>
                        </a:defRPr>
                      </a:lvl3pPr>
                      <a:lvl4pPr marL="2011726" algn="l" defTabSz="1341150" rtl="0" eaLnBrk="1" latinLnBrk="0" hangingPunct="1">
                        <a:defRPr sz="2640" kern="1200">
                          <a:solidFill>
                            <a:schemeClr val="tx1"/>
                          </a:solidFill>
                          <a:latin typeface="Calibri" panose="020F0502020204030204"/>
                        </a:defRPr>
                      </a:lvl4pPr>
                      <a:lvl5pPr marL="2682301" algn="l" defTabSz="1341150" rtl="0" eaLnBrk="1" latinLnBrk="0" hangingPunct="1">
                        <a:defRPr sz="2640" kern="1200">
                          <a:solidFill>
                            <a:schemeClr val="tx1"/>
                          </a:solidFill>
                          <a:latin typeface="Calibri" panose="020F0502020204030204"/>
                        </a:defRPr>
                      </a:lvl5pPr>
                      <a:lvl6pPr marL="3352876" algn="l" defTabSz="1341150" rtl="0" eaLnBrk="1" latinLnBrk="0" hangingPunct="1">
                        <a:defRPr sz="2640" kern="1200">
                          <a:solidFill>
                            <a:schemeClr val="tx1"/>
                          </a:solidFill>
                          <a:latin typeface="Calibri" panose="020F0502020204030204"/>
                        </a:defRPr>
                      </a:lvl6pPr>
                      <a:lvl7pPr marL="4023451" algn="l" defTabSz="1341150" rtl="0" eaLnBrk="1" latinLnBrk="0" hangingPunct="1">
                        <a:defRPr sz="2640" kern="1200">
                          <a:solidFill>
                            <a:schemeClr val="tx1"/>
                          </a:solidFill>
                          <a:latin typeface="Calibri" panose="020F0502020204030204"/>
                        </a:defRPr>
                      </a:lvl7pPr>
                      <a:lvl8pPr marL="4694027" algn="l" defTabSz="1341150" rtl="0" eaLnBrk="1" latinLnBrk="0" hangingPunct="1">
                        <a:defRPr sz="2640" kern="1200">
                          <a:solidFill>
                            <a:schemeClr val="tx1"/>
                          </a:solidFill>
                          <a:latin typeface="Calibri" panose="020F0502020204030204"/>
                        </a:defRPr>
                      </a:lvl8pPr>
                      <a:lvl9pPr marL="5364602" algn="l" defTabSz="1341150" rtl="0" eaLnBrk="1" latinLnBrk="0" hangingPunct="1">
                        <a:defRPr sz="2640" kern="1200">
                          <a:solidFill>
                            <a:schemeClr val="tx1"/>
                          </a:solidFill>
                          <a:latin typeface="Calibri" panose="020F0502020204030204"/>
                        </a:defRPr>
                      </a:lvl9pPr>
                    </a:lstStyle>
                    <a:p>
                      <a:pPr marL="0" marR="57150" indent="0" algn="ctr">
                        <a:lnSpc>
                          <a:spcPts val="1000"/>
                        </a:lnSpc>
                        <a:spcBef>
                          <a:spcPts val="0"/>
                        </a:spcBef>
                        <a:spcAft>
                          <a:spcPts val="455"/>
                        </a:spcAft>
                      </a:pPr>
                      <a:r>
                        <a:rPr lang="en-US" sz="1000" spc="0">
                          <a:solidFill>
                            <a:srgbClr val="000000"/>
                          </a:solidFill>
                          <a:latin typeface="Arial" panose="02020603050405020304" pitchFamily="2"/>
                        </a:rPr>
                        <a:t>$10,000 </a:t>
                      </a:r>
                    </a:p>
                  </a:txBody>
                  <a:tcPr marL="0" marR="0" marT="62345" marB="0" anchor="ctr">
                    <a:lnL w="8890" cmpd="sng">
                      <a:solidFill>
                        <a:srgbClr val="000000"/>
                      </a:solid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lnTlToBr w="12700" cmpd="sng">
                      <a:noFill/>
                      <a:prstDash val="solid"/>
                    </a:lnTlToBr>
                    <a:lnBlToTr w="12700" cmpd="sng">
                      <a:noFill/>
                      <a:prstDash val="solid"/>
                    </a:lnBlToTr>
                    <a:noFill/>
                  </a:tcPr>
                </a:tc>
                <a:tc>
                  <a:txBody>
                    <a:bodyPr/>
                    <a:lstStyle>
                      <a:lvl1pPr marL="0" algn="l" defTabSz="1341150" rtl="0" eaLnBrk="1" latinLnBrk="0" hangingPunct="1">
                        <a:defRPr sz="2640" kern="1200">
                          <a:solidFill>
                            <a:schemeClr val="tx1"/>
                          </a:solidFill>
                          <a:latin typeface="Calibri" panose="020F0502020204030204"/>
                        </a:defRPr>
                      </a:lvl1pPr>
                      <a:lvl2pPr marL="670575" algn="l" defTabSz="1341150" rtl="0" eaLnBrk="1" latinLnBrk="0" hangingPunct="1">
                        <a:defRPr sz="2640" kern="1200">
                          <a:solidFill>
                            <a:schemeClr val="tx1"/>
                          </a:solidFill>
                          <a:latin typeface="Calibri" panose="020F0502020204030204"/>
                        </a:defRPr>
                      </a:lvl2pPr>
                      <a:lvl3pPr marL="1341150" algn="l" defTabSz="1341150" rtl="0" eaLnBrk="1" latinLnBrk="0" hangingPunct="1">
                        <a:defRPr sz="2640" kern="1200">
                          <a:solidFill>
                            <a:schemeClr val="tx1"/>
                          </a:solidFill>
                          <a:latin typeface="Calibri" panose="020F0502020204030204"/>
                        </a:defRPr>
                      </a:lvl3pPr>
                      <a:lvl4pPr marL="2011726" algn="l" defTabSz="1341150" rtl="0" eaLnBrk="1" latinLnBrk="0" hangingPunct="1">
                        <a:defRPr sz="2640" kern="1200">
                          <a:solidFill>
                            <a:schemeClr val="tx1"/>
                          </a:solidFill>
                          <a:latin typeface="Calibri" panose="020F0502020204030204"/>
                        </a:defRPr>
                      </a:lvl4pPr>
                      <a:lvl5pPr marL="2682301" algn="l" defTabSz="1341150" rtl="0" eaLnBrk="1" latinLnBrk="0" hangingPunct="1">
                        <a:defRPr sz="2640" kern="1200">
                          <a:solidFill>
                            <a:schemeClr val="tx1"/>
                          </a:solidFill>
                          <a:latin typeface="Calibri" panose="020F0502020204030204"/>
                        </a:defRPr>
                      </a:lvl5pPr>
                      <a:lvl6pPr marL="3352876" algn="l" defTabSz="1341150" rtl="0" eaLnBrk="1" latinLnBrk="0" hangingPunct="1">
                        <a:defRPr sz="2640" kern="1200">
                          <a:solidFill>
                            <a:schemeClr val="tx1"/>
                          </a:solidFill>
                          <a:latin typeface="Calibri" panose="020F0502020204030204"/>
                        </a:defRPr>
                      </a:lvl6pPr>
                      <a:lvl7pPr marL="4023451" algn="l" defTabSz="1341150" rtl="0" eaLnBrk="1" latinLnBrk="0" hangingPunct="1">
                        <a:defRPr sz="2640" kern="1200">
                          <a:solidFill>
                            <a:schemeClr val="tx1"/>
                          </a:solidFill>
                          <a:latin typeface="Calibri" panose="020F0502020204030204"/>
                        </a:defRPr>
                      </a:lvl7pPr>
                      <a:lvl8pPr marL="4694027" algn="l" defTabSz="1341150" rtl="0" eaLnBrk="1" latinLnBrk="0" hangingPunct="1">
                        <a:defRPr sz="2640" kern="1200">
                          <a:solidFill>
                            <a:schemeClr val="tx1"/>
                          </a:solidFill>
                          <a:latin typeface="Calibri" panose="020F0502020204030204"/>
                        </a:defRPr>
                      </a:lvl8pPr>
                      <a:lvl9pPr marL="5364602" algn="l" defTabSz="1341150" rtl="0" eaLnBrk="1" latinLnBrk="0" hangingPunct="1">
                        <a:defRPr sz="2640" kern="1200">
                          <a:solidFill>
                            <a:schemeClr val="tx1"/>
                          </a:solidFill>
                          <a:latin typeface="Calibri" panose="020F0502020204030204"/>
                        </a:defRPr>
                      </a:lvl9pPr>
                    </a:lstStyle>
                    <a:p>
                      <a:pPr marL="0" marR="63500" indent="0" algn="ctr">
                        <a:lnSpc>
                          <a:spcPts val="1000"/>
                        </a:lnSpc>
                        <a:spcBef>
                          <a:spcPts val="0"/>
                        </a:spcBef>
                        <a:spcAft>
                          <a:spcPts val="455"/>
                        </a:spcAft>
                      </a:pPr>
                      <a:r>
                        <a:rPr lang="en-US" sz="1000" spc="0">
                          <a:solidFill>
                            <a:srgbClr val="000000"/>
                          </a:solidFill>
                          <a:latin typeface="Arial" panose="02020603050405020304" pitchFamily="2"/>
                        </a:rPr>
                        <a:t>to </a:t>
                      </a:r>
                    </a:p>
                  </a:txBody>
                  <a:tcPr marL="0" marR="0" marT="62345" marB="0" anchor="ctr">
                    <a:lnL w="8890" cap="flat" cmpd="sng" algn="ctr">
                      <a:solidFill>
                        <a:srgbClr val="000000"/>
                      </a:solidFill>
                      <a:prstDash val="solid"/>
                      <a:round/>
                      <a:headEnd type="none" w="med" len="med"/>
                      <a:tailEnd type="none" w="med" len="med"/>
                    </a:lnL>
                    <a:lnR w="8890" cmpd="sng">
                      <a:solidFill>
                        <a:srgbClr val="000000"/>
                      </a:solidFill>
                      <a:prstDash val="solid"/>
                    </a:lnR>
                    <a:lnT w="8890" cap="flat" cmpd="sng" algn="ctr">
                      <a:solidFill>
                        <a:srgbClr val="000000"/>
                      </a:solidFill>
                      <a:prstDash val="solid"/>
                      <a:round/>
                      <a:headEnd type="none" w="med" len="med"/>
                      <a:tailEnd type="none" w="med" len="med"/>
                    </a:lnT>
                    <a:lnB w="889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341150" rtl="0" eaLnBrk="1" latinLnBrk="0" hangingPunct="1">
                        <a:defRPr sz="2640" kern="1200">
                          <a:solidFill>
                            <a:schemeClr val="tx1"/>
                          </a:solidFill>
                          <a:latin typeface="Calibri" panose="020F0502020204030204"/>
                        </a:defRPr>
                      </a:lvl1pPr>
                      <a:lvl2pPr marL="670575" algn="l" defTabSz="1341150" rtl="0" eaLnBrk="1" latinLnBrk="0" hangingPunct="1">
                        <a:defRPr sz="2640" kern="1200">
                          <a:solidFill>
                            <a:schemeClr val="tx1"/>
                          </a:solidFill>
                          <a:latin typeface="Calibri" panose="020F0502020204030204"/>
                        </a:defRPr>
                      </a:lvl2pPr>
                      <a:lvl3pPr marL="1341150" algn="l" defTabSz="1341150" rtl="0" eaLnBrk="1" latinLnBrk="0" hangingPunct="1">
                        <a:defRPr sz="2640" kern="1200">
                          <a:solidFill>
                            <a:schemeClr val="tx1"/>
                          </a:solidFill>
                          <a:latin typeface="Calibri" panose="020F0502020204030204"/>
                        </a:defRPr>
                      </a:lvl3pPr>
                      <a:lvl4pPr marL="2011726" algn="l" defTabSz="1341150" rtl="0" eaLnBrk="1" latinLnBrk="0" hangingPunct="1">
                        <a:defRPr sz="2640" kern="1200">
                          <a:solidFill>
                            <a:schemeClr val="tx1"/>
                          </a:solidFill>
                          <a:latin typeface="Calibri" panose="020F0502020204030204"/>
                        </a:defRPr>
                      </a:lvl4pPr>
                      <a:lvl5pPr marL="2682301" algn="l" defTabSz="1341150" rtl="0" eaLnBrk="1" latinLnBrk="0" hangingPunct="1">
                        <a:defRPr sz="2640" kern="1200">
                          <a:solidFill>
                            <a:schemeClr val="tx1"/>
                          </a:solidFill>
                          <a:latin typeface="Calibri" panose="020F0502020204030204"/>
                        </a:defRPr>
                      </a:lvl5pPr>
                      <a:lvl6pPr marL="3352876" algn="l" defTabSz="1341150" rtl="0" eaLnBrk="1" latinLnBrk="0" hangingPunct="1">
                        <a:defRPr sz="2640" kern="1200">
                          <a:solidFill>
                            <a:schemeClr val="tx1"/>
                          </a:solidFill>
                          <a:latin typeface="Calibri" panose="020F0502020204030204"/>
                        </a:defRPr>
                      </a:lvl6pPr>
                      <a:lvl7pPr marL="4023451" algn="l" defTabSz="1341150" rtl="0" eaLnBrk="1" latinLnBrk="0" hangingPunct="1">
                        <a:defRPr sz="2640" kern="1200">
                          <a:solidFill>
                            <a:schemeClr val="tx1"/>
                          </a:solidFill>
                          <a:latin typeface="Calibri" panose="020F0502020204030204"/>
                        </a:defRPr>
                      </a:lvl7pPr>
                      <a:lvl8pPr marL="4694027" algn="l" defTabSz="1341150" rtl="0" eaLnBrk="1" latinLnBrk="0" hangingPunct="1">
                        <a:defRPr sz="2640" kern="1200">
                          <a:solidFill>
                            <a:schemeClr val="tx1"/>
                          </a:solidFill>
                          <a:latin typeface="Calibri" panose="020F0502020204030204"/>
                        </a:defRPr>
                      </a:lvl8pPr>
                      <a:lvl9pPr marL="5364602" algn="l" defTabSz="1341150" rtl="0" eaLnBrk="1" latinLnBrk="0" hangingPunct="1">
                        <a:defRPr sz="2640" kern="1200">
                          <a:solidFill>
                            <a:schemeClr val="tx1"/>
                          </a:solidFill>
                          <a:latin typeface="Calibri" panose="020F0502020204030204"/>
                        </a:defRPr>
                      </a:lvl9pPr>
                    </a:lstStyle>
                    <a:p>
                      <a:pPr marL="0" marR="73025" indent="0" algn="ctr">
                        <a:lnSpc>
                          <a:spcPts val="1000"/>
                        </a:lnSpc>
                        <a:spcBef>
                          <a:spcPts val="0"/>
                        </a:spcBef>
                        <a:spcAft>
                          <a:spcPts val="455"/>
                        </a:spcAft>
                      </a:pPr>
                      <a:r>
                        <a:rPr lang="en-US" sz="1000" spc="0">
                          <a:solidFill>
                            <a:srgbClr val="000000"/>
                          </a:solidFill>
                          <a:latin typeface="Arial" panose="02020603050405020304" pitchFamily="2"/>
                        </a:rPr>
                        <a:t>$25,000 </a:t>
                      </a:r>
                    </a:p>
                  </a:txBody>
                  <a:tcPr marL="0" marR="0" marT="62345" marB="0" anchor="ctr">
                    <a:lnL w="8890" cmpd="sng">
                      <a:solidFill>
                        <a:srgbClr val="000000"/>
                      </a:solid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67496">
                <a:tc>
                  <a:txBody>
                    <a:bodyPr/>
                    <a:lstStyle>
                      <a:lvl1pPr marL="0" algn="l" defTabSz="1341150" rtl="0" eaLnBrk="1" latinLnBrk="0" hangingPunct="1">
                        <a:defRPr sz="2640" kern="1200">
                          <a:solidFill>
                            <a:schemeClr val="tx1"/>
                          </a:solidFill>
                          <a:latin typeface="Calibri" panose="020F0502020204030204"/>
                        </a:defRPr>
                      </a:lvl1pPr>
                      <a:lvl2pPr marL="670575" algn="l" defTabSz="1341150" rtl="0" eaLnBrk="1" latinLnBrk="0" hangingPunct="1">
                        <a:defRPr sz="2640" kern="1200">
                          <a:solidFill>
                            <a:schemeClr val="tx1"/>
                          </a:solidFill>
                          <a:latin typeface="Calibri" panose="020F0502020204030204"/>
                        </a:defRPr>
                      </a:lvl2pPr>
                      <a:lvl3pPr marL="1341150" algn="l" defTabSz="1341150" rtl="0" eaLnBrk="1" latinLnBrk="0" hangingPunct="1">
                        <a:defRPr sz="2640" kern="1200">
                          <a:solidFill>
                            <a:schemeClr val="tx1"/>
                          </a:solidFill>
                          <a:latin typeface="Calibri" panose="020F0502020204030204"/>
                        </a:defRPr>
                      </a:lvl3pPr>
                      <a:lvl4pPr marL="2011726" algn="l" defTabSz="1341150" rtl="0" eaLnBrk="1" latinLnBrk="0" hangingPunct="1">
                        <a:defRPr sz="2640" kern="1200">
                          <a:solidFill>
                            <a:schemeClr val="tx1"/>
                          </a:solidFill>
                          <a:latin typeface="Calibri" panose="020F0502020204030204"/>
                        </a:defRPr>
                      </a:lvl4pPr>
                      <a:lvl5pPr marL="2682301" algn="l" defTabSz="1341150" rtl="0" eaLnBrk="1" latinLnBrk="0" hangingPunct="1">
                        <a:defRPr sz="2640" kern="1200">
                          <a:solidFill>
                            <a:schemeClr val="tx1"/>
                          </a:solidFill>
                          <a:latin typeface="Calibri" panose="020F0502020204030204"/>
                        </a:defRPr>
                      </a:lvl5pPr>
                      <a:lvl6pPr marL="3352876" algn="l" defTabSz="1341150" rtl="0" eaLnBrk="1" latinLnBrk="0" hangingPunct="1">
                        <a:defRPr sz="2640" kern="1200">
                          <a:solidFill>
                            <a:schemeClr val="tx1"/>
                          </a:solidFill>
                          <a:latin typeface="Calibri" panose="020F0502020204030204"/>
                        </a:defRPr>
                      </a:lvl6pPr>
                      <a:lvl7pPr marL="4023451" algn="l" defTabSz="1341150" rtl="0" eaLnBrk="1" latinLnBrk="0" hangingPunct="1">
                        <a:defRPr sz="2640" kern="1200">
                          <a:solidFill>
                            <a:schemeClr val="tx1"/>
                          </a:solidFill>
                          <a:latin typeface="Calibri" panose="020F0502020204030204"/>
                        </a:defRPr>
                      </a:lvl7pPr>
                      <a:lvl8pPr marL="4694027" algn="l" defTabSz="1341150" rtl="0" eaLnBrk="1" latinLnBrk="0" hangingPunct="1">
                        <a:defRPr sz="2640" kern="1200">
                          <a:solidFill>
                            <a:schemeClr val="tx1"/>
                          </a:solidFill>
                          <a:latin typeface="Calibri" panose="020F0502020204030204"/>
                        </a:defRPr>
                      </a:lvl8pPr>
                      <a:lvl9pPr marL="5364602" algn="l" defTabSz="1341150" rtl="0" eaLnBrk="1" latinLnBrk="0" hangingPunct="1">
                        <a:defRPr sz="2640" kern="1200">
                          <a:solidFill>
                            <a:schemeClr val="tx1"/>
                          </a:solidFill>
                          <a:latin typeface="Calibri" panose="020F0502020204030204"/>
                        </a:defRPr>
                      </a:lvl9pPr>
                    </a:lstStyle>
                    <a:p>
                      <a:pPr marL="76200" marR="0" indent="0" algn="l">
                        <a:lnSpc>
                          <a:spcPts val="1000"/>
                        </a:lnSpc>
                        <a:spcBef>
                          <a:spcPts val="0"/>
                        </a:spcBef>
                        <a:spcAft>
                          <a:spcPts val="460"/>
                        </a:spcAft>
                      </a:pPr>
                      <a:r>
                        <a:rPr lang="en-US" sz="1000" spc="0">
                          <a:solidFill>
                            <a:srgbClr val="000000"/>
                          </a:solidFill>
                          <a:latin typeface="Arial" panose="02020603050405020304" pitchFamily="2"/>
                        </a:rPr>
                        <a:t>Class VI </a:t>
                      </a:r>
                    </a:p>
                  </a:txBody>
                  <a:tcPr marL="0" marR="0" marT="62345" marB="0" anchor="ctr">
                    <a:lnL w="8890" cmpd="sng">
                      <a:solidFill>
                        <a:srgbClr val="000000"/>
                      </a:solid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lnTlToBr w="12700" cmpd="sng">
                      <a:noFill/>
                      <a:prstDash val="solid"/>
                    </a:lnTlToBr>
                    <a:lnBlToTr w="12700" cmpd="sng">
                      <a:noFill/>
                      <a:prstDash val="solid"/>
                    </a:lnBlToTr>
                    <a:noFill/>
                  </a:tcPr>
                </a:tc>
                <a:tc>
                  <a:txBody>
                    <a:bodyPr/>
                    <a:lstStyle>
                      <a:lvl1pPr marL="0" algn="l" defTabSz="1341150" rtl="0" eaLnBrk="1" latinLnBrk="0" hangingPunct="1">
                        <a:defRPr sz="2640" kern="1200">
                          <a:solidFill>
                            <a:schemeClr val="tx1"/>
                          </a:solidFill>
                          <a:latin typeface="Calibri" panose="020F0502020204030204"/>
                        </a:defRPr>
                      </a:lvl1pPr>
                      <a:lvl2pPr marL="670575" algn="l" defTabSz="1341150" rtl="0" eaLnBrk="1" latinLnBrk="0" hangingPunct="1">
                        <a:defRPr sz="2640" kern="1200">
                          <a:solidFill>
                            <a:schemeClr val="tx1"/>
                          </a:solidFill>
                          <a:latin typeface="Calibri" panose="020F0502020204030204"/>
                        </a:defRPr>
                      </a:lvl2pPr>
                      <a:lvl3pPr marL="1341150" algn="l" defTabSz="1341150" rtl="0" eaLnBrk="1" latinLnBrk="0" hangingPunct="1">
                        <a:defRPr sz="2640" kern="1200">
                          <a:solidFill>
                            <a:schemeClr val="tx1"/>
                          </a:solidFill>
                          <a:latin typeface="Calibri" panose="020F0502020204030204"/>
                        </a:defRPr>
                      </a:lvl3pPr>
                      <a:lvl4pPr marL="2011726" algn="l" defTabSz="1341150" rtl="0" eaLnBrk="1" latinLnBrk="0" hangingPunct="1">
                        <a:defRPr sz="2640" kern="1200">
                          <a:solidFill>
                            <a:schemeClr val="tx1"/>
                          </a:solidFill>
                          <a:latin typeface="Calibri" panose="020F0502020204030204"/>
                        </a:defRPr>
                      </a:lvl4pPr>
                      <a:lvl5pPr marL="2682301" algn="l" defTabSz="1341150" rtl="0" eaLnBrk="1" latinLnBrk="0" hangingPunct="1">
                        <a:defRPr sz="2640" kern="1200">
                          <a:solidFill>
                            <a:schemeClr val="tx1"/>
                          </a:solidFill>
                          <a:latin typeface="Calibri" panose="020F0502020204030204"/>
                        </a:defRPr>
                      </a:lvl5pPr>
                      <a:lvl6pPr marL="3352876" algn="l" defTabSz="1341150" rtl="0" eaLnBrk="1" latinLnBrk="0" hangingPunct="1">
                        <a:defRPr sz="2640" kern="1200">
                          <a:solidFill>
                            <a:schemeClr val="tx1"/>
                          </a:solidFill>
                          <a:latin typeface="Calibri" panose="020F0502020204030204"/>
                        </a:defRPr>
                      </a:lvl6pPr>
                      <a:lvl7pPr marL="4023451" algn="l" defTabSz="1341150" rtl="0" eaLnBrk="1" latinLnBrk="0" hangingPunct="1">
                        <a:defRPr sz="2640" kern="1200">
                          <a:solidFill>
                            <a:schemeClr val="tx1"/>
                          </a:solidFill>
                          <a:latin typeface="Calibri" panose="020F0502020204030204"/>
                        </a:defRPr>
                      </a:lvl7pPr>
                      <a:lvl8pPr marL="4694027" algn="l" defTabSz="1341150" rtl="0" eaLnBrk="1" latinLnBrk="0" hangingPunct="1">
                        <a:defRPr sz="2640" kern="1200">
                          <a:solidFill>
                            <a:schemeClr val="tx1"/>
                          </a:solidFill>
                          <a:latin typeface="Calibri" panose="020F0502020204030204"/>
                        </a:defRPr>
                      </a:lvl8pPr>
                      <a:lvl9pPr marL="5364602" algn="l" defTabSz="1341150" rtl="0" eaLnBrk="1" latinLnBrk="0" hangingPunct="1">
                        <a:defRPr sz="2640" kern="1200">
                          <a:solidFill>
                            <a:schemeClr val="tx1"/>
                          </a:solidFill>
                          <a:latin typeface="Calibri" panose="020F0502020204030204"/>
                        </a:defRPr>
                      </a:lvl9pPr>
                    </a:lstStyle>
                    <a:p>
                      <a:pPr marL="0" marR="57150" indent="0" algn="ctr">
                        <a:lnSpc>
                          <a:spcPts val="1000"/>
                        </a:lnSpc>
                        <a:spcBef>
                          <a:spcPts val="0"/>
                        </a:spcBef>
                        <a:spcAft>
                          <a:spcPts val="460"/>
                        </a:spcAft>
                      </a:pPr>
                      <a:r>
                        <a:rPr lang="en-US" sz="1000" spc="0">
                          <a:solidFill>
                            <a:srgbClr val="000000"/>
                          </a:solidFill>
                          <a:latin typeface="Arial" panose="02020603050405020304" pitchFamily="2"/>
                        </a:rPr>
                        <a:t>$25,000 </a:t>
                      </a:r>
                    </a:p>
                  </a:txBody>
                  <a:tcPr marL="0" marR="0" marT="62345" marB="0" anchor="ctr">
                    <a:lnL w="8890" cmpd="sng">
                      <a:solidFill>
                        <a:srgbClr val="000000"/>
                      </a:solid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lnTlToBr w="12700" cmpd="sng">
                      <a:noFill/>
                      <a:prstDash val="solid"/>
                    </a:lnTlToBr>
                    <a:lnBlToTr w="12700" cmpd="sng">
                      <a:noFill/>
                      <a:prstDash val="solid"/>
                    </a:lnBlToTr>
                    <a:noFill/>
                  </a:tcPr>
                </a:tc>
                <a:tc>
                  <a:txBody>
                    <a:bodyPr/>
                    <a:lstStyle>
                      <a:lvl1pPr marL="0" algn="l" defTabSz="1341150" rtl="0" eaLnBrk="1" latinLnBrk="0" hangingPunct="1">
                        <a:defRPr sz="2640" kern="1200">
                          <a:solidFill>
                            <a:schemeClr val="tx1"/>
                          </a:solidFill>
                          <a:latin typeface="Calibri" panose="020F0502020204030204"/>
                        </a:defRPr>
                      </a:lvl1pPr>
                      <a:lvl2pPr marL="670575" algn="l" defTabSz="1341150" rtl="0" eaLnBrk="1" latinLnBrk="0" hangingPunct="1">
                        <a:defRPr sz="2640" kern="1200">
                          <a:solidFill>
                            <a:schemeClr val="tx1"/>
                          </a:solidFill>
                          <a:latin typeface="Calibri" panose="020F0502020204030204"/>
                        </a:defRPr>
                      </a:lvl2pPr>
                      <a:lvl3pPr marL="1341150" algn="l" defTabSz="1341150" rtl="0" eaLnBrk="1" latinLnBrk="0" hangingPunct="1">
                        <a:defRPr sz="2640" kern="1200">
                          <a:solidFill>
                            <a:schemeClr val="tx1"/>
                          </a:solidFill>
                          <a:latin typeface="Calibri" panose="020F0502020204030204"/>
                        </a:defRPr>
                      </a:lvl3pPr>
                      <a:lvl4pPr marL="2011726" algn="l" defTabSz="1341150" rtl="0" eaLnBrk="1" latinLnBrk="0" hangingPunct="1">
                        <a:defRPr sz="2640" kern="1200">
                          <a:solidFill>
                            <a:schemeClr val="tx1"/>
                          </a:solidFill>
                          <a:latin typeface="Calibri" panose="020F0502020204030204"/>
                        </a:defRPr>
                      </a:lvl4pPr>
                      <a:lvl5pPr marL="2682301" algn="l" defTabSz="1341150" rtl="0" eaLnBrk="1" latinLnBrk="0" hangingPunct="1">
                        <a:defRPr sz="2640" kern="1200">
                          <a:solidFill>
                            <a:schemeClr val="tx1"/>
                          </a:solidFill>
                          <a:latin typeface="Calibri" panose="020F0502020204030204"/>
                        </a:defRPr>
                      </a:lvl5pPr>
                      <a:lvl6pPr marL="3352876" algn="l" defTabSz="1341150" rtl="0" eaLnBrk="1" latinLnBrk="0" hangingPunct="1">
                        <a:defRPr sz="2640" kern="1200">
                          <a:solidFill>
                            <a:schemeClr val="tx1"/>
                          </a:solidFill>
                          <a:latin typeface="Calibri" panose="020F0502020204030204"/>
                        </a:defRPr>
                      </a:lvl6pPr>
                      <a:lvl7pPr marL="4023451" algn="l" defTabSz="1341150" rtl="0" eaLnBrk="1" latinLnBrk="0" hangingPunct="1">
                        <a:defRPr sz="2640" kern="1200">
                          <a:solidFill>
                            <a:schemeClr val="tx1"/>
                          </a:solidFill>
                          <a:latin typeface="Calibri" panose="020F0502020204030204"/>
                        </a:defRPr>
                      </a:lvl7pPr>
                      <a:lvl8pPr marL="4694027" algn="l" defTabSz="1341150" rtl="0" eaLnBrk="1" latinLnBrk="0" hangingPunct="1">
                        <a:defRPr sz="2640" kern="1200">
                          <a:solidFill>
                            <a:schemeClr val="tx1"/>
                          </a:solidFill>
                          <a:latin typeface="Calibri" panose="020F0502020204030204"/>
                        </a:defRPr>
                      </a:lvl8pPr>
                      <a:lvl9pPr marL="5364602" algn="l" defTabSz="1341150" rtl="0" eaLnBrk="1" latinLnBrk="0" hangingPunct="1">
                        <a:defRPr sz="2640" kern="1200">
                          <a:solidFill>
                            <a:schemeClr val="tx1"/>
                          </a:solidFill>
                          <a:latin typeface="Calibri" panose="020F0502020204030204"/>
                        </a:defRPr>
                      </a:lvl9pPr>
                    </a:lstStyle>
                    <a:p>
                      <a:pPr marL="0" marR="63500" indent="0" algn="ctr">
                        <a:lnSpc>
                          <a:spcPts val="1000"/>
                        </a:lnSpc>
                        <a:spcBef>
                          <a:spcPts val="0"/>
                        </a:spcBef>
                        <a:spcAft>
                          <a:spcPts val="460"/>
                        </a:spcAft>
                      </a:pPr>
                      <a:r>
                        <a:rPr lang="en-US" sz="1000" spc="0">
                          <a:solidFill>
                            <a:srgbClr val="000000"/>
                          </a:solidFill>
                          <a:latin typeface="Arial" panose="02020603050405020304" pitchFamily="2"/>
                        </a:rPr>
                        <a:t>to </a:t>
                      </a:r>
                    </a:p>
                  </a:txBody>
                  <a:tcPr marL="0" marR="0" marT="62345" marB="0" anchor="ctr">
                    <a:lnL w="8890" cap="flat" cmpd="sng" algn="ctr">
                      <a:solidFill>
                        <a:srgbClr val="000000"/>
                      </a:solidFill>
                      <a:prstDash val="solid"/>
                      <a:round/>
                      <a:headEnd type="none" w="med" len="med"/>
                      <a:tailEnd type="none" w="med" len="med"/>
                    </a:lnL>
                    <a:lnR w="8890" cmpd="sng">
                      <a:solidFill>
                        <a:srgbClr val="000000"/>
                      </a:solidFill>
                      <a:prstDash val="solid"/>
                    </a:lnR>
                    <a:lnT w="8890" cap="flat" cmpd="sng" algn="ctr">
                      <a:solidFill>
                        <a:srgbClr val="000000"/>
                      </a:solidFill>
                      <a:prstDash val="solid"/>
                      <a:round/>
                      <a:headEnd type="none" w="med" len="med"/>
                      <a:tailEnd type="none" w="med" len="med"/>
                    </a:lnT>
                    <a:lnB w="889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341150" rtl="0" eaLnBrk="1" latinLnBrk="0" hangingPunct="1">
                        <a:defRPr sz="2640" kern="1200">
                          <a:solidFill>
                            <a:schemeClr val="tx1"/>
                          </a:solidFill>
                          <a:latin typeface="Calibri" panose="020F0502020204030204"/>
                        </a:defRPr>
                      </a:lvl1pPr>
                      <a:lvl2pPr marL="670575" algn="l" defTabSz="1341150" rtl="0" eaLnBrk="1" latinLnBrk="0" hangingPunct="1">
                        <a:defRPr sz="2640" kern="1200">
                          <a:solidFill>
                            <a:schemeClr val="tx1"/>
                          </a:solidFill>
                          <a:latin typeface="Calibri" panose="020F0502020204030204"/>
                        </a:defRPr>
                      </a:lvl2pPr>
                      <a:lvl3pPr marL="1341150" algn="l" defTabSz="1341150" rtl="0" eaLnBrk="1" latinLnBrk="0" hangingPunct="1">
                        <a:defRPr sz="2640" kern="1200">
                          <a:solidFill>
                            <a:schemeClr val="tx1"/>
                          </a:solidFill>
                          <a:latin typeface="Calibri" panose="020F0502020204030204"/>
                        </a:defRPr>
                      </a:lvl3pPr>
                      <a:lvl4pPr marL="2011726" algn="l" defTabSz="1341150" rtl="0" eaLnBrk="1" latinLnBrk="0" hangingPunct="1">
                        <a:defRPr sz="2640" kern="1200">
                          <a:solidFill>
                            <a:schemeClr val="tx1"/>
                          </a:solidFill>
                          <a:latin typeface="Calibri" panose="020F0502020204030204"/>
                        </a:defRPr>
                      </a:lvl4pPr>
                      <a:lvl5pPr marL="2682301" algn="l" defTabSz="1341150" rtl="0" eaLnBrk="1" latinLnBrk="0" hangingPunct="1">
                        <a:defRPr sz="2640" kern="1200">
                          <a:solidFill>
                            <a:schemeClr val="tx1"/>
                          </a:solidFill>
                          <a:latin typeface="Calibri" panose="020F0502020204030204"/>
                        </a:defRPr>
                      </a:lvl5pPr>
                      <a:lvl6pPr marL="3352876" algn="l" defTabSz="1341150" rtl="0" eaLnBrk="1" latinLnBrk="0" hangingPunct="1">
                        <a:defRPr sz="2640" kern="1200">
                          <a:solidFill>
                            <a:schemeClr val="tx1"/>
                          </a:solidFill>
                          <a:latin typeface="Calibri" panose="020F0502020204030204"/>
                        </a:defRPr>
                      </a:lvl6pPr>
                      <a:lvl7pPr marL="4023451" algn="l" defTabSz="1341150" rtl="0" eaLnBrk="1" latinLnBrk="0" hangingPunct="1">
                        <a:defRPr sz="2640" kern="1200">
                          <a:solidFill>
                            <a:schemeClr val="tx1"/>
                          </a:solidFill>
                          <a:latin typeface="Calibri" panose="020F0502020204030204"/>
                        </a:defRPr>
                      </a:lvl7pPr>
                      <a:lvl8pPr marL="4694027" algn="l" defTabSz="1341150" rtl="0" eaLnBrk="1" latinLnBrk="0" hangingPunct="1">
                        <a:defRPr sz="2640" kern="1200">
                          <a:solidFill>
                            <a:schemeClr val="tx1"/>
                          </a:solidFill>
                          <a:latin typeface="Calibri" panose="020F0502020204030204"/>
                        </a:defRPr>
                      </a:lvl8pPr>
                      <a:lvl9pPr marL="5364602" algn="l" defTabSz="1341150" rtl="0" eaLnBrk="1" latinLnBrk="0" hangingPunct="1">
                        <a:defRPr sz="2640" kern="1200">
                          <a:solidFill>
                            <a:schemeClr val="tx1"/>
                          </a:solidFill>
                          <a:latin typeface="Calibri" panose="020F0502020204030204"/>
                        </a:defRPr>
                      </a:lvl9pPr>
                    </a:lstStyle>
                    <a:p>
                      <a:pPr marL="0" marR="73025" indent="0" algn="ctr">
                        <a:lnSpc>
                          <a:spcPts val="1000"/>
                        </a:lnSpc>
                        <a:spcBef>
                          <a:spcPts val="0"/>
                        </a:spcBef>
                        <a:spcAft>
                          <a:spcPts val="460"/>
                        </a:spcAft>
                      </a:pPr>
                      <a:r>
                        <a:rPr lang="en-US" sz="1000" spc="0">
                          <a:solidFill>
                            <a:srgbClr val="000000"/>
                          </a:solidFill>
                          <a:latin typeface="Arial" panose="02020603050405020304" pitchFamily="2"/>
                        </a:rPr>
                        <a:t>$50,000 </a:t>
                      </a:r>
                    </a:p>
                  </a:txBody>
                  <a:tcPr marL="0" marR="0" marT="62345" marB="0" anchor="ctr">
                    <a:lnL w="8890" cmpd="sng">
                      <a:solidFill>
                        <a:srgbClr val="000000"/>
                      </a:solid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64813">
                <a:tc>
                  <a:txBody>
                    <a:bodyPr/>
                    <a:lstStyle>
                      <a:lvl1pPr marL="0" algn="l" defTabSz="1341150" rtl="0" eaLnBrk="1" latinLnBrk="0" hangingPunct="1">
                        <a:defRPr sz="2640" kern="1200">
                          <a:solidFill>
                            <a:schemeClr val="tx1"/>
                          </a:solidFill>
                          <a:latin typeface="Calibri" panose="020F0502020204030204"/>
                        </a:defRPr>
                      </a:lvl1pPr>
                      <a:lvl2pPr marL="670575" algn="l" defTabSz="1341150" rtl="0" eaLnBrk="1" latinLnBrk="0" hangingPunct="1">
                        <a:defRPr sz="2640" kern="1200">
                          <a:solidFill>
                            <a:schemeClr val="tx1"/>
                          </a:solidFill>
                          <a:latin typeface="Calibri" panose="020F0502020204030204"/>
                        </a:defRPr>
                      </a:lvl2pPr>
                      <a:lvl3pPr marL="1341150" algn="l" defTabSz="1341150" rtl="0" eaLnBrk="1" latinLnBrk="0" hangingPunct="1">
                        <a:defRPr sz="2640" kern="1200">
                          <a:solidFill>
                            <a:schemeClr val="tx1"/>
                          </a:solidFill>
                          <a:latin typeface="Calibri" panose="020F0502020204030204"/>
                        </a:defRPr>
                      </a:lvl3pPr>
                      <a:lvl4pPr marL="2011726" algn="l" defTabSz="1341150" rtl="0" eaLnBrk="1" latinLnBrk="0" hangingPunct="1">
                        <a:defRPr sz="2640" kern="1200">
                          <a:solidFill>
                            <a:schemeClr val="tx1"/>
                          </a:solidFill>
                          <a:latin typeface="Calibri" panose="020F0502020204030204"/>
                        </a:defRPr>
                      </a:lvl4pPr>
                      <a:lvl5pPr marL="2682301" algn="l" defTabSz="1341150" rtl="0" eaLnBrk="1" latinLnBrk="0" hangingPunct="1">
                        <a:defRPr sz="2640" kern="1200">
                          <a:solidFill>
                            <a:schemeClr val="tx1"/>
                          </a:solidFill>
                          <a:latin typeface="Calibri" panose="020F0502020204030204"/>
                        </a:defRPr>
                      </a:lvl5pPr>
                      <a:lvl6pPr marL="3352876" algn="l" defTabSz="1341150" rtl="0" eaLnBrk="1" latinLnBrk="0" hangingPunct="1">
                        <a:defRPr sz="2640" kern="1200">
                          <a:solidFill>
                            <a:schemeClr val="tx1"/>
                          </a:solidFill>
                          <a:latin typeface="Calibri" panose="020F0502020204030204"/>
                        </a:defRPr>
                      </a:lvl6pPr>
                      <a:lvl7pPr marL="4023451" algn="l" defTabSz="1341150" rtl="0" eaLnBrk="1" latinLnBrk="0" hangingPunct="1">
                        <a:defRPr sz="2640" kern="1200">
                          <a:solidFill>
                            <a:schemeClr val="tx1"/>
                          </a:solidFill>
                          <a:latin typeface="Calibri" panose="020F0502020204030204"/>
                        </a:defRPr>
                      </a:lvl7pPr>
                      <a:lvl8pPr marL="4694027" algn="l" defTabSz="1341150" rtl="0" eaLnBrk="1" latinLnBrk="0" hangingPunct="1">
                        <a:defRPr sz="2640" kern="1200">
                          <a:solidFill>
                            <a:schemeClr val="tx1"/>
                          </a:solidFill>
                          <a:latin typeface="Calibri" panose="020F0502020204030204"/>
                        </a:defRPr>
                      </a:lvl8pPr>
                      <a:lvl9pPr marL="5364602" algn="l" defTabSz="1341150" rtl="0" eaLnBrk="1" latinLnBrk="0" hangingPunct="1">
                        <a:defRPr sz="2640" kern="1200">
                          <a:solidFill>
                            <a:schemeClr val="tx1"/>
                          </a:solidFill>
                          <a:latin typeface="Calibri" panose="020F0502020204030204"/>
                        </a:defRPr>
                      </a:lvl9pPr>
                    </a:lstStyle>
                    <a:p>
                      <a:pPr marL="76200" marR="0" indent="0" algn="l">
                        <a:lnSpc>
                          <a:spcPts val="1000"/>
                        </a:lnSpc>
                        <a:spcBef>
                          <a:spcPts val="0"/>
                        </a:spcBef>
                        <a:spcAft>
                          <a:spcPts val="430"/>
                        </a:spcAft>
                      </a:pPr>
                      <a:r>
                        <a:rPr lang="en-US" sz="1000" spc="0">
                          <a:solidFill>
                            <a:srgbClr val="000000"/>
                          </a:solidFill>
                          <a:latin typeface="Arial" panose="02020603050405020304" pitchFamily="2"/>
                        </a:rPr>
                        <a:t>Class VII </a:t>
                      </a:r>
                    </a:p>
                  </a:txBody>
                  <a:tcPr marL="0" marR="0" marT="62345" marB="0" anchor="ctr">
                    <a:lnL w="8890" cmpd="sng">
                      <a:solidFill>
                        <a:srgbClr val="000000"/>
                      </a:solid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lnTlToBr w="12700" cmpd="sng">
                      <a:noFill/>
                      <a:prstDash val="solid"/>
                    </a:lnTlToBr>
                    <a:lnBlToTr w="12700" cmpd="sng">
                      <a:noFill/>
                      <a:prstDash val="solid"/>
                    </a:lnBlToTr>
                    <a:noFill/>
                  </a:tcPr>
                </a:tc>
                <a:tc>
                  <a:txBody>
                    <a:bodyPr/>
                    <a:lstStyle>
                      <a:lvl1pPr marL="0" algn="l" defTabSz="1341150" rtl="0" eaLnBrk="1" latinLnBrk="0" hangingPunct="1">
                        <a:defRPr sz="2640" kern="1200">
                          <a:solidFill>
                            <a:schemeClr val="tx1"/>
                          </a:solidFill>
                          <a:latin typeface="Calibri" panose="020F0502020204030204"/>
                        </a:defRPr>
                      </a:lvl1pPr>
                      <a:lvl2pPr marL="670575" algn="l" defTabSz="1341150" rtl="0" eaLnBrk="1" latinLnBrk="0" hangingPunct="1">
                        <a:defRPr sz="2640" kern="1200">
                          <a:solidFill>
                            <a:schemeClr val="tx1"/>
                          </a:solidFill>
                          <a:latin typeface="Calibri" panose="020F0502020204030204"/>
                        </a:defRPr>
                      </a:lvl2pPr>
                      <a:lvl3pPr marL="1341150" algn="l" defTabSz="1341150" rtl="0" eaLnBrk="1" latinLnBrk="0" hangingPunct="1">
                        <a:defRPr sz="2640" kern="1200">
                          <a:solidFill>
                            <a:schemeClr val="tx1"/>
                          </a:solidFill>
                          <a:latin typeface="Calibri" panose="020F0502020204030204"/>
                        </a:defRPr>
                      </a:lvl3pPr>
                      <a:lvl4pPr marL="2011726" algn="l" defTabSz="1341150" rtl="0" eaLnBrk="1" latinLnBrk="0" hangingPunct="1">
                        <a:defRPr sz="2640" kern="1200">
                          <a:solidFill>
                            <a:schemeClr val="tx1"/>
                          </a:solidFill>
                          <a:latin typeface="Calibri" panose="020F0502020204030204"/>
                        </a:defRPr>
                      </a:lvl4pPr>
                      <a:lvl5pPr marL="2682301" algn="l" defTabSz="1341150" rtl="0" eaLnBrk="1" latinLnBrk="0" hangingPunct="1">
                        <a:defRPr sz="2640" kern="1200">
                          <a:solidFill>
                            <a:schemeClr val="tx1"/>
                          </a:solidFill>
                          <a:latin typeface="Calibri" panose="020F0502020204030204"/>
                        </a:defRPr>
                      </a:lvl5pPr>
                      <a:lvl6pPr marL="3352876" algn="l" defTabSz="1341150" rtl="0" eaLnBrk="1" latinLnBrk="0" hangingPunct="1">
                        <a:defRPr sz="2640" kern="1200">
                          <a:solidFill>
                            <a:schemeClr val="tx1"/>
                          </a:solidFill>
                          <a:latin typeface="Calibri" panose="020F0502020204030204"/>
                        </a:defRPr>
                      </a:lvl6pPr>
                      <a:lvl7pPr marL="4023451" algn="l" defTabSz="1341150" rtl="0" eaLnBrk="1" latinLnBrk="0" hangingPunct="1">
                        <a:defRPr sz="2640" kern="1200">
                          <a:solidFill>
                            <a:schemeClr val="tx1"/>
                          </a:solidFill>
                          <a:latin typeface="Calibri" panose="020F0502020204030204"/>
                        </a:defRPr>
                      </a:lvl7pPr>
                      <a:lvl8pPr marL="4694027" algn="l" defTabSz="1341150" rtl="0" eaLnBrk="1" latinLnBrk="0" hangingPunct="1">
                        <a:defRPr sz="2640" kern="1200">
                          <a:solidFill>
                            <a:schemeClr val="tx1"/>
                          </a:solidFill>
                          <a:latin typeface="Calibri" panose="020F0502020204030204"/>
                        </a:defRPr>
                      </a:lvl8pPr>
                      <a:lvl9pPr marL="5364602" algn="l" defTabSz="1341150" rtl="0" eaLnBrk="1" latinLnBrk="0" hangingPunct="1">
                        <a:defRPr sz="2640" kern="1200">
                          <a:solidFill>
                            <a:schemeClr val="tx1"/>
                          </a:solidFill>
                          <a:latin typeface="Calibri" panose="020F0502020204030204"/>
                        </a:defRPr>
                      </a:lvl9pPr>
                    </a:lstStyle>
                    <a:p>
                      <a:pPr marL="0" marR="57150" indent="0" algn="ctr">
                        <a:lnSpc>
                          <a:spcPts val="1000"/>
                        </a:lnSpc>
                        <a:spcBef>
                          <a:spcPts val="0"/>
                        </a:spcBef>
                        <a:spcAft>
                          <a:spcPts val="430"/>
                        </a:spcAft>
                      </a:pPr>
                      <a:r>
                        <a:rPr lang="en-US" sz="1000" spc="0">
                          <a:solidFill>
                            <a:srgbClr val="000000"/>
                          </a:solidFill>
                          <a:latin typeface="Arial" panose="02020603050405020304" pitchFamily="2"/>
                        </a:rPr>
                        <a:t>$50,000 </a:t>
                      </a:r>
                    </a:p>
                  </a:txBody>
                  <a:tcPr marL="0" marR="0" marT="62345" marB="0" anchor="ctr">
                    <a:lnL w="8890" cmpd="sng">
                      <a:solidFill>
                        <a:srgbClr val="000000"/>
                      </a:solid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lnTlToBr w="12700" cmpd="sng">
                      <a:noFill/>
                      <a:prstDash val="solid"/>
                    </a:lnTlToBr>
                    <a:lnBlToTr w="12700" cmpd="sng">
                      <a:noFill/>
                      <a:prstDash val="solid"/>
                    </a:lnBlToTr>
                    <a:noFill/>
                  </a:tcPr>
                </a:tc>
                <a:tc>
                  <a:txBody>
                    <a:bodyPr/>
                    <a:lstStyle>
                      <a:lvl1pPr marL="0" algn="l" defTabSz="1341150" rtl="0" eaLnBrk="1" latinLnBrk="0" hangingPunct="1">
                        <a:defRPr sz="2640" kern="1200">
                          <a:solidFill>
                            <a:schemeClr val="tx1"/>
                          </a:solidFill>
                          <a:latin typeface="Calibri" panose="020F0502020204030204"/>
                        </a:defRPr>
                      </a:lvl1pPr>
                      <a:lvl2pPr marL="670575" algn="l" defTabSz="1341150" rtl="0" eaLnBrk="1" latinLnBrk="0" hangingPunct="1">
                        <a:defRPr sz="2640" kern="1200">
                          <a:solidFill>
                            <a:schemeClr val="tx1"/>
                          </a:solidFill>
                          <a:latin typeface="Calibri" panose="020F0502020204030204"/>
                        </a:defRPr>
                      </a:lvl2pPr>
                      <a:lvl3pPr marL="1341150" algn="l" defTabSz="1341150" rtl="0" eaLnBrk="1" latinLnBrk="0" hangingPunct="1">
                        <a:defRPr sz="2640" kern="1200">
                          <a:solidFill>
                            <a:schemeClr val="tx1"/>
                          </a:solidFill>
                          <a:latin typeface="Calibri" panose="020F0502020204030204"/>
                        </a:defRPr>
                      </a:lvl3pPr>
                      <a:lvl4pPr marL="2011726" algn="l" defTabSz="1341150" rtl="0" eaLnBrk="1" latinLnBrk="0" hangingPunct="1">
                        <a:defRPr sz="2640" kern="1200">
                          <a:solidFill>
                            <a:schemeClr val="tx1"/>
                          </a:solidFill>
                          <a:latin typeface="Calibri" panose="020F0502020204030204"/>
                        </a:defRPr>
                      </a:lvl4pPr>
                      <a:lvl5pPr marL="2682301" algn="l" defTabSz="1341150" rtl="0" eaLnBrk="1" latinLnBrk="0" hangingPunct="1">
                        <a:defRPr sz="2640" kern="1200">
                          <a:solidFill>
                            <a:schemeClr val="tx1"/>
                          </a:solidFill>
                          <a:latin typeface="Calibri" panose="020F0502020204030204"/>
                        </a:defRPr>
                      </a:lvl5pPr>
                      <a:lvl6pPr marL="3352876" algn="l" defTabSz="1341150" rtl="0" eaLnBrk="1" latinLnBrk="0" hangingPunct="1">
                        <a:defRPr sz="2640" kern="1200">
                          <a:solidFill>
                            <a:schemeClr val="tx1"/>
                          </a:solidFill>
                          <a:latin typeface="Calibri" panose="020F0502020204030204"/>
                        </a:defRPr>
                      </a:lvl6pPr>
                      <a:lvl7pPr marL="4023451" algn="l" defTabSz="1341150" rtl="0" eaLnBrk="1" latinLnBrk="0" hangingPunct="1">
                        <a:defRPr sz="2640" kern="1200">
                          <a:solidFill>
                            <a:schemeClr val="tx1"/>
                          </a:solidFill>
                          <a:latin typeface="Calibri" panose="020F0502020204030204"/>
                        </a:defRPr>
                      </a:lvl7pPr>
                      <a:lvl8pPr marL="4694027" algn="l" defTabSz="1341150" rtl="0" eaLnBrk="1" latinLnBrk="0" hangingPunct="1">
                        <a:defRPr sz="2640" kern="1200">
                          <a:solidFill>
                            <a:schemeClr val="tx1"/>
                          </a:solidFill>
                          <a:latin typeface="Calibri" panose="020F0502020204030204"/>
                        </a:defRPr>
                      </a:lvl8pPr>
                      <a:lvl9pPr marL="5364602" algn="l" defTabSz="1341150" rtl="0" eaLnBrk="1" latinLnBrk="0" hangingPunct="1">
                        <a:defRPr sz="2640" kern="1200">
                          <a:solidFill>
                            <a:schemeClr val="tx1"/>
                          </a:solidFill>
                          <a:latin typeface="Calibri" panose="020F0502020204030204"/>
                        </a:defRPr>
                      </a:lvl9pPr>
                    </a:lstStyle>
                    <a:p>
                      <a:pPr marL="0" marR="63500" indent="0" algn="ctr">
                        <a:lnSpc>
                          <a:spcPts val="1000"/>
                        </a:lnSpc>
                        <a:spcBef>
                          <a:spcPts val="0"/>
                        </a:spcBef>
                        <a:spcAft>
                          <a:spcPts val="430"/>
                        </a:spcAft>
                      </a:pPr>
                      <a:r>
                        <a:rPr lang="en-US" sz="1000" spc="0">
                          <a:solidFill>
                            <a:srgbClr val="000000"/>
                          </a:solidFill>
                          <a:latin typeface="Arial" panose="02020603050405020304" pitchFamily="2"/>
                        </a:rPr>
                        <a:t>to </a:t>
                      </a:r>
                    </a:p>
                  </a:txBody>
                  <a:tcPr marL="0" marR="0" marT="62345" marB="0" anchor="ctr">
                    <a:lnL w="8890" cap="flat" cmpd="sng" algn="ctr">
                      <a:solidFill>
                        <a:srgbClr val="000000"/>
                      </a:solidFill>
                      <a:prstDash val="solid"/>
                      <a:round/>
                      <a:headEnd type="none" w="med" len="med"/>
                      <a:tailEnd type="none" w="med" len="med"/>
                    </a:lnL>
                    <a:lnR w="8890" cmpd="sng">
                      <a:solidFill>
                        <a:srgbClr val="000000"/>
                      </a:solidFill>
                      <a:prstDash val="solid"/>
                    </a:lnR>
                    <a:lnT w="8890" cap="flat" cmpd="sng" algn="ctr">
                      <a:solidFill>
                        <a:srgbClr val="000000"/>
                      </a:solidFill>
                      <a:prstDash val="solid"/>
                      <a:round/>
                      <a:headEnd type="none" w="med" len="med"/>
                      <a:tailEnd type="none" w="med" len="med"/>
                    </a:lnT>
                    <a:lnB w="889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341150" rtl="0" eaLnBrk="1" latinLnBrk="0" hangingPunct="1">
                        <a:defRPr sz="2640" kern="1200">
                          <a:solidFill>
                            <a:schemeClr val="tx1"/>
                          </a:solidFill>
                          <a:latin typeface="Calibri" panose="020F0502020204030204"/>
                        </a:defRPr>
                      </a:lvl1pPr>
                      <a:lvl2pPr marL="670575" algn="l" defTabSz="1341150" rtl="0" eaLnBrk="1" latinLnBrk="0" hangingPunct="1">
                        <a:defRPr sz="2640" kern="1200">
                          <a:solidFill>
                            <a:schemeClr val="tx1"/>
                          </a:solidFill>
                          <a:latin typeface="Calibri" panose="020F0502020204030204"/>
                        </a:defRPr>
                      </a:lvl2pPr>
                      <a:lvl3pPr marL="1341150" algn="l" defTabSz="1341150" rtl="0" eaLnBrk="1" latinLnBrk="0" hangingPunct="1">
                        <a:defRPr sz="2640" kern="1200">
                          <a:solidFill>
                            <a:schemeClr val="tx1"/>
                          </a:solidFill>
                          <a:latin typeface="Calibri" panose="020F0502020204030204"/>
                        </a:defRPr>
                      </a:lvl3pPr>
                      <a:lvl4pPr marL="2011726" algn="l" defTabSz="1341150" rtl="0" eaLnBrk="1" latinLnBrk="0" hangingPunct="1">
                        <a:defRPr sz="2640" kern="1200">
                          <a:solidFill>
                            <a:schemeClr val="tx1"/>
                          </a:solidFill>
                          <a:latin typeface="Calibri" panose="020F0502020204030204"/>
                        </a:defRPr>
                      </a:lvl4pPr>
                      <a:lvl5pPr marL="2682301" algn="l" defTabSz="1341150" rtl="0" eaLnBrk="1" latinLnBrk="0" hangingPunct="1">
                        <a:defRPr sz="2640" kern="1200">
                          <a:solidFill>
                            <a:schemeClr val="tx1"/>
                          </a:solidFill>
                          <a:latin typeface="Calibri" panose="020F0502020204030204"/>
                        </a:defRPr>
                      </a:lvl5pPr>
                      <a:lvl6pPr marL="3352876" algn="l" defTabSz="1341150" rtl="0" eaLnBrk="1" latinLnBrk="0" hangingPunct="1">
                        <a:defRPr sz="2640" kern="1200">
                          <a:solidFill>
                            <a:schemeClr val="tx1"/>
                          </a:solidFill>
                          <a:latin typeface="Calibri" panose="020F0502020204030204"/>
                        </a:defRPr>
                      </a:lvl6pPr>
                      <a:lvl7pPr marL="4023451" algn="l" defTabSz="1341150" rtl="0" eaLnBrk="1" latinLnBrk="0" hangingPunct="1">
                        <a:defRPr sz="2640" kern="1200">
                          <a:solidFill>
                            <a:schemeClr val="tx1"/>
                          </a:solidFill>
                          <a:latin typeface="Calibri" panose="020F0502020204030204"/>
                        </a:defRPr>
                      </a:lvl7pPr>
                      <a:lvl8pPr marL="4694027" algn="l" defTabSz="1341150" rtl="0" eaLnBrk="1" latinLnBrk="0" hangingPunct="1">
                        <a:defRPr sz="2640" kern="1200">
                          <a:solidFill>
                            <a:schemeClr val="tx1"/>
                          </a:solidFill>
                          <a:latin typeface="Calibri" panose="020F0502020204030204"/>
                        </a:defRPr>
                      </a:lvl8pPr>
                      <a:lvl9pPr marL="5364602" algn="l" defTabSz="1341150" rtl="0" eaLnBrk="1" latinLnBrk="0" hangingPunct="1">
                        <a:defRPr sz="2640" kern="1200">
                          <a:solidFill>
                            <a:schemeClr val="tx1"/>
                          </a:solidFill>
                          <a:latin typeface="Calibri" panose="020F0502020204030204"/>
                        </a:defRPr>
                      </a:lvl9pPr>
                    </a:lstStyle>
                    <a:p>
                      <a:pPr marL="0" marR="73025" indent="0" algn="ctr">
                        <a:lnSpc>
                          <a:spcPts val="1000"/>
                        </a:lnSpc>
                        <a:spcBef>
                          <a:spcPts val="0"/>
                        </a:spcBef>
                        <a:spcAft>
                          <a:spcPts val="430"/>
                        </a:spcAft>
                      </a:pPr>
                      <a:r>
                        <a:rPr lang="en-US" sz="1000" spc="0">
                          <a:solidFill>
                            <a:srgbClr val="000000"/>
                          </a:solidFill>
                          <a:latin typeface="Arial" panose="02020603050405020304" pitchFamily="2"/>
                        </a:rPr>
                        <a:t>$100,000 </a:t>
                      </a:r>
                    </a:p>
                  </a:txBody>
                  <a:tcPr marL="0" marR="0" marT="62345" marB="0" anchor="ctr">
                    <a:lnL w="8890" cmpd="sng">
                      <a:solidFill>
                        <a:srgbClr val="000000"/>
                      </a:solid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67496">
                <a:tc>
                  <a:txBody>
                    <a:bodyPr/>
                    <a:lstStyle>
                      <a:lvl1pPr marL="0" algn="l" defTabSz="1341150" rtl="0" eaLnBrk="1" latinLnBrk="0" hangingPunct="1">
                        <a:defRPr sz="2640" kern="1200">
                          <a:solidFill>
                            <a:schemeClr val="tx1"/>
                          </a:solidFill>
                          <a:latin typeface="Calibri" panose="020F0502020204030204"/>
                        </a:defRPr>
                      </a:lvl1pPr>
                      <a:lvl2pPr marL="670575" algn="l" defTabSz="1341150" rtl="0" eaLnBrk="1" latinLnBrk="0" hangingPunct="1">
                        <a:defRPr sz="2640" kern="1200">
                          <a:solidFill>
                            <a:schemeClr val="tx1"/>
                          </a:solidFill>
                          <a:latin typeface="Calibri" panose="020F0502020204030204"/>
                        </a:defRPr>
                      </a:lvl2pPr>
                      <a:lvl3pPr marL="1341150" algn="l" defTabSz="1341150" rtl="0" eaLnBrk="1" latinLnBrk="0" hangingPunct="1">
                        <a:defRPr sz="2640" kern="1200">
                          <a:solidFill>
                            <a:schemeClr val="tx1"/>
                          </a:solidFill>
                          <a:latin typeface="Calibri" panose="020F0502020204030204"/>
                        </a:defRPr>
                      </a:lvl3pPr>
                      <a:lvl4pPr marL="2011726" algn="l" defTabSz="1341150" rtl="0" eaLnBrk="1" latinLnBrk="0" hangingPunct="1">
                        <a:defRPr sz="2640" kern="1200">
                          <a:solidFill>
                            <a:schemeClr val="tx1"/>
                          </a:solidFill>
                          <a:latin typeface="Calibri" panose="020F0502020204030204"/>
                        </a:defRPr>
                      </a:lvl4pPr>
                      <a:lvl5pPr marL="2682301" algn="l" defTabSz="1341150" rtl="0" eaLnBrk="1" latinLnBrk="0" hangingPunct="1">
                        <a:defRPr sz="2640" kern="1200">
                          <a:solidFill>
                            <a:schemeClr val="tx1"/>
                          </a:solidFill>
                          <a:latin typeface="Calibri" panose="020F0502020204030204"/>
                        </a:defRPr>
                      </a:lvl5pPr>
                      <a:lvl6pPr marL="3352876" algn="l" defTabSz="1341150" rtl="0" eaLnBrk="1" latinLnBrk="0" hangingPunct="1">
                        <a:defRPr sz="2640" kern="1200">
                          <a:solidFill>
                            <a:schemeClr val="tx1"/>
                          </a:solidFill>
                          <a:latin typeface="Calibri" panose="020F0502020204030204"/>
                        </a:defRPr>
                      </a:lvl6pPr>
                      <a:lvl7pPr marL="4023451" algn="l" defTabSz="1341150" rtl="0" eaLnBrk="1" latinLnBrk="0" hangingPunct="1">
                        <a:defRPr sz="2640" kern="1200">
                          <a:solidFill>
                            <a:schemeClr val="tx1"/>
                          </a:solidFill>
                          <a:latin typeface="Calibri" panose="020F0502020204030204"/>
                        </a:defRPr>
                      </a:lvl7pPr>
                      <a:lvl8pPr marL="4694027" algn="l" defTabSz="1341150" rtl="0" eaLnBrk="1" latinLnBrk="0" hangingPunct="1">
                        <a:defRPr sz="2640" kern="1200">
                          <a:solidFill>
                            <a:schemeClr val="tx1"/>
                          </a:solidFill>
                          <a:latin typeface="Calibri" panose="020F0502020204030204"/>
                        </a:defRPr>
                      </a:lvl8pPr>
                      <a:lvl9pPr marL="5364602" algn="l" defTabSz="1341150" rtl="0" eaLnBrk="1" latinLnBrk="0" hangingPunct="1">
                        <a:defRPr sz="2640" kern="1200">
                          <a:solidFill>
                            <a:schemeClr val="tx1"/>
                          </a:solidFill>
                          <a:latin typeface="Calibri" panose="020F0502020204030204"/>
                        </a:defRPr>
                      </a:lvl9pPr>
                    </a:lstStyle>
                    <a:p>
                      <a:pPr marL="76200" marR="0" indent="0" algn="l">
                        <a:lnSpc>
                          <a:spcPts val="1000"/>
                        </a:lnSpc>
                        <a:spcBef>
                          <a:spcPts val="0"/>
                        </a:spcBef>
                        <a:spcAft>
                          <a:spcPts val="455"/>
                        </a:spcAft>
                      </a:pPr>
                      <a:r>
                        <a:rPr lang="en-US" sz="1000" spc="0">
                          <a:solidFill>
                            <a:srgbClr val="000000"/>
                          </a:solidFill>
                          <a:latin typeface="Arial" panose="02020603050405020304" pitchFamily="2"/>
                        </a:rPr>
                        <a:t>Class VIII </a:t>
                      </a:r>
                    </a:p>
                  </a:txBody>
                  <a:tcPr marL="0" marR="0" marT="62345" marB="0" anchor="ctr">
                    <a:lnL w="8890" cmpd="sng">
                      <a:solidFill>
                        <a:srgbClr val="000000"/>
                      </a:solid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lnTlToBr w="12700" cmpd="sng">
                      <a:noFill/>
                      <a:prstDash val="solid"/>
                    </a:lnTlToBr>
                    <a:lnBlToTr w="12700" cmpd="sng">
                      <a:noFill/>
                      <a:prstDash val="solid"/>
                    </a:lnBlToTr>
                    <a:noFill/>
                  </a:tcPr>
                </a:tc>
                <a:tc>
                  <a:txBody>
                    <a:bodyPr/>
                    <a:lstStyle>
                      <a:lvl1pPr marL="0" algn="l" defTabSz="1341150" rtl="0" eaLnBrk="1" latinLnBrk="0" hangingPunct="1">
                        <a:defRPr sz="2640" kern="1200">
                          <a:solidFill>
                            <a:schemeClr val="tx1"/>
                          </a:solidFill>
                          <a:latin typeface="Calibri" panose="020F0502020204030204"/>
                        </a:defRPr>
                      </a:lvl1pPr>
                      <a:lvl2pPr marL="670575" algn="l" defTabSz="1341150" rtl="0" eaLnBrk="1" latinLnBrk="0" hangingPunct="1">
                        <a:defRPr sz="2640" kern="1200">
                          <a:solidFill>
                            <a:schemeClr val="tx1"/>
                          </a:solidFill>
                          <a:latin typeface="Calibri" panose="020F0502020204030204"/>
                        </a:defRPr>
                      </a:lvl2pPr>
                      <a:lvl3pPr marL="1341150" algn="l" defTabSz="1341150" rtl="0" eaLnBrk="1" latinLnBrk="0" hangingPunct="1">
                        <a:defRPr sz="2640" kern="1200">
                          <a:solidFill>
                            <a:schemeClr val="tx1"/>
                          </a:solidFill>
                          <a:latin typeface="Calibri" panose="020F0502020204030204"/>
                        </a:defRPr>
                      </a:lvl3pPr>
                      <a:lvl4pPr marL="2011726" algn="l" defTabSz="1341150" rtl="0" eaLnBrk="1" latinLnBrk="0" hangingPunct="1">
                        <a:defRPr sz="2640" kern="1200">
                          <a:solidFill>
                            <a:schemeClr val="tx1"/>
                          </a:solidFill>
                          <a:latin typeface="Calibri" panose="020F0502020204030204"/>
                        </a:defRPr>
                      </a:lvl4pPr>
                      <a:lvl5pPr marL="2682301" algn="l" defTabSz="1341150" rtl="0" eaLnBrk="1" latinLnBrk="0" hangingPunct="1">
                        <a:defRPr sz="2640" kern="1200">
                          <a:solidFill>
                            <a:schemeClr val="tx1"/>
                          </a:solidFill>
                          <a:latin typeface="Calibri" panose="020F0502020204030204"/>
                        </a:defRPr>
                      </a:lvl5pPr>
                      <a:lvl6pPr marL="3352876" algn="l" defTabSz="1341150" rtl="0" eaLnBrk="1" latinLnBrk="0" hangingPunct="1">
                        <a:defRPr sz="2640" kern="1200">
                          <a:solidFill>
                            <a:schemeClr val="tx1"/>
                          </a:solidFill>
                          <a:latin typeface="Calibri" panose="020F0502020204030204"/>
                        </a:defRPr>
                      </a:lvl6pPr>
                      <a:lvl7pPr marL="4023451" algn="l" defTabSz="1341150" rtl="0" eaLnBrk="1" latinLnBrk="0" hangingPunct="1">
                        <a:defRPr sz="2640" kern="1200">
                          <a:solidFill>
                            <a:schemeClr val="tx1"/>
                          </a:solidFill>
                          <a:latin typeface="Calibri" panose="020F0502020204030204"/>
                        </a:defRPr>
                      </a:lvl7pPr>
                      <a:lvl8pPr marL="4694027" algn="l" defTabSz="1341150" rtl="0" eaLnBrk="1" latinLnBrk="0" hangingPunct="1">
                        <a:defRPr sz="2640" kern="1200">
                          <a:solidFill>
                            <a:schemeClr val="tx1"/>
                          </a:solidFill>
                          <a:latin typeface="Calibri" panose="020F0502020204030204"/>
                        </a:defRPr>
                      </a:lvl8pPr>
                      <a:lvl9pPr marL="5364602" algn="l" defTabSz="1341150" rtl="0" eaLnBrk="1" latinLnBrk="0" hangingPunct="1">
                        <a:defRPr sz="2640" kern="1200">
                          <a:solidFill>
                            <a:schemeClr val="tx1"/>
                          </a:solidFill>
                          <a:latin typeface="Calibri" panose="020F0502020204030204"/>
                        </a:defRPr>
                      </a:lvl9pPr>
                    </a:lstStyle>
                    <a:p>
                      <a:pPr marL="0" marR="57150" indent="0" algn="ctr">
                        <a:lnSpc>
                          <a:spcPts val="1000"/>
                        </a:lnSpc>
                        <a:spcBef>
                          <a:spcPts val="0"/>
                        </a:spcBef>
                        <a:spcAft>
                          <a:spcPts val="455"/>
                        </a:spcAft>
                      </a:pPr>
                      <a:r>
                        <a:rPr lang="en-US" sz="1000" spc="0">
                          <a:solidFill>
                            <a:srgbClr val="000000"/>
                          </a:solidFill>
                          <a:latin typeface="Arial" panose="02020603050405020304" pitchFamily="2"/>
                        </a:rPr>
                        <a:t>$100,000 </a:t>
                      </a:r>
                    </a:p>
                  </a:txBody>
                  <a:tcPr marL="0" marR="0" marT="62345" marB="0" anchor="ctr">
                    <a:lnL w="8890" cmpd="sng">
                      <a:solidFill>
                        <a:srgbClr val="000000"/>
                      </a:solid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lnTlToBr w="12700" cmpd="sng">
                      <a:noFill/>
                      <a:prstDash val="solid"/>
                    </a:lnTlToBr>
                    <a:lnBlToTr w="12700" cmpd="sng">
                      <a:noFill/>
                      <a:prstDash val="solid"/>
                    </a:lnBlToTr>
                    <a:noFill/>
                  </a:tcPr>
                </a:tc>
                <a:tc>
                  <a:txBody>
                    <a:bodyPr/>
                    <a:lstStyle>
                      <a:lvl1pPr marL="0" algn="l" defTabSz="1341150" rtl="0" eaLnBrk="1" latinLnBrk="0" hangingPunct="1">
                        <a:defRPr sz="2640" kern="1200">
                          <a:solidFill>
                            <a:schemeClr val="tx1"/>
                          </a:solidFill>
                          <a:latin typeface="Calibri" panose="020F0502020204030204"/>
                        </a:defRPr>
                      </a:lvl1pPr>
                      <a:lvl2pPr marL="670575" algn="l" defTabSz="1341150" rtl="0" eaLnBrk="1" latinLnBrk="0" hangingPunct="1">
                        <a:defRPr sz="2640" kern="1200">
                          <a:solidFill>
                            <a:schemeClr val="tx1"/>
                          </a:solidFill>
                          <a:latin typeface="Calibri" panose="020F0502020204030204"/>
                        </a:defRPr>
                      </a:lvl2pPr>
                      <a:lvl3pPr marL="1341150" algn="l" defTabSz="1341150" rtl="0" eaLnBrk="1" latinLnBrk="0" hangingPunct="1">
                        <a:defRPr sz="2640" kern="1200">
                          <a:solidFill>
                            <a:schemeClr val="tx1"/>
                          </a:solidFill>
                          <a:latin typeface="Calibri" panose="020F0502020204030204"/>
                        </a:defRPr>
                      </a:lvl3pPr>
                      <a:lvl4pPr marL="2011726" algn="l" defTabSz="1341150" rtl="0" eaLnBrk="1" latinLnBrk="0" hangingPunct="1">
                        <a:defRPr sz="2640" kern="1200">
                          <a:solidFill>
                            <a:schemeClr val="tx1"/>
                          </a:solidFill>
                          <a:latin typeface="Calibri" panose="020F0502020204030204"/>
                        </a:defRPr>
                      </a:lvl4pPr>
                      <a:lvl5pPr marL="2682301" algn="l" defTabSz="1341150" rtl="0" eaLnBrk="1" latinLnBrk="0" hangingPunct="1">
                        <a:defRPr sz="2640" kern="1200">
                          <a:solidFill>
                            <a:schemeClr val="tx1"/>
                          </a:solidFill>
                          <a:latin typeface="Calibri" panose="020F0502020204030204"/>
                        </a:defRPr>
                      </a:lvl5pPr>
                      <a:lvl6pPr marL="3352876" algn="l" defTabSz="1341150" rtl="0" eaLnBrk="1" latinLnBrk="0" hangingPunct="1">
                        <a:defRPr sz="2640" kern="1200">
                          <a:solidFill>
                            <a:schemeClr val="tx1"/>
                          </a:solidFill>
                          <a:latin typeface="Calibri" panose="020F0502020204030204"/>
                        </a:defRPr>
                      </a:lvl6pPr>
                      <a:lvl7pPr marL="4023451" algn="l" defTabSz="1341150" rtl="0" eaLnBrk="1" latinLnBrk="0" hangingPunct="1">
                        <a:defRPr sz="2640" kern="1200">
                          <a:solidFill>
                            <a:schemeClr val="tx1"/>
                          </a:solidFill>
                          <a:latin typeface="Calibri" panose="020F0502020204030204"/>
                        </a:defRPr>
                      </a:lvl7pPr>
                      <a:lvl8pPr marL="4694027" algn="l" defTabSz="1341150" rtl="0" eaLnBrk="1" latinLnBrk="0" hangingPunct="1">
                        <a:defRPr sz="2640" kern="1200">
                          <a:solidFill>
                            <a:schemeClr val="tx1"/>
                          </a:solidFill>
                          <a:latin typeface="Calibri" panose="020F0502020204030204"/>
                        </a:defRPr>
                      </a:lvl8pPr>
                      <a:lvl9pPr marL="5364602" algn="l" defTabSz="1341150" rtl="0" eaLnBrk="1" latinLnBrk="0" hangingPunct="1">
                        <a:defRPr sz="2640" kern="1200">
                          <a:solidFill>
                            <a:schemeClr val="tx1"/>
                          </a:solidFill>
                          <a:latin typeface="Calibri" panose="020F0502020204030204"/>
                        </a:defRPr>
                      </a:lvl9pPr>
                    </a:lstStyle>
                    <a:p>
                      <a:pPr marL="0" marR="63500" indent="0" algn="ctr">
                        <a:lnSpc>
                          <a:spcPts val="1000"/>
                        </a:lnSpc>
                        <a:spcBef>
                          <a:spcPts val="0"/>
                        </a:spcBef>
                        <a:spcAft>
                          <a:spcPts val="455"/>
                        </a:spcAft>
                      </a:pPr>
                      <a:r>
                        <a:rPr lang="en-US" sz="1000" spc="0">
                          <a:solidFill>
                            <a:srgbClr val="000000"/>
                          </a:solidFill>
                          <a:latin typeface="Arial" panose="02020603050405020304" pitchFamily="2"/>
                        </a:rPr>
                        <a:t>to </a:t>
                      </a:r>
                    </a:p>
                  </a:txBody>
                  <a:tcPr marL="0" marR="0" marT="62345" marB="0" anchor="ctr">
                    <a:lnL w="8890" cap="flat" cmpd="sng" algn="ctr">
                      <a:solidFill>
                        <a:srgbClr val="000000"/>
                      </a:solidFill>
                      <a:prstDash val="solid"/>
                      <a:round/>
                      <a:headEnd type="none" w="med" len="med"/>
                      <a:tailEnd type="none" w="med" len="med"/>
                    </a:lnL>
                    <a:lnR w="8890" cmpd="sng">
                      <a:solidFill>
                        <a:srgbClr val="000000"/>
                      </a:solidFill>
                      <a:prstDash val="solid"/>
                    </a:lnR>
                    <a:lnT w="8890" cap="flat" cmpd="sng" algn="ctr">
                      <a:solidFill>
                        <a:srgbClr val="000000"/>
                      </a:solidFill>
                      <a:prstDash val="solid"/>
                      <a:round/>
                      <a:headEnd type="none" w="med" len="med"/>
                      <a:tailEnd type="none" w="med" len="med"/>
                    </a:lnT>
                    <a:lnB w="889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341150" rtl="0" eaLnBrk="1" latinLnBrk="0" hangingPunct="1">
                        <a:defRPr sz="2640" kern="1200">
                          <a:solidFill>
                            <a:schemeClr val="tx1"/>
                          </a:solidFill>
                          <a:latin typeface="Calibri" panose="020F0502020204030204"/>
                        </a:defRPr>
                      </a:lvl1pPr>
                      <a:lvl2pPr marL="670575" algn="l" defTabSz="1341150" rtl="0" eaLnBrk="1" latinLnBrk="0" hangingPunct="1">
                        <a:defRPr sz="2640" kern="1200">
                          <a:solidFill>
                            <a:schemeClr val="tx1"/>
                          </a:solidFill>
                          <a:latin typeface="Calibri" panose="020F0502020204030204"/>
                        </a:defRPr>
                      </a:lvl2pPr>
                      <a:lvl3pPr marL="1341150" algn="l" defTabSz="1341150" rtl="0" eaLnBrk="1" latinLnBrk="0" hangingPunct="1">
                        <a:defRPr sz="2640" kern="1200">
                          <a:solidFill>
                            <a:schemeClr val="tx1"/>
                          </a:solidFill>
                          <a:latin typeface="Calibri" panose="020F0502020204030204"/>
                        </a:defRPr>
                      </a:lvl3pPr>
                      <a:lvl4pPr marL="2011726" algn="l" defTabSz="1341150" rtl="0" eaLnBrk="1" latinLnBrk="0" hangingPunct="1">
                        <a:defRPr sz="2640" kern="1200">
                          <a:solidFill>
                            <a:schemeClr val="tx1"/>
                          </a:solidFill>
                          <a:latin typeface="Calibri" panose="020F0502020204030204"/>
                        </a:defRPr>
                      </a:lvl4pPr>
                      <a:lvl5pPr marL="2682301" algn="l" defTabSz="1341150" rtl="0" eaLnBrk="1" latinLnBrk="0" hangingPunct="1">
                        <a:defRPr sz="2640" kern="1200">
                          <a:solidFill>
                            <a:schemeClr val="tx1"/>
                          </a:solidFill>
                          <a:latin typeface="Calibri" panose="020F0502020204030204"/>
                        </a:defRPr>
                      </a:lvl5pPr>
                      <a:lvl6pPr marL="3352876" algn="l" defTabSz="1341150" rtl="0" eaLnBrk="1" latinLnBrk="0" hangingPunct="1">
                        <a:defRPr sz="2640" kern="1200">
                          <a:solidFill>
                            <a:schemeClr val="tx1"/>
                          </a:solidFill>
                          <a:latin typeface="Calibri" panose="020F0502020204030204"/>
                        </a:defRPr>
                      </a:lvl6pPr>
                      <a:lvl7pPr marL="4023451" algn="l" defTabSz="1341150" rtl="0" eaLnBrk="1" latinLnBrk="0" hangingPunct="1">
                        <a:defRPr sz="2640" kern="1200">
                          <a:solidFill>
                            <a:schemeClr val="tx1"/>
                          </a:solidFill>
                          <a:latin typeface="Calibri" panose="020F0502020204030204"/>
                        </a:defRPr>
                      </a:lvl7pPr>
                      <a:lvl8pPr marL="4694027" algn="l" defTabSz="1341150" rtl="0" eaLnBrk="1" latinLnBrk="0" hangingPunct="1">
                        <a:defRPr sz="2640" kern="1200">
                          <a:solidFill>
                            <a:schemeClr val="tx1"/>
                          </a:solidFill>
                          <a:latin typeface="Calibri" panose="020F0502020204030204"/>
                        </a:defRPr>
                      </a:lvl8pPr>
                      <a:lvl9pPr marL="5364602" algn="l" defTabSz="1341150" rtl="0" eaLnBrk="1" latinLnBrk="0" hangingPunct="1">
                        <a:defRPr sz="2640" kern="1200">
                          <a:solidFill>
                            <a:schemeClr val="tx1"/>
                          </a:solidFill>
                          <a:latin typeface="Calibri" panose="020F0502020204030204"/>
                        </a:defRPr>
                      </a:lvl9pPr>
                    </a:lstStyle>
                    <a:p>
                      <a:pPr marL="0" marR="73025" indent="0" algn="ctr">
                        <a:lnSpc>
                          <a:spcPts val="1000"/>
                        </a:lnSpc>
                        <a:spcBef>
                          <a:spcPts val="0"/>
                        </a:spcBef>
                        <a:spcAft>
                          <a:spcPts val="455"/>
                        </a:spcAft>
                      </a:pPr>
                      <a:r>
                        <a:rPr lang="en-US" sz="1000" spc="0">
                          <a:solidFill>
                            <a:srgbClr val="000000"/>
                          </a:solidFill>
                          <a:latin typeface="Arial" panose="02020603050405020304" pitchFamily="2"/>
                        </a:rPr>
                        <a:t>$250,000 </a:t>
                      </a:r>
                    </a:p>
                  </a:txBody>
                  <a:tcPr marL="0" marR="0" marT="62345" marB="0" anchor="ctr">
                    <a:lnL w="8890" cmpd="sng">
                      <a:solidFill>
                        <a:srgbClr val="000000"/>
                      </a:solid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65348">
                <a:tc>
                  <a:txBody>
                    <a:bodyPr/>
                    <a:lstStyle>
                      <a:lvl1pPr marL="0" algn="l" defTabSz="1341150" rtl="0" eaLnBrk="1" latinLnBrk="0" hangingPunct="1">
                        <a:defRPr sz="2640" kern="1200">
                          <a:solidFill>
                            <a:schemeClr val="tx1"/>
                          </a:solidFill>
                          <a:latin typeface="Calibri" panose="020F0502020204030204"/>
                        </a:defRPr>
                      </a:lvl1pPr>
                      <a:lvl2pPr marL="670575" algn="l" defTabSz="1341150" rtl="0" eaLnBrk="1" latinLnBrk="0" hangingPunct="1">
                        <a:defRPr sz="2640" kern="1200">
                          <a:solidFill>
                            <a:schemeClr val="tx1"/>
                          </a:solidFill>
                          <a:latin typeface="Calibri" panose="020F0502020204030204"/>
                        </a:defRPr>
                      </a:lvl2pPr>
                      <a:lvl3pPr marL="1341150" algn="l" defTabSz="1341150" rtl="0" eaLnBrk="1" latinLnBrk="0" hangingPunct="1">
                        <a:defRPr sz="2640" kern="1200">
                          <a:solidFill>
                            <a:schemeClr val="tx1"/>
                          </a:solidFill>
                          <a:latin typeface="Calibri" panose="020F0502020204030204"/>
                        </a:defRPr>
                      </a:lvl3pPr>
                      <a:lvl4pPr marL="2011726" algn="l" defTabSz="1341150" rtl="0" eaLnBrk="1" latinLnBrk="0" hangingPunct="1">
                        <a:defRPr sz="2640" kern="1200">
                          <a:solidFill>
                            <a:schemeClr val="tx1"/>
                          </a:solidFill>
                          <a:latin typeface="Calibri" panose="020F0502020204030204"/>
                        </a:defRPr>
                      </a:lvl4pPr>
                      <a:lvl5pPr marL="2682301" algn="l" defTabSz="1341150" rtl="0" eaLnBrk="1" latinLnBrk="0" hangingPunct="1">
                        <a:defRPr sz="2640" kern="1200">
                          <a:solidFill>
                            <a:schemeClr val="tx1"/>
                          </a:solidFill>
                          <a:latin typeface="Calibri" panose="020F0502020204030204"/>
                        </a:defRPr>
                      </a:lvl5pPr>
                      <a:lvl6pPr marL="3352876" algn="l" defTabSz="1341150" rtl="0" eaLnBrk="1" latinLnBrk="0" hangingPunct="1">
                        <a:defRPr sz="2640" kern="1200">
                          <a:solidFill>
                            <a:schemeClr val="tx1"/>
                          </a:solidFill>
                          <a:latin typeface="Calibri" panose="020F0502020204030204"/>
                        </a:defRPr>
                      </a:lvl6pPr>
                      <a:lvl7pPr marL="4023451" algn="l" defTabSz="1341150" rtl="0" eaLnBrk="1" latinLnBrk="0" hangingPunct="1">
                        <a:defRPr sz="2640" kern="1200">
                          <a:solidFill>
                            <a:schemeClr val="tx1"/>
                          </a:solidFill>
                          <a:latin typeface="Calibri" panose="020F0502020204030204"/>
                        </a:defRPr>
                      </a:lvl7pPr>
                      <a:lvl8pPr marL="4694027" algn="l" defTabSz="1341150" rtl="0" eaLnBrk="1" latinLnBrk="0" hangingPunct="1">
                        <a:defRPr sz="2640" kern="1200">
                          <a:solidFill>
                            <a:schemeClr val="tx1"/>
                          </a:solidFill>
                          <a:latin typeface="Calibri" panose="020F0502020204030204"/>
                        </a:defRPr>
                      </a:lvl8pPr>
                      <a:lvl9pPr marL="5364602" algn="l" defTabSz="1341150" rtl="0" eaLnBrk="1" latinLnBrk="0" hangingPunct="1">
                        <a:defRPr sz="2640" kern="1200">
                          <a:solidFill>
                            <a:schemeClr val="tx1"/>
                          </a:solidFill>
                          <a:latin typeface="Calibri" panose="020F0502020204030204"/>
                        </a:defRPr>
                      </a:lvl9pPr>
                    </a:lstStyle>
                    <a:p>
                      <a:pPr marL="76200" marR="0" indent="0" algn="l">
                        <a:lnSpc>
                          <a:spcPts val="1000"/>
                        </a:lnSpc>
                        <a:spcBef>
                          <a:spcPts val="0"/>
                        </a:spcBef>
                        <a:spcAft>
                          <a:spcPts val="430"/>
                        </a:spcAft>
                      </a:pPr>
                      <a:r>
                        <a:rPr lang="en-US" sz="1000" spc="0">
                          <a:solidFill>
                            <a:srgbClr val="000000"/>
                          </a:solidFill>
                          <a:latin typeface="Arial" panose="02020603050405020304" pitchFamily="2"/>
                        </a:rPr>
                        <a:t>Class IX </a:t>
                      </a:r>
                    </a:p>
                  </a:txBody>
                  <a:tcPr marL="0" marR="0" marT="62345" marB="0" anchor="ctr">
                    <a:lnL w="8890" cmpd="sng">
                      <a:solidFill>
                        <a:srgbClr val="000000"/>
                      </a:solid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lnTlToBr w="12700" cmpd="sng">
                      <a:noFill/>
                      <a:prstDash val="solid"/>
                    </a:lnTlToBr>
                    <a:lnBlToTr w="12700" cmpd="sng">
                      <a:noFill/>
                      <a:prstDash val="solid"/>
                    </a:lnBlToTr>
                    <a:noFill/>
                  </a:tcPr>
                </a:tc>
                <a:tc>
                  <a:txBody>
                    <a:bodyPr/>
                    <a:lstStyle>
                      <a:lvl1pPr marL="0" algn="l" defTabSz="1341150" rtl="0" eaLnBrk="1" latinLnBrk="0" hangingPunct="1">
                        <a:defRPr sz="2640" kern="1200">
                          <a:solidFill>
                            <a:schemeClr val="tx1"/>
                          </a:solidFill>
                          <a:latin typeface="Calibri" panose="020F0502020204030204"/>
                        </a:defRPr>
                      </a:lvl1pPr>
                      <a:lvl2pPr marL="670575" algn="l" defTabSz="1341150" rtl="0" eaLnBrk="1" latinLnBrk="0" hangingPunct="1">
                        <a:defRPr sz="2640" kern="1200">
                          <a:solidFill>
                            <a:schemeClr val="tx1"/>
                          </a:solidFill>
                          <a:latin typeface="Calibri" panose="020F0502020204030204"/>
                        </a:defRPr>
                      </a:lvl2pPr>
                      <a:lvl3pPr marL="1341150" algn="l" defTabSz="1341150" rtl="0" eaLnBrk="1" latinLnBrk="0" hangingPunct="1">
                        <a:defRPr sz="2640" kern="1200">
                          <a:solidFill>
                            <a:schemeClr val="tx1"/>
                          </a:solidFill>
                          <a:latin typeface="Calibri" panose="020F0502020204030204"/>
                        </a:defRPr>
                      </a:lvl3pPr>
                      <a:lvl4pPr marL="2011726" algn="l" defTabSz="1341150" rtl="0" eaLnBrk="1" latinLnBrk="0" hangingPunct="1">
                        <a:defRPr sz="2640" kern="1200">
                          <a:solidFill>
                            <a:schemeClr val="tx1"/>
                          </a:solidFill>
                          <a:latin typeface="Calibri" panose="020F0502020204030204"/>
                        </a:defRPr>
                      </a:lvl4pPr>
                      <a:lvl5pPr marL="2682301" algn="l" defTabSz="1341150" rtl="0" eaLnBrk="1" latinLnBrk="0" hangingPunct="1">
                        <a:defRPr sz="2640" kern="1200">
                          <a:solidFill>
                            <a:schemeClr val="tx1"/>
                          </a:solidFill>
                          <a:latin typeface="Calibri" panose="020F0502020204030204"/>
                        </a:defRPr>
                      </a:lvl5pPr>
                      <a:lvl6pPr marL="3352876" algn="l" defTabSz="1341150" rtl="0" eaLnBrk="1" latinLnBrk="0" hangingPunct="1">
                        <a:defRPr sz="2640" kern="1200">
                          <a:solidFill>
                            <a:schemeClr val="tx1"/>
                          </a:solidFill>
                          <a:latin typeface="Calibri" panose="020F0502020204030204"/>
                        </a:defRPr>
                      </a:lvl6pPr>
                      <a:lvl7pPr marL="4023451" algn="l" defTabSz="1341150" rtl="0" eaLnBrk="1" latinLnBrk="0" hangingPunct="1">
                        <a:defRPr sz="2640" kern="1200">
                          <a:solidFill>
                            <a:schemeClr val="tx1"/>
                          </a:solidFill>
                          <a:latin typeface="Calibri" panose="020F0502020204030204"/>
                        </a:defRPr>
                      </a:lvl7pPr>
                      <a:lvl8pPr marL="4694027" algn="l" defTabSz="1341150" rtl="0" eaLnBrk="1" latinLnBrk="0" hangingPunct="1">
                        <a:defRPr sz="2640" kern="1200">
                          <a:solidFill>
                            <a:schemeClr val="tx1"/>
                          </a:solidFill>
                          <a:latin typeface="Calibri" panose="020F0502020204030204"/>
                        </a:defRPr>
                      </a:lvl8pPr>
                      <a:lvl9pPr marL="5364602" algn="l" defTabSz="1341150" rtl="0" eaLnBrk="1" latinLnBrk="0" hangingPunct="1">
                        <a:defRPr sz="2640" kern="1200">
                          <a:solidFill>
                            <a:schemeClr val="tx1"/>
                          </a:solidFill>
                          <a:latin typeface="Calibri" panose="020F0502020204030204"/>
                        </a:defRPr>
                      </a:lvl9pPr>
                    </a:lstStyle>
                    <a:p>
                      <a:pPr marL="0" marR="57150" indent="0" algn="ctr">
                        <a:lnSpc>
                          <a:spcPts val="1000"/>
                        </a:lnSpc>
                        <a:spcBef>
                          <a:spcPts val="0"/>
                        </a:spcBef>
                        <a:spcAft>
                          <a:spcPts val="430"/>
                        </a:spcAft>
                      </a:pPr>
                      <a:r>
                        <a:rPr lang="en-US" sz="1000" spc="0">
                          <a:solidFill>
                            <a:srgbClr val="000000"/>
                          </a:solidFill>
                          <a:latin typeface="Arial" panose="02020603050405020304" pitchFamily="2"/>
                        </a:rPr>
                        <a:t>$250,000 </a:t>
                      </a:r>
                    </a:p>
                  </a:txBody>
                  <a:tcPr marL="0" marR="0" marT="62345" marB="0" anchor="ctr">
                    <a:lnL w="8890" cmpd="sng">
                      <a:solidFill>
                        <a:srgbClr val="000000"/>
                      </a:solid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lnTlToBr w="12700" cmpd="sng">
                      <a:noFill/>
                      <a:prstDash val="solid"/>
                    </a:lnTlToBr>
                    <a:lnBlToTr w="12700" cmpd="sng">
                      <a:noFill/>
                      <a:prstDash val="solid"/>
                    </a:lnBlToTr>
                    <a:noFill/>
                  </a:tcPr>
                </a:tc>
                <a:tc>
                  <a:txBody>
                    <a:bodyPr/>
                    <a:lstStyle>
                      <a:lvl1pPr marL="0" algn="l" defTabSz="1341150" rtl="0" eaLnBrk="1" latinLnBrk="0" hangingPunct="1">
                        <a:defRPr sz="2640" kern="1200">
                          <a:solidFill>
                            <a:schemeClr val="tx1"/>
                          </a:solidFill>
                          <a:latin typeface="Calibri" panose="020F0502020204030204"/>
                        </a:defRPr>
                      </a:lvl1pPr>
                      <a:lvl2pPr marL="670575" algn="l" defTabSz="1341150" rtl="0" eaLnBrk="1" latinLnBrk="0" hangingPunct="1">
                        <a:defRPr sz="2640" kern="1200">
                          <a:solidFill>
                            <a:schemeClr val="tx1"/>
                          </a:solidFill>
                          <a:latin typeface="Calibri" panose="020F0502020204030204"/>
                        </a:defRPr>
                      </a:lvl2pPr>
                      <a:lvl3pPr marL="1341150" algn="l" defTabSz="1341150" rtl="0" eaLnBrk="1" latinLnBrk="0" hangingPunct="1">
                        <a:defRPr sz="2640" kern="1200">
                          <a:solidFill>
                            <a:schemeClr val="tx1"/>
                          </a:solidFill>
                          <a:latin typeface="Calibri" panose="020F0502020204030204"/>
                        </a:defRPr>
                      </a:lvl3pPr>
                      <a:lvl4pPr marL="2011726" algn="l" defTabSz="1341150" rtl="0" eaLnBrk="1" latinLnBrk="0" hangingPunct="1">
                        <a:defRPr sz="2640" kern="1200">
                          <a:solidFill>
                            <a:schemeClr val="tx1"/>
                          </a:solidFill>
                          <a:latin typeface="Calibri" panose="020F0502020204030204"/>
                        </a:defRPr>
                      </a:lvl4pPr>
                      <a:lvl5pPr marL="2682301" algn="l" defTabSz="1341150" rtl="0" eaLnBrk="1" latinLnBrk="0" hangingPunct="1">
                        <a:defRPr sz="2640" kern="1200">
                          <a:solidFill>
                            <a:schemeClr val="tx1"/>
                          </a:solidFill>
                          <a:latin typeface="Calibri" panose="020F0502020204030204"/>
                        </a:defRPr>
                      </a:lvl5pPr>
                      <a:lvl6pPr marL="3352876" algn="l" defTabSz="1341150" rtl="0" eaLnBrk="1" latinLnBrk="0" hangingPunct="1">
                        <a:defRPr sz="2640" kern="1200">
                          <a:solidFill>
                            <a:schemeClr val="tx1"/>
                          </a:solidFill>
                          <a:latin typeface="Calibri" panose="020F0502020204030204"/>
                        </a:defRPr>
                      </a:lvl6pPr>
                      <a:lvl7pPr marL="4023451" algn="l" defTabSz="1341150" rtl="0" eaLnBrk="1" latinLnBrk="0" hangingPunct="1">
                        <a:defRPr sz="2640" kern="1200">
                          <a:solidFill>
                            <a:schemeClr val="tx1"/>
                          </a:solidFill>
                          <a:latin typeface="Calibri" panose="020F0502020204030204"/>
                        </a:defRPr>
                      </a:lvl7pPr>
                      <a:lvl8pPr marL="4694027" algn="l" defTabSz="1341150" rtl="0" eaLnBrk="1" latinLnBrk="0" hangingPunct="1">
                        <a:defRPr sz="2640" kern="1200">
                          <a:solidFill>
                            <a:schemeClr val="tx1"/>
                          </a:solidFill>
                          <a:latin typeface="Calibri" panose="020F0502020204030204"/>
                        </a:defRPr>
                      </a:lvl8pPr>
                      <a:lvl9pPr marL="5364602" algn="l" defTabSz="1341150" rtl="0" eaLnBrk="1" latinLnBrk="0" hangingPunct="1">
                        <a:defRPr sz="2640" kern="1200">
                          <a:solidFill>
                            <a:schemeClr val="tx1"/>
                          </a:solidFill>
                          <a:latin typeface="Calibri" panose="020F0502020204030204"/>
                        </a:defRPr>
                      </a:lvl9pPr>
                    </a:lstStyle>
                    <a:p>
                      <a:pPr marL="0" marR="63500" indent="0" algn="ctr">
                        <a:lnSpc>
                          <a:spcPts val="1000"/>
                        </a:lnSpc>
                        <a:spcBef>
                          <a:spcPts val="0"/>
                        </a:spcBef>
                        <a:spcAft>
                          <a:spcPts val="430"/>
                        </a:spcAft>
                      </a:pPr>
                      <a:r>
                        <a:rPr lang="en-US" sz="1000" spc="0">
                          <a:solidFill>
                            <a:srgbClr val="000000"/>
                          </a:solidFill>
                          <a:latin typeface="Arial" panose="02020603050405020304" pitchFamily="2"/>
                        </a:rPr>
                        <a:t>to </a:t>
                      </a:r>
                    </a:p>
                  </a:txBody>
                  <a:tcPr marL="0" marR="0" marT="62345" marB="0" anchor="ctr">
                    <a:lnL w="8890" cap="flat" cmpd="sng" algn="ctr">
                      <a:solidFill>
                        <a:srgbClr val="000000"/>
                      </a:solidFill>
                      <a:prstDash val="solid"/>
                      <a:round/>
                      <a:headEnd type="none" w="med" len="med"/>
                      <a:tailEnd type="none" w="med" len="med"/>
                    </a:lnL>
                    <a:lnR w="8890" cmpd="sng">
                      <a:solidFill>
                        <a:srgbClr val="000000"/>
                      </a:solidFill>
                      <a:prstDash val="solid"/>
                    </a:lnR>
                    <a:lnT w="8890" cap="flat" cmpd="sng" algn="ctr">
                      <a:solidFill>
                        <a:srgbClr val="000000"/>
                      </a:solidFill>
                      <a:prstDash val="solid"/>
                      <a:round/>
                      <a:headEnd type="none" w="med" len="med"/>
                      <a:tailEnd type="none" w="med" len="med"/>
                    </a:lnT>
                    <a:lnB w="889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341150" rtl="0" eaLnBrk="1" latinLnBrk="0" hangingPunct="1">
                        <a:defRPr sz="2640" kern="1200">
                          <a:solidFill>
                            <a:schemeClr val="tx1"/>
                          </a:solidFill>
                          <a:latin typeface="Calibri" panose="020F0502020204030204"/>
                        </a:defRPr>
                      </a:lvl1pPr>
                      <a:lvl2pPr marL="670575" algn="l" defTabSz="1341150" rtl="0" eaLnBrk="1" latinLnBrk="0" hangingPunct="1">
                        <a:defRPr sz="2640" kern="1200">
                          <a:solidFill>
                            <a:schemeClr val="tx1"/>
                          </a:solidFill>
                          <a:latin typeface="Calibri" panose="020F0502020204030204"/>
                        </a:defRPr>
                      </a:lvl2pPr>
                      <a:lvl3pPr marL="1341150" algn="l" defTabSz="1341150" rtl="0" eaLnBrk="1" latinLnBrk="0" hangingPunct="1">
                        <a:defRPr sz="2640" kern="1200">
                          <a:solidFill>
                            <a:schemeClr val="tx1"/>
                          </a:solidFill>
                          <a:latin typeface="Calibri" panose="020F0502020204030204"/>
                        </a:defRPr>
                      </a:lvl3pPr>
                      <a:lvl4pPr marL="2011726" algn="l" defTabSz="1341150" rtl="0" eaLnBrk="1" latinLnBrk="0" hangingPunct="1">
                        <a:defRPr sz="2640" kern="1200">
                          <a:solidFill>
                            <a:schemeClr val="tx1"/>
                          </a:solidFill>
                          <a:latin typeface="Calibri" panose="020F0502020204030204"/>
                        </a:defRPr>
                      </a:lvl4pPr>
                      <a:lvl5pPr marL="2682301" algn="l" defTabSz="1341150" rtl="0" eaLnBrk="1" latinLnBrk="0" hangingPunct="1">
                        <a:defRPr sz="2640" kern="1200">
                          <a:solidFill>
                            <a:schemeClr val="tx1"/>
                          </a:solidFill>
                          <a:latin typeface="Calibri" panose="020F0502020204030204"/>
                        </a:defRPr>
                      </a:lvl5pPr>
                      <a:lvl6pPr marL="3352876" algn="l" defTabSz="1341150" rtl="0" eaLnBrk="1" latinLnBrk="0" hangingPunct="1">
                        <a:defRPr sz="2640" kern="1200">
                          <a:solidFill>
                            <a:schemeClr val="tx1"/>
                          </a:solidFill>
                          <a:latin typeface="Calibri" panose="020F0502020204030204"/>
                        </a:defRPr>
                      </a:lvl6pPr>
                      <a:lvl7pPr marL="4023451" algn="l" defTabSz="1341150" rtl="0" eaLnBrk="1" latinLnBrk="0" hangingPunct="1">
                        <a:defRPr sz="2640" kern="1200">
                          <a:solidFill>
                            <a:schemeClr val="tx1"/>
                          </a:solidFill>
                          <a:latin typeface="Calibri" panose="020F0502020204030204"/>
                        </a:defRPr>
                      </a:lvl7pPr>
                      <a:lvl8pPr marL="4694027" algn="l" defTabSz="1341150" rtl="0" eaLnBrk="1" latinLnBrk="0" hangingPunct="1">
                        <a:defRPr sz="2640" kern="1200">
                          <a:solidFill>
                            <a:schemeClr val="tx1"/>
                          </a:solidFill>
                          <a:latin typeface="Calibri" panose="020F0502020204030204"/>
                        </a:defRPr>
                      </a:lvl8pPr>
                      <a:lvl9pPr marL="5364602" algn="l" defTabSz="1341150" rtl="0" eaLnBrk="1" latinLnBrk="0" hangingPunct="1">
                        <a:defRPr sz="2640" kern="1200">
                          <a:solidFill>
                            <a:schemeClr val="tx1"/>
                          </a:solidFill>
                          <a:latin typeface="Calibri" panose="020F0502020204030204"/>
                        </a:defRPr>
                      </a:lvl9pPr>
                    </a:lstStyle>
                    <a:p>
                      <a:pPr marL="0" marR="73025" indent="0" algn="ctr">
                        <a:lnSpc>
                          <a:spcPts val="1000"/>
                        </a:lnSpc>
                        <a:spcBef>
                          <a:spcPts val="0"/>
                        </a:spcBef>
                        <a:spcAft>
                          <a:spcPts val="430"/>
                        </a:spcAft>
                      </a:pPr>
                      <a:r>
                        <a:rPr lang="en-US" sz="1000" spc="0">
                          <a:solidFill>
                            <a:srgbClr val="000000"/>
                          </a:solidFill>
                          <a:latin typeface="Arial" panose="02020603050405020304" pitchFamily="2"/>
                        </a:rPr>
                        <a:t>$500,000 </a:t>
                      </a:r>
                    </a:p>
                  </a:txBody>
                  <a:tcPr marL="0" marR="0" marT="62345" marB="0" anchor="ctr">
                    <a:lnL w="8890" cmpd="sng">
                      <a:solidFill>
                        <a:srgbClr val="000000"/>
                      </a:solid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167496">
                <a:tc>
                  <a:txBody>
                    <a:bodyPr/>
                    <a:lstStyle>
                      <a:lvl1pPr marL="0" algn="l" defTabSz="1341150" rtl="0" eaLnBrk="1" latinLnBrk="0" hangingPunct="1">
                        <a:defRPr sz="2640" kern="1200">
                          <a:solidFill>
                            <a:schemeClr val="tx1"/>
                          </a:solidFill>
                          <a:latin typeface="Calibri" panose="020F0502020204030204"/>
                        </a:defRPr>
                      </a:lvl1pPr>
                      <a:lvl2pPr marL="670575" algn="l" defTabSz="1341150" rtl="0" eaLnBrk="1" latinLnBrk="0" hangingPunct="1">
                        <a:defRPr sz="2640" kern="1200">
                          <a:solidFill>
                            <a:schemeClr val="tx1"/>
                          </a:solidFill>
                          <a:latin typeface="Calibri" panose="020F0502020204030204"/>
                        </a:defRPr>
                      </a:lvl2pPr>
                      <a:lvl3pPr marL="1341150" algn="l" defTabSz="1341150" rtl="0" eaLnBrk="1" latinLnBrk="0" hangingPunct="1">
                        <a:defRPr sz="2640" kern="1200">
                          <a:solidFill>
                            <a:schemeClr val="tx1"/>
                          </a:solidFill>
                          <a:latin typeface="Calibri" panose="020F0502020204030204"/>
                        </a:defRPr>
                      </a:lvl3pPr>
                      <a:lvl4pPr marL="2011726" algn="l" defTabSz="1341150" rtl="0" eaLnBrk="1" latinLnBrk="0" hangingPunct="1">
                        <a:defRPr sz="2640" kern="1200">
                          <a:solidFill>
                            <a:schemeClr val="tx1"/>
                          </a:solidFill>
                          <a:latin typeface="Calibri" panose="020F0502020204030204"/>
                        </a:defRPr>
                      </a:lvl4pPr>
                      <a:lvl5pPr marL="2682301" algn="l" defTabSz="1341150" rtl="0" eaLnBrk="1" latinLnBrk="0" hangingPunct="1">
                        <a:defRPr sz="2640" kern="1200">
                          <a:solidFill>
                            <a:schemeClr val="tx1"/>
                          </a:solidFill>
                          <a:latin typeface="Calibri" panose="020F0502020204030204"/>
                        </a:defRPr>
                      </a:lvl5pPr>
                      <a:lvl6pPr marL="3352876" algn="l" defTabSz="1341150" rtl="0" eaLnBrk="1" latinLnBrk="0" hangingPunct="1">
                        <a:defRPr sz="2640" kern="1200">
                          <a:solidFill>
                            <a:schemeClr val="tx1"/>
                          </a:solidFill>
                          <a:latin typeface="Calibri" panose="020F0502020204030204"/>
                        </a:defRPr>
                      </a:lvl6pPr>
                      <a:lvl7pPr marL="4023451" algn="l" defTabSz="1341150" rtl="0" eaLnBrk="1" latinLnBrk="0" hangingPunct="1">
                        <a:defRPr sz="2640" kern="1200">
                          <a:solidFill>
                            <a:schemeClr val="tx1"/>
                          </a:solidFill>
                          <a:latin typeface="Calibri" panose="020F0502020204030204"/>
                        </a:defRPr>
                      </a:lvl7pPr>
                      <a:lvl8pPr marL="4694027" algn="l" defTabSz="1341150" rtl="0" eaLnBrk="1" latinLnBrk="0" hangingPunct="1">
                        <a:defRPr sz="2640" kern="1200">
                          <a:solidFill>
                            <a:schemeClr val="tx1"/>
                          </a:solidFill>
                          <a:latin typeface="Calibri" panose="020F0502020204030204"/>
                        </a:defRPr>
                      </a:lvl8pPr>
                      <a:lvl9pPr marL="5364602" algn="l" defTabSz="1341150" rtl="0" eaLnBrk="1" latinLnBrk="0" hangingPunct="1">
                        <a:defRPr sz="2640" kern="1200">
                          <a:solidFill>
                            <a:schemeClr val="tx1"/>
                          </a:solidFill>
                          <a:latin typeface="Calibri" panose="020F0502020204030204"/>
                        </a:defRPr>
                      </a:lvl9pPr>
                    </a:lstStyle>
                    <a:p>
                      <a:pPr marL="76200" marR="0" indent="0" algn="l">
                        <a:lnSpc>
                          <a:spcPts val="1000"/>
                        </a:lnSpc>
                        <a:spcBef>
                          <a:spcPts val="0"/>
                        </a:spcBef>
                        <a:spcAft>
                          <a:spcPts val="455"/>
                        </a:spcAft>
                      </a:pPr>
                      <a:r>
                        <a:rPr lang="en-US" sz="1000" spc="0">
                          <a:solidFill>
                            <a:srgbClr val="000000"/>
                          </a:solidFill>
                          <a:latin typeface="Arial" panose="02020603050405020304" pitchFamily="2"/>
                        </a:rPr>
                        <a:t>Class X </a:t>
                      </a:r>
                    </a:p>
                  </a:txBody>
                  <a:tcPr marL="0" marR="0" marT="62345" marB="0" anchor="ctr">
                    <a:lnL w="8890" cmpd="sng">
                      <a:solidFill>
                        <a:srgbClr val="000000"/>
                      </a:solid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lnTlToBr w="12700" cmpd="sng">
                      <a:noFill/>
                      <a:prstDash val="solid"/>
                    </a:lnTlToBr>
                    <a:lnBlToTr w="12700" cmpd="sng">
                      <a:noFill/>
                      <a:prstDash val="solid"/>
                    </a:lnBlToTr>
                    <a:noFill/>
                  </a:tcPr>
                </a:tc>
                <a:tc>
                  <a:txBody>
                    <a:bodyPr/>
                    <a:lstStyle>
                      <a:lvl1pPr marL="0" algn="l" defTabSz="1341150" rtl="0" eaLnBrk="1" latinLnBrk="0" hangingPunct="1">
                        <a:defRPr sz="2640" kern="1200">
                          <a:solidFill>
                            <a:schemeClr val="tx1"/>
                          </a:solidFill>
                          <a:latin typeface="Calibri" panose="020F0502020204030204"/>
                        </a:defRPr>
                      </a:lvl1pPr>
                      <a:lvl2pPr marL="670575" algn="l" defTabSz="1341150" rtl="0" eaLnBrk="1" latinLnBrk="0" hangingPunct="1">
                        <a:defRPr sz="2640" kern="1200">
                          <a:solidFill>
                            <a:schemeClr val="tx1"/>
                          </a:solidFill>
                          <a:latin typeface="Calibri" panose="020F0502020204030204"/>
                        </a:defRPr>
                      </a:lvl2pPr>
                      <a:lvl3pPr marL="1341150" algn="l" defTabSz="1341150" rtl="0" eaLnBrk="1" latinLnBrk="0" hangingPunct="1">
                        <a:defRPr sz="2640" kern="1200">
                          <a:solidFill>
                            <a:schemeClr val="tx1"/>
                          </a:solidFill>
                          <a:latin typeface="Calibri" panose="020F0502020204030204"/>
                        </a:defRPr>
                      </a:lvl3pPr>
                      <a:lvl4pPr marL="2011726" algn="l" defTabSz="1341150" rtl="0" eaLnBrk="1" latinLnBrk="0" hangingPunct="1">
                        <a:defRPr sz="2640" kern="1200">
                          <a:solidFill>
                            <a:schemeClr val="tx1"/>
                          </a:solidFill>
                          <a:latin typeface="Calibri" panose="020F0502020204030204"/>
                        </a:defRPr>
                      </a:lvl4pPr>
                      <a:lvl5pPr marL="2682301" algn="l" defTabSz="1341150" rtl="0" eaLnBrk="1" latinLnBrk="0" hangingPunct="1">
                        <a:defRPr sz="2640" kern="1200">
                          <a:solidFill>
                            <a:schemeClr val="tx1"/>
                          </a:solidFill>
                          <a:latin typeface="Calibri" panose="020F0502020204030204"/>
                        </a:defRPr>
                      </a:lvl5pPr>
                      <a:lvl6pPr marL="3352876" algn="l" defTabSz="1341150" rtl="0" eaLnBrk="1" latinLnBrk="0" hangingPunct="1">
                        <a:defRPr sz="2640" kern="1200">
                          <a:solidFill>
                            <a:schemeClr val="tx1"/>
                          </a:solidFill>
                          <a:latin typeface="Calibri" panose="020F0502020204030204"/>
                        </a:defRPr>
                      </a:lvl6pPr>
                      <a:lvl7pPr marL="4023451" algn="l" defTabSz="1341150" rtl="0" eaLnBrk="1" latinLnBrk="0" hangingPunct="1">
                        <a:defRPr sz="2640" kern="1200">
                          <a:solidFill>
                            <a:schemeClr val="tx1"/>
                          </a:solidFill>
                          <a:latin typeface="Calibri" panose="020F0502020204030204"/>
                        </a:defRPr>
                      </a:lvl7pPr>
                      <a:lvl8pPr marL="4694027" algn="l" defTabSz="1341150" rtl="0" eaLnBrk="1" latinLnBrk="0" hangingPunct="1">
                        <a:defRPr sz="2640" kern="1200">
                          <a:solidFill>
                            <a:schemeClr val="tx1"/>
                          </a:solidFill>
                          <a:latin typeface="Calibri" panose="020F0502020204030204"/>
                        </a:defRPr>
                      </a:lvl8pPr>
                      <a:lvl9pPr marL="5364602" algn="l" defTabSz="1341150" rtl="0" eaLnBrk="1" latinLnBrk="0" hangingPunct="1">
                        <a:defRPr sz="2640" kern="1200">
                          <a:solidFill>
                            <a:schemeClr val="tx1"/>
                          </a:solidFill>
                          <a:latin typeface="Calibri" panose="020F0502020204030204"/>
                        </a:defRPr>
                      </a:lvl9pPr>
                    </a:lstStyle>
                    <a:p>
                      <a:pPr marL="0" marR="57150" indent="0" algn="ctr">
                        <a:lnSpc>
                          <a:spcPts val="1000"/>
                        </a:lnSpc>
                        <a:spcBef>
                          <a:spcPts val="0"/>
                        </a:spcBef>
                        <a:spcAft>
                          <a:spcPts val="455"/>
                        </a:spcAft>
                      </a:pPr>
                      <a:r>
                        <a:rPr lang="en-US" sz="1000" spc="0">
                          <a:solidFill>
                            <a:srgbClr val="000000"/>
                          </a:solidFill>
                          <a:latin typeface="Arial" panose="02020603050405020304" pitchFamily="2"/>
                        </a:rPr>
                        <a:t>$500,000 </a:t>
                      </a:r>
                    </a:p>
                  </a:txBody>
                  <a:tcPr marL="0" marR="0" marT="62345" marB="0" anchor="ctr">
                    <a:lnL w="8890" cmpd="sng">
                      <a:solidFill>
                        <a:srgbClr val="000000"/>
                      </a:solid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lnTlToBr w="12700" cmpd="sng">
                      <a:noFill/>
                      <a:prstDash val="solid"/>
                    </a:lnTlToBr>
                    <a:lnBlToTr w="12700" cmpd="sng">
                      <a:noFill/>
                      <a:prstDash val="solid"/>
                    </a:lnBlToTr>
                    <a:noFill/>
                  </a:tcPr>
                </a:tc>
                <a:tc>
                  <a:txBody>
                    <a:bodyPr/>
                    <a:lstStyle>
                      <a:lvl1pPr marL="0" algn="l" defTabSz="1341150" rtl="0" eaLnBrk="1" latinLnBrk="0" hangingPunct="1">
                        <a:defRPr sz="2640" kern="1200">
                          <a:solidFill>
                            <a:schemeClr val="tx1"/>
                          </a:solidFill>
                          <a:latin typeface="Calibri" panose="020F0502020204030204"/>
                        </a:defRPr>
                      </a:lvl1pPr>
                      <a:lvl2pPr marL="670575" algn="l" defTabSz="1341150" rtl="0" eaLnBrk="1" latinLnBrk="0" hangingPunct="1">
                        <a:defRPr sz="2640" kern="1200">
                          <a:solidFill>
                            <a:schemeClr val="tx1"/>
                          </a:solidFill>
                          <a:latin typeface="Calibri" panose="020F0502020204030204"/>
                        </a:defRPr>
                      </a:lvl2pPr>
                      <a:lvl3pPr marL="1341150" algn="l" defTabSz="1341150" rtl="0" eaLnBrk="1" latinLnBrk="0" hangingPunct="1">
                        <a:defRPr sz="2640" kern="1200">
                          <a:solidFill>
                            <a:schemeClr val="tx1"/>
                          </a:solidFill>
                          <a:latin typeface="Calibri" panose="020F0502020204030204"/>
                        </a:defRPr>
                      </a:lvl3pPr>
                      <a:lvl4pPr marL="2011726" algn="l" defTabSz="1341150" rtl="0" eaLnBrk="1" latinLnBrk="0" hangingPunct="1">
                        <a:defRPr sz="2640" kern="1200">
                          <a:solidFill>
                            <a:schemeClr val="tx1"/>
                          </a:solidFill>
                          <a:latin typeface="Calibri" panose="020F0502020204030204"/>
                        </a:defRPr>
                      </a:lvl4pPr>
                      <a:lvl5pPr marL="2682301" algn="l" defTabSz="1341150" rtl="0" eaLnBrk="1" latinLnBrk="0" hangingPunct="1">
                        <a:defRPr sz="2640" kern="1200">
                          <a:solidFill>
                            <a:schemeClr val="tx1"/>
                          </a:solidFill>
                          <a:latin typeface="Calibri" panose="020F0502020204030204"/>
                        </a:defRPr>
                      </a:lvl5pPr>
                      <a:lvl6pPr marL="3352876" algn="l" defTabSz="1341150" rtl="0" eaLnBrk="1" latinLnBrk="0" hangingPunct="1">
                        <a:defRPr sz="2640" kern="1200">
                          <a:solidFill>
                            <a:schemeClr val="tx1"/>
                          </a:solidFill>
                          <a:latin typeface="Calibri" panose="020F0502020204030204"/>
                        </a:defRPr>
                      </a:lvl6pPr>
                      <a:lvl7pPr marL="4023451" algn="l" defTabSz="1341150" rtl="0" eaLnBrk="1" latinLnBrk="0" hangingPunct="1">
                        <a:defRPr sz="2640" kern="1200">
                          <a:solidFill>
                            <a:schemeClr val="tx1"/>
                          </a:solidFill>
                          <a:latin typeface="Calibri" panose="020F0502020204030204"/>
                        </a:defRPr>
                      </a:lvl7pPr>
                      <a:lvl8pPr marL="4694027" algn="l" defTabSz="1341150" rtl="0" eaLnBrk="1" latinLnBrk="0" hangingPunct="1">
                        <a:defRPr sz="2640" kern="1200">
                          <a:solidFill>
                            <a:schemeClr val="tx1"/>
                          </a:solidFill>
                          <a:latin typeface="Calibri" panose="020F0502020204030204"/>
                        </a:defRPr>
                      </a:lvl8pPr>
                      <a:lvl9pPr marL="5364602" algn="l" defTabSz="1341150" rtl="0" eaLnBrk="1" latinLnBrk="0" hangingPunct="1">
                        <a:defRPr sz="2640" kern="1200">
                          <a:solidFill>
                            <a:schemeClr val="tx1"/>
                          </a:solidFill>
                          <a:latin typeface="Calibri" panose="020F0502020204030204"/>
                        </a:defRPr>
                      </a:lvl9pPr>
                    </a:lstStyle>
                    <a:p>
                      <a:pPr marL="0" marR="63500" indent="0" algn="ctr">
                        <a:lnSpc>
                          <a:spcPts val="1000"/>
                        </a:lnSpc>
                        <a:spcBef>
                          <a:spcPts val="0"/>
                        </a:spcBef>
                        <a:spcAft>
                          <a:spcPts val="455"/>
                        </a:spcAft>
                      </a:pPr>
                      <a:r>
                        <a:rPr lang="en-US" sz="1000" spc="0">
                          <a:solidFill>
                            <a:srgbClr val="000000"/>
                          </a:solidFill>
                          <a:latin typeface="Arial" panose="02020603050405020304" pitchFamily="2"/>
                        </a:rPr>
                        <a:t>to </a:t>
                      </a:r>
                    </a:p>
                  </a:txBody>
                  <a:tcPr marL="0" marR="0" marT="62345" marB="0" anchor="ctr">
                    <a:lnL w="8890" cap="flat" cmpd="sng" algn="ctr">
                      <a:solidFill>
                        <a:srgbClr val="000000"/>
                      </a:solidFill>
                      <a:prstDash val="solid"/>
                      <a:round/>
                      <a:headEnd type="none" w="med" len="med"/>
                      <a:tailEnd type="none" w="med" len="med"/>
                    </a:lnL>
                    <a:lnR w="8890" cmpd="sng">
                      <a:solidFill>
                        <a:srgbClr val="000000"/>
                      </a:solidFill>
                      <a:prstDash val="solid"/>
                    </a:lnR>
                    <a:lnT w="8890" cap="flat" cmpd="sng" algn="ctr">
                      <a:solidFill>
                        <a:srgbClr val="000000"/>
                      </a:solidFill>
                      <a:prstDash val="solid"/>
                      <a:round/>
                      <a:headEnd type="none" w="med" len="med"/>
                      <a:tailEnd type="none" w="med" len="med"/>
                    </a:lnT>
                    <a:lnB w="889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341150" rtl="0" eaLnBrk="1" latinLnBrk="0" hangingPunct="1">
                        <a:defRPr sz="2640" kern="1200">
                          <a:solidFill>
                            <a:schemeClr val="tx1"/>
                          </a:solidFill>
                          <a:latin typeface="Calibri" panose="020F0502020204030204"/>
                        </a:defRPr>
                      </a:lvl1pPr>
                      <a:lvl2pPr marL="670575" algn="l" defTabSz="1341150" rtl="0" eaLnBrk="1" latinLnBrk="0" hangingPunct="1">
                        <a:defRPr sz="2640" kern="1200">
                          <a:solidFill>
                            <a:schemeClr val="tx1"/>
                          </a:solidFill>
                          <a:latin typeface="Calibri" panose="020F0502020204030204"/>
                        </a:defRPr>
                      </a:lvl2pPr>
                      <a:lvl3pPr marL="1341150" algn="l" defTabSz="1341150" rtl="0" eaLnBrk="1" latinLnBrk="0" hangingPunct="1">
                        <a:defRPr sz="2640" kern="1200">
                          <a:solidFill>
                            <a:schemeClr val="tx1"/>
                          </a:solidFill>
                          <a:latin typeface="Calibri" panose="020F0502020204030204"/>
                        </a:defRPr>
                      </a:lvl3pPr>
                      <a:lvl4pPr marL="2011726" algn="l" defTabSz="1341150" rtl="0" eaLnBrk="1" latinLnBrk="0" hangingPunct="1">
                        <a:defRPr sz="2640" kern="1200">
                          <a:solidFill>
                            <a:schemeClr val="tx1"/>
                          </a:solidFill>
                          <a:latin typeface="Calibri" panose="020F0502020204030204"/>
                        </a:defRPr>
                      </a:lvl4pPr>
                      <a:lvl5pPr marL="2682301" algn="l" defTabSz="1341150" rtl="0" eaLnBrk="1" latinLnBrk="0" hangingPunct="1">
                        <a:defRPr sz="2640" kern="1200">
                          <a:solidFill>
                            <a:schemeClr val="tx1"/>
                          </a:solidFill>
                          <a:latin typeface="Calibri" panose="020F0502020204030204"/>
                        </a:defRPr>
                      </a:lvl5pPr>
                      <a:lvl6pPr marL="3352876" algn="l" defTabSz="1341150" rtl="0" eaLnBrk="1" latinLnBrk="0" hangingPunct="1">
                        <a:defRPr sz="2640" kern="1200">
                          <a:solidFill>
                            <a:schemeClr val="tx1"/>
                          </a:solidFill>
                          <a:latin typeface="Calibri" panose="020F0502020204030204"/>
                        </a:defRPr>
                      </a:lvl6pPr>
                      <a:lvl7pPr marL="4023451" algn="l" defTabSz="1341150" rtl="0" eaLnBrk="1" latinLnBrk="0" hangingPunct="1">
                        <a:defRPr sz="2640" kern="1200">
                          <a:solidFill>
                            <a:schemeClr val="tx1"/>
                          </a:solidFill>
                          <a:latin typeface="Calibri" panose="020F0502020204030204"/>
                        </a:defRPr>
                      </a:lvl7pPr>
                      <a:lvl8pPr marL="4694027" algn="l" defTabSz="1341150" rtl="0" eaLnBrk="1" latinLnBrk="0" hangingPunct="1">
                        <a:defRPr sz="2640" kern="1200">
                          <a:solidFill>
                            <a:schemeClr val="tx1"/>
                          </a:solidFill>
                          <a:latin typeface="Calibri" panose="020F0502020204030204"/>
                        </a:defRPr>
                      </a:lvl8pPr>
                      <a:lvl9pPr marL="5364602" algn="l" defTabSz="1341150" rtl="0" eaLnBrk="1" latinLnBrk="0" hangingPunct="1">
                        <a:defRPr sz="2640" kern="1200">
                          <a:solidFill>
                            <a:schemeClr val="tx1"/>
                          </a:solidFill>
                          <a:latin typeface="Calibri" panose="020F0502020204030204"/>
                        </a:defRPr>
                      </a:lvl9pPr>
                    </a:lstStyle>
                    <a:p>
                      <a:pPr marL="0" marR="73025" indent="0" algn="ctr">
                        <a:lnSpc>
                          <a:spcPts val="1000"/>
                        </a:lnSpc>
                        <a:spcBef>
                          <a:spcPts val="0"/>
                        </a:spcBef>
                        <a:spcAft>
                          <a:spcPts val="455"/>
                        </a:spcAft>
                      </a:pPr>
                      <a:r>
                        <a:rPr lang="en-US" sz="1000" spc="0">
                          <a:solidFill>
                            <a:srgbClr val="000000"/>
                          </a:solidFill>
                          <a:latin typeface="Arial" panose="02020603050405020304" pitchFamily="2"/>
                        </a:rPr>
                        <a:t>$750,000 </a:t>
                      </a:r>
                    </a:p>
                  </a:txBody>
                  <a:tcPr marL="0" marR="0" marT="62345" marB="0" anchor="ctr">
                    <a:lnL w="8890" cmpd="sng">
                      <a:solidFill>
                        <a:srgbClr val="000000"/>
                      </a:solid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164813">
                <a:tc>
                  <a:txBody>
                    <a:bodyPr/>
                    <a:lstStyle>
                      <a:lvl1pPr marL="0" algn="l" defTabSz="1341150" rtl="0" eaLnBrk="1" latinLnBrk="0" hangingPunct="1">
                        <a:defRPr sz="2640" kern="1200">
                          <a:solidFill>
                            <a:schemeClr val="tx1"/>
                          </a:solidFill>
                          <a:latin typeface="Calibri" panose="020F0502020204030204"/>
                        </a:defRPr>
                      </a:lvl1pPr>
                      <a:lvl2pPr marL="670575" algn="l" defTabSz="1341150" rtl="0" eaLnBrk="1" latinLnBrk="0" hangingPunct="1">
                        <a:defRPr sz="2640" kern="1200">
                          <a:solidFill>
                            <a:schemeClr val="tx1"/>
                          </a:solidFill>
                          <a:latin typeface="Calibri" panose="020F0502020204030204"/>
                        </a:defRPr>
                      </a:lvl2pPr>
                      <a:lvl3pPr marL="1341150" algn="l" defTabSz="1341150" rtl="0" eaLnBrk="1" latinLnBrk="0" hangingPunct="1">
                        <a:defRPr sz="2640" kern="1200">
                          <a:solidFill>
                            <a:schemeClr val="tx1"/>
                          </a:solidFill>
                          <a:latin typeface="Calibri" panose="020F0502020204030204"/>
                        </a:defRPr>
                      </a:lvl3pPr>
                      <a:lvl4pPr marL="2011726" algn="l" defTabSz="1341150" rtl="0" eaLnBrk="1" latinLnBrk="0" hangingPunct="1">
                        <a:defRPr sz="2640" kern="1200">
                          <a:solidFill>
                            <a:schemeClr val="tx1"/>
                          </a:solidFill>
                          <a:latin typeface="Calibri" panose="020F0502020204030204"/>
                        </a:defRPr>
                      </a:lvl4pPr>
                      <a:lvl5pPr marL="2682301" algn="l" defTabSz="1341150" rtl="0" eaLnBrk="1" latinLnBrk="0" hangingPunct="1">
                        <a:defRPr sz="2640" kern="1200">
                          <a:solidFill>
                            <a:schemeClr val="tx1"/>
                          </a:solidFill>
                          <a:latin typeface="Calibri" panose="020F0502020204030204"/>
                        </a:defRPr>
                      </a:lvl5pPr>
                      <a:lvl6pPr marL="3352876" algn="l" defTabSz="1341150" rtl="0" eaLnBrk="1" latinLnBrk="0" hangingPunct="1">
                        <a:defRPr sz="2640" kern="1200">
                          <a:solidFill>
                            <a:schemeClr val="tx1"/>
                          </a:solidFill>
                          <a:latin typeface="Calibri" panose="020F0502020204030204"/>
                        </a:defRPr>
                      </a:lvl6pPr>
                      <a:lvl7pPr marL="4023451" algn="l" defTabSz="1341150" rtl="0" eaLnBrk="1" latinLnBrk="0" hangingPunct="1">
                        <a:defRPr sz="2640" kern="1200">
                          <a:solidFill>
                            <a:schemeClr val="tx1"/>
                          </a:solidFill>
                          <a:latin typeface="Calibri" panose="020F0502020204030204"/>
                        </a:defRPr>
                      </a:lvl7pPr>
                      <a:lvl8pPr marL="4694027" algn="l" defTabSz="1341150" rtl="0" eaLnBrk="1" latinLnBrk="0" hangingPunct="1">
                        <a:defRPr sz="2640" kern="1200">
                          <a:solidFill>
                            <a:schemeClr val="tx1"/>
                          </a:solidFill>
                          <a:latin typeface="Calibri" panose="020F0502020204030204"/>
                        </a:defRPr>
                      </a:lvl8pPr>
                      <a:lvl9pPr marL="5364602" algn="l" defTabSz="1341150" rtl="0" eaLnBrk="1" latinLnBrk="0" hangingPunct="1">
                        <a:defRPr sz="2640" kern="1200">
                          <a:solidFill>
                            <a:schemeClr val="tx1"/>
                          </a:solidFill>
                          <a:latin typeface="Calibri" panose="020F0502020204030204"/>
                        </a:defRPr>
                      </a:lvl9pPr>
                    </a:lstStyle>
                    <a:p>
                      <a:pPr marL="76200" marR="0" indent="0" algn="l">
                        <a:lnSpc>
                          <a:spcPts val="1000"/>
                        </a:lnSpc>
                        <a:spcBef>
                          <a:spcPts val="0"/>
                        </a:spcBef>
                        <a:spcAft>
                          <a:spcPts val="430"/>
                        </a:spcAft>
                      </a:pPr>
                      <a:r>
                        <a:rPr lang="en-US" sz="1000" spc="0">
                          <a:solidFill>
                            <a:srgbClr val="000000"/>
                          </a:solidFill>
                          <a:latin typeface="Arial" panose="02020603050405020304" pitchFamily="2"/>
                        </a:rPr>
                        <a:t>Class XI </a:t>
                      </a:r>
                    </a:p>
                  </a:txBody>
                  <a:tcPr marL="0" marR="0" marT="62345" marB="0" anchor="ctr">
                    <a:lnL w="8890" cmpd="sng">
                      <a:solidFill>
                        <a:srgbClr val="000000"/>
                      </a:solid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lnTlToBr w="12700" cmpd="sng">
                      <a:noFill/>
                      <a:prstDash val="solid"/>
                    </a:lnTlToBr>
                    <a:lnBlToTr w="12700" cmpd="sng">
                      <a:noFill/>
                      <a:prstDash val="solid"/>
                    </a:lnBlToTr>
                    <a:noFill/>
                  </a:tcPr>
                </a:tc>
                <a:tc>
                  <a:txBody>
                    <a:bodyPr/>
                    <a:lstStyle>
                      <a:lvl1pPr marL="0" algn="l" defTabSz="1341150" rtl="0" eaLnBrk="1" latinLnBrk="0" hangingPunct="1">
                        <a:defRPr sz="2640" kern="1200">
                          <a:solidFill>
                            <a:schemeClr val="tx1"/>
                          </a:solidFill>
                          <a:latin typeface="Calibri" panose="020F0502020204030204"/>
                        </a:defRPr>
                      </a:lvl1pPr>
                      <a:lvl2pPr marL="670575" algn="l" defTabSz="1341150" rtl="0" eaLnBrk="1" latinLnBrk="0" hangingPunct="1">
                        <a:defRPr sz="2640" kern="1200">
                          <a:solidFill>
                            <a:schemeClr val="tx1"/>
                          </a:solidFill>
                          <a:latin typeface="Calibri" panose="020F0502020204030204"/>
                        </a:defRPr>
                      </a:lvl2pPr>
                      <a:lvl3pPr marL="1341150" algn="l" defTabSz="1341150" rtl="0" eaLnBrk="1" latinLnBrk="0" hangingPunct="1">
                        <a:defRPr sz="2640" kern="1200">
                          <a:solidFill>
                            <a:schemeClr val="tx1"/>
                          </a:solidFill>
                          <a:latin typeface="Calibri" panose="020F0502020204030204"/>
                        </a:defRPr>
                      </a:lvl3pPr>
                      <a:lvl4pPr marL="2011726" algn="l" defTabSz="1341150" rtl="0" eaLnBrk="1" latinLnBrk="0" hangingPunct="1">
                        <a:defRPr sz="2640" kern="1200">
                          <a:solidFill>
                            <a:schemeClr val="tx1"/>
                          </a:solidFill>
                          <a:latin typeface="Calibri" panose="020F0502020204030204"/>
                        </a:defRPr>
                      </a:lvl4pPr>
                      <a:lvl5pPr marL="2682301" algn="l" defTabSz="1341150" rtl="0" eaLnBrk="1" latinLnBrk="0" hangingPunct="1">
                        <a:defRPr sz="2640" kern="1200">
                          <a:solidFill>
                            <a:schemeClr val="tx1"/>
                          </a:solidFill>
                          <a:latin typeface="Calibri" panose="020F0502020204030204"/>
                        </a:defRPr>
                      </a:lvl5pPr>
                      <a:lvl6pPr marL="3352876" algn="l" defTabSz="1341150" rtl="0" eaLnBrk="1" latinLnBrk="0" hangingPunct="1">
                        <a:defRPr sz="2640" kern="1200">
                          <a:solidFill>
                            <a:schemeClr val="tx1"/>
                          </a:solidFill>
                          <a:latin typeface="Calibri" panose="020F0502020204030204"/>
                        </a:defRPr>
                      </a:lvl6pPr>
                      <a:lvl7pPr marL="4023451" algn="l" defTabSz="1341150" rtl="0" eaLnBrk="1" latinLnBrk="0" hangingPunct="1">
                        <a:defRPr sz="2640" kern="1200">
                          <a:solidFill>
                            <a:schemeClr val="tx1"/>
                          </a:solidFill>
                          <a:latin typeface="Calibri" panose="020F0502020204030204"/>
                        </a:defRPr>
                      </a:lvl7pPr>
                      <a:lvl8pPr marL="4694027" algn="l" defTabSz="1341150" rtl="0" eaLnBrk="1" latinLnBrk="0" hangingPunct="1">
                        <a:defRPr sz="2640" kern="1200">
                          <a:solidFill>
                            <a:schemeClr val="tx1"/>
                          </a:solidFill>
                          <a:latin typeface="Calibri" panose="020F0502020204030204"/>
                        </a:defRPr>
                      </a:lvl8pPr>
                      <a:lvl9pPr marL="5364602" algn="l" defTabSz="1341150" rtl="0" eaLnBrk="1" latinLnBrk="0" hangingPunct="1">
                        <a:defRPr sz="2640" kern="1200">
                          <a:solidFill>
                            <a:schemeClr val="tx1"/>
                          </a:solidFill>
                          <a:latin typeface="Calibri" panose="020F0502020204030204"/>
                        </a:defRPr>
                      </a:lvl9pPr>
                    </a:lstStyle>
                    <a:p>
                      <a:pPr marL="0" marR="57150" indent="0" algn="ctr">
                        <a:lnSpc>
                          <a:spcPts val="1000"/>
                        </a:lnSpc>
                        <a:spcBef>
                          <a:spcPts val="0"/>
                        </a:spcBef>
                        <a:spcAft>
                          <a:spcPts val="430"/>
                        </a:spcAft>
                      </a:pPr>
                      <a:r>
                        <a:rPr lang="en-US" sz="1000" spc="0">
                          <a:solidFill>
                            <a:srgbClr val="000000"/>
                          </a:solidFill>
                          <a:latin typeface="Arial" panose="02020603050405020304" pitchFamily="2"/>
                        </a:rPr>
                        <a:t>$750,000 </a:t>
                      </a:r>
                    </a:p>
                  </a:txBody>
                  <a:tcPr marL="0" marR="0" marT="62345" marB="0" anchor="ctr">
                    <a:lnL w="8890" cmpd="sng">
                      <a:solidFill>
                        <a:srgbClr val="000000"/>
                      </a:solid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lnTlToBr w="12700" cmpd="sng">
                      <a:noFill/>
                      <a:prstDash val="solid"/>
                    </a:lnTlToBr>
                    <a:lnBlToTr w="12700" cmpd="sng">
                      <a:noFill/>
                      <a:prstDash val="solid"/>
                    </a:lnBlToTr>
                    <a:noFill/>
                  </a:tcPr>
                </a:tc>
                <a:tc>
                  <a:txBody>
                    <a:bodyPr/>
                    <a:lstStyle>
                      <a:lvl1pPr marL="0" algn="l" defTabSz="1341150" rtl="0" eaLnBrk="1" latinLnBrk="0" hangingPunct="1">
                        <a:defRPr sz="2640" kern="1200">
                          <a:solidFill>
                            <a:schemeClr val="tx1"/>
                          </a:solidFill>
                          <a:latin typeface="Calibri" panose="020F0502020204030204"/>
                        </a:defRPr>
                      </a:lvl1pPr>
                      <a:lvl2pPr marL="670575" algn="l" defTabSz="1341150" rtl="0" eaLnBrk="1" latinLnBrk="0" hangingPunct="1">
                        <a:defRPr sz="2640" kern="1200">
                          <a:solidFill>
                            <a:schemeClr val="tx1"/>
                          </a:solidFill>
                          <a:latin typeface="Calibri" panose="020F0502020204030204"/>
                        </a:defRPr>
                      </a:lvl2pPr>
                      <a:lvl3pPr marL="1341150" algn="l" defTabSz="1341150" rtl="0" eaLnBrk="1" latinLnBrk="0" hangingPunct="1">
                        <a:defRPr sz="2640" kern="1200">
                          <a:solidFill>
                            <a:schemeClr val="tx1"/>
                          </a:solidFill>
                          <a:latin typeface="Calibri" panose="020F0502020204030204"/>
                        </a:defRPr>
                      </a:lvl3pPr>
                      <a:lvl4pPr marL="2011726" algn="l" defTabSz="1341150" rtl="0" eaLnBrk="1" latinLnBrk="0" hangingPunct="1">
                        <a:defRPr sz="2640" kern="1200">
                          <a:solidFill>
                            <a:schemeClr val="tx1"/>
                          </a:solidFill>
                          <a:latin typeface="Calibri" panose="020F0502020204030204"/>
                        </a:defRPr>
                      </a:lvl4pPr>
                      <a:lvl5pPr marL="2682301" algn="l" defTabSz="1341150" rtl="0" eaLnBrk="1" latinLnBrk="0" hangingPunct="1">
                        <a:defRPr sz="2640" kern="1200">
                          <a:solidFill>
                            <a:schemeClr val="tx1"/>
                          </a:solidFill>
                          <a:latin typeface="Calibri" panose="020F0502020204030204"/>
                        </a:defRPr>
                      </a:lvl5pPr>
                      <a:lvl6pPr marL="3352876" algn="l" defTabSz="1341150" rtl="0" eaLnBrk="1" latinLnBrk="0" hangingPunct="1">
                        <a:defRPr sz="2640" kern="1200">
                          <a:solidFill>
                            <a:schemeClr val="tx1"/>
                          </a:solidFill>
                          <a:latin typeface="Calibri" panose="020F0502020204030204"/>
                        </a:defRPr>
                      </a:lvl6pPr>
                      <a:lvl7pPr marL="4023451" algn="l" defTabSz="1341150" rtl="0" eaLnBrk="1" latinLnBrk="0" hangingPunct="1">
                        <a:defRPr sz="2640" kern="1200">
                          <a:solidFill>
                            <a:schemeClr val="tx1"/>
                          </a:solidFill>
                          <a:latin typeface="Calibri" panose="020F0502020204030204"/>
                        </a:defRPr>
                      </a:lvl7pPr>
                      <a:lvl8pPr marL="4694027" algn="l" defTabSz="1341150" rtl="0" eaLnBrk="1" latinLnBrk="0" hangingPunct="1">
                        <a:defRPr sz="2640" kern="1200">
                          <a:solidFill>
                            <a:schemeClr val="tx1"/>
                          </a:solidFill>
                          <a:latin typeface="Calibri" panose="020F0502020204030204"/>
                        </a:defRPr>
                      </a:lvl8pPr>
                      <a:lvl9pPr marL="5364602" algn="l" defTabSz="1341150" rtl="0" eaLnBrk="1" latinLnBrk="0" hangingPunct="1">
                        <a:defRPr sz="2640" kern="1200">
                          <a:solidFill>
                            <a:schemeClr val="tx1"/>
                          </a:solidFill>
                          <a:latin typeface="Calibri" panose="020F0502020204030204"/>
                        </a:defRPr>
                      </a:lvl9pPr>
                    </a:lstStyle>
                    <a:p>
                      <a:pPr marL="0" marR="63500" indent="0" algn="ctr">
                        <a:lnSpc>
                          <a:spcPts val="1000"/>
                        </a:lnSpc>
                        <a:spcBef>
                          <a:spcPts val="0"/>
                        </a:spcBef>
                        <a:spcAft>
                          <a:spcPts val="430"/>
                        </a:spcAft>
                      </a:pPr>
                      <a:r>
                        <a:rPr lang="en-US" sz="1000" spc="0">
                          <a:solidFill>
                            <a:srgbClr val="000000"/>
                          </a:solidFill>
                          <a:latin typeface="Arial" panose="02020603050405020304" pitchFamily="2"/>
                        </a:rPr>
                        <a:t>to </a:t>
                      </a:r>
                    </a:p>
                  </a:txBody>
                  <a:tcPr marL="0" marR="0" marT="62345" marB="0" anchor="ctr">
                    <a:lnL w="8890" cap="flat" cmpd="sng" algn="ctr">
                      <a:solidFill>
                        <a:srgbClr val="000000"/>
                      </a:solidFill>
                      <a:prstDash val="solid"/>
                      <a:round/>
                      <a:headEnd type="none" w="med" len="med"/>
                      <a:tailEnd type="none" w="med" len="med"/>
                    </a:lnL>
                    <a:lnR w="8890" cmpd="sng">
                      <a:solidFill>
                        <a:srgbClr val="000000"/>
                      </a:solidFill>
                      <a:prstDash val="solid"/>
                    </a:lnR>
                    <a:lnT w="8890" cap="flat" cmpd="sng" algn="ctr">
                      <a:solidFill>
                        <a:srgbClr val="000000"/>
                      </a:solidFill>
                      <a:prstDash val="solid"/>
                      <a:round/>
                      <a:headEnd type="none" w="med" len="med"/>
                      <a:tailEnd type="none" w="med" len="med"/>
                    </a:lnT>
                    <a:lnB w="889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341150" rtl="0" eaLnBrk="1" latinLnBrk="0" hangingPunct="1">
                        <a:defRPr sz="2640" kern="1200">
                          <a:solidFill>
                            <a:schemeClr val="tx1"/>
                          </a:solidFill>
                          <a:latin typeface="Calibri" panose="020F0502020204030204"/>
                        </a:defRPr>
                      </a:lvl1pPr>
                      <a:lvl2pPr marL="670575" algn="l" defTabSz="1341150" rtl="0" eaLnBrk="1" latinLnBrk="0" hangingPunct="1">
                        <a:defRPr sz="2640" kern="1200">
                          <a:solidFill>
                            <a:schemeClr val="tx1"/>
                          </a:solidFill>
                          <a:latin typeface="Calibri" panose="020F0502020204030204"/>
                        </a:defRPr>
                      </a:lvl2pPr>
                      <a:lvl3pPr marL="1341150" algn="l" defTabSz="1341150" rtl="0" eaLnBrk="1" latinLnBrk="0" hangingPunct="1">
                        <a:defRPr sz="2640" kern="1200">
                          <a:solidFill>
                            <a:schemeClr val="tx1"/>
                          </a:solidFill>
                          <a:latin typeface="Calibri" panose="020F0502020204030204"/>
                        </a:defRPr>
                      </a:lvl3pPr>
                      <a:lvl4pPr marL="2011726" algn="l" defTabSz="1341150" rtl="0" eaLnBrk="1" latinLnBrk="0" hangingPunct="1">
                        <a:defRPr sz="2640" kern="1200">
                          <a:solidFill>
                            <a:schemeClr val="tx1"/>
                          </a:solidFill>
                          <a:latin typeface="Calibri" panose="020F0502020204030204"/>
                        </a:defRPr>
                      </a:lvl4pPr>
                      <a:lvl5pPr marL="2682301" algn="l" defTabSz="1341150" rtl="0" eaLnBrk="1" latinLnBrk="0" hangingPunct="1">
                        <a:defRPr sz="2640" kern="1200">
                          <a:solidFill>
                            <a:schemeClr val="tx1"/>
                          </a:solidFill>
                          <a:latin typeface="Calibri" panose="020F0502020204030204"/>
                        </a:defRPr>
                      </a:lvl5pPr>
                      <a:lvl6pPr marL="3352876" algn="l" defTabSz="1341150" rtl="0" eaLnBrk="1" latinLnBrk="0" hangingPunct="1">
                        <a:defRPr sz="2640" kern="1200">
                          <a:solidFill>
                            <a:schemeClr val="tx1"/>
                          </a:solidFill>
                          <a:latin typeface="Calibri" panose="020F0502020204030204"/>
                        </a:defRPr>
                      </a:lvl6pPr>
                      <a:lvl7pPr marL="4023451" algn="l" defTabSz="1341150" rtl="0" eaLnBrk="1" latinLnBrk="0" hangingPunct="1">
                        <a:defRPr sz="2640" kern="1200">
                          <a:solidFill>
                            <a:schemeClr val="tx1"/>
                          </a:solidFill>
                          <a:latin typeface="Calibri" panose="020F0502020204030204"/>
                        </a:defRPr>
                      </a:lvl7pPr>
                      <a:lvl8pPr marL="4694027" algn="l" defTabSz="1341150" rtl="0" eaLnBrk="1" latinLnBrk="0" hangingPunct="1">
                        <a:defRPr sz="2640" kern="1200">
                          <a:solidFill>
                            <a:schemeClr val="tx1"/>
                          </a:solidFill>
                          <a:latin typeface="Calibri" panose="020F0502020204030204"/>
                        </a:defRPr>
                      </a:lvl8pPr>
                      <a:lvl9pPr marL="5364602" algn="l" defTabSz="1341150" rtl="0" eaLnBrk="1" latinLnBrk="0" hangingPunct="1">
                        <a:defRPr sz="2640" kern="1200">
                          <a:solidFill>
                            <a:schemeClr val="tx1"/>
                          </a:solidFill>
                          <a:latin typeface="Calibri" panose="020F0502020204030204"/>
                        </a:defRPr>
                      </a:lvl9pPr>
                    </a:lstStyle>
                    <a:p>
                      <a:pPr marL="0" marR="73025" indent="0" algn="ctr">
                        <a:lnSpc>
                          <a:spcPts val="1000"/>
                        </a:lnSpc>
                        <a:spcBef>
                          <a:spcPts val="0"/>
                        </a:spcBef>
                        <a:spcAft>
                          <a:spcPts val="430"/>
                        </a:spcAft>
                      </a:pPr>
                      <a:r>
                        <a:rPr lang="en-US" sz="1000" spc="0">
                          <a:solidFill>
                            <a:srgbClr val="000000"/>
                          </a:solidFill>
                          <a:latin typeface="Arial" panose="02020603050405020304" pitchFamily="2"/>
                        </a:rPr>
                        <a:t>$1,000,000 </a:t>
                      </a:r>
                    </a:p>
                  </a:txBody>
                  <a:tcPr marL="0" marR="0" marT="62345" marB="0" anchor="ctr">
                    <a:lnL w="8890" cmpd="sng">
                      <a:solidFill>
                        <a:srgbClr val="000000"/>
                      </a:solid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167496">
                <a:tc>
                  <a:txBody>
                    <a:bodyPr/>
                    <a:lstStyle>
                      <a:lvl1pPr marL="0" algn="l" defTabSz="1341150" rtl="0" eaLnBrk="1" latinLnBrk="0" hangingPunct="1">
                        <a:defRPr sz="2640" kern="1200">
                          <a:solidFill>
                            <a:schemeClr val="tx1"/>
                          </a:solidFill>
                          <a:latin typeface="Calibri" panose="020F0502020204030204"/>
                        </a:defRPr>
                      </a:lvl1pPr>
                      <a:lvl2pPr marL="670575" algn="l" defTabSz="1341150" rtl="0" eaLnBrk="1" latinLnBrk="0" hangingPunct="1">
                        <a:defRPr sz="2640" kern="1200">
                          <a:solidFill>
                            <a:schemeClr val="tx1"/>
                          </a:solidFill>
                          <a:latin typeface="Calibri" panose="020F0502020204030204"/>
                        </a:defRPr>
                      </a:lvl2pPr>
                      <a:lvl3pPr marL="1341150" algn="l" defTabSz="1341150" rtl="0" eaLnBrk="1" latinLnBrk="0" hangingPunct="1">
                        <a:defRPr sz="2640" kern="1200">
                          <a:solidFill>
                            <a:schemeClr val="tx1"/>
                          </a:solidFill>
                          <a:latin typeface="Calibri" panose="020F0502020204030204"/>
                        </a:defRPr>
                      </a:lvl3pPr>
                      <a:lvl4pPr marL="2011726" algn="l" defTabSz="1341150" rtl="0" eaLnBrk="1" latinLnBrk="0" hangingPunct="1">
                        <a:defRPr sz="2640" kern="1200">
                          <a:solidFill>
                            <a:schemeClr val="tx1"/>
                          </a:solidFill>
                          <a:latin typeface="Calibri" panose="020F0502020204030204"/>
                        </a:defRPr>
                      </a:lvl4pPr>
                      <a:lvl5pPr marL="2682301" algn="l" defTabSz="1341150" rtl="0" eaLnBrk="1" latinLnBrk="0" hangingPunct="1">
                        <a:defRPr sz="2640" kern="1200">
                          <a:solidFill>
                            <a:schemeClr val="tx1"/>
                          </a:solidFill>
                          <a:latin typeface="Calibri" panose="020F0502020204030204"/>
                        </a:defRPr>
                      </a:lvl5pPr>
                      <a:lvl6pPr marL="3352876" algn="l" defTabSz="1341150" rtl="0" eaLnBrk="1" latinLnBrk="0" hangingPunct="1">
                        <a:defRPr sz="2640" kern="1200">
                          <a:solidFill>
                            <a:schemeClr val="tx1"/>
                          </a:solidFill>
                          <a:latin typeface="Calibri" panose="020F0502020204030204"/>
                        </a:defRPr>
                      </a:lvl6pPr>
                      <a:lvl7pPr marL="4023451" algn="l" defTabSz="1341150" rtl="0" eaLnBrk="1" latinLnBrk="0" hangingPunct="1">
                        <a:defRPr sz="2640" kern="1200">
                          <a:solidFill>
                            <a:schemeClr val="tx1"/>
                          </a:solidFill>
                          <a:latin typeface="Calibri" panose="020F0502020204030204"/>
                        </a:defRPr>
                      </a:lvl7pPr>
                      <a:lvl8pPr marL="4694027" algn="l" defTabSz="1341150" rtl="0" eaLnBrk="1" latinLnBrk="0" hangingPunct="1">
                        <a:defRPr sz="2640" kern="1200">
                          <a:solidFill>
                            <a:schemeClr val="tx1"/>
                          </a:solidFill>
                          <a:latin typeface="Calibri" panose="020F0502020204030204"/>
                        </a:defRPr>
                      </a:lvl8pPr>
                      <a:lvl9pPr marL="5364602" algn="l" defTabSz="1341150" rtl="0" eaLnBrk="1" latinLnBrk="0" hangingPunct="1">
                        <a:defRPr sz="2640" kern="1200">
                          <a:solidFill>
                            <a:schemeClr val="tx1"/>
                          </a:solidFill>
                          <a:latin typeface="Calibri" panose="020F0502020204030204"/>
                        </a:defRPr>
                      </a:lvl9pPr>
                    </a:lstStyle>
                    <a:p>
                      <a:pPr marL="76200" marR="0" indent="0" algn="l">
                        <a:lnSpc>
                          <a:spcPts val="1000"/>
                        </a:lnSpc>
                        <a:spcBef>
                          <a:spcPts val="0"/>
                        </a:spcBef>
                        <a:spcAft>
                          <a:spcPts val="455"/>
                        </a:spcAft>
                      </a:pPr>
                      <a:r>
                        <a:rPr lang="en-US" sz="1000" spc="0">
                          <a:solidFill>
                            <a:srgbClr val="000000"/>
                          </a:solidFill>
                          <a:latin typeface="Arial" panose="02020603050405020304" pitchFamily="2"/>
                        </a:rPr>
                        <a:t>Class XII </a:t>
                      </a:r>
                    </a:p>
                  </a:txBody>
                  <a:tcPr marL="0" marR="0" marT="62345" marB="0" anchor="ctr">
                    <a:lnL w="8890" cmpd="sng">
                      <a:solidFill>
                        <a:srgbClr val="000000"/>
                      </a:solid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lnTlToBr w="12700" cmpd="sng">
                      <a:noFill/>
                      <a:prstDash val="solid"/>
                    </a:lnTlToBr>
                    <a:lnBlToTr w="12700" cmpd="sng">
                      <a:noFill/>
                      <a:prstDash val="solid"/>
                    </a:lnBlToTr>
                    <a:noFill/>
                  </a:tcPr>
                </a:tc>
                <a:tc>
                  <a:txBody>
                    <a:bodyPr/>
                    <a:lstStyle>
                      <a:lvl1pPr marL="0" algn="l" defTabSz="1341150" rtl="0" eaLnBrk="1" latinLnBrk="0" hangingPunct="1">
                        <a:defRPr sz="2640" kern="1200">
                          <a:solidFill>
                            <a:schemeClr val="tx1"/>
                          </a:solidFill>
                          <a:latin typeface="Calibri" panose="020F0502020204030204"/>
                        </a:defRPr>
                      </a:lvl1pPr>
                      <a:lvl2pPr marL="670575" algn="l" defTabSz="1341150" rtl="0" eaLnBrk="1" latinLnBrk="0" hangingPunct="1">
                        <a:defRPr sz="2640" kern="1200">
                          <a:solidFill>
                            <a:schemeClr val="tx1"/>
                          </a:solidFill>
                          <a:latin typeface="Calibri" panose="020F0502020204030204"/>
                        </a:defRPr>
                      </a:lvl2pPr>
                      <a:lvl3pPr marL="1341150" algn="l" defTabSz="1341150" rtl="0" eaLnBrk="1" latinLnBrk="0" hangingPunct="1">
                        <a:defRPr sz="2640" kern="1200">
                          <a:solidFill>
                            <a:schemeClr val="tx1"/>
                          </a:solidFill>
                          <a:latin typeface="Calibri" panose="020F0502020204030204"/>
                        </a:defRPr>
                      </a:lvl3pPr>
                      <a:lvl4pPr marL="2011726" algn="l" defTabSz="1341150" rtl="0" eaLnBrk="1" latinLnBrk="0" hangingPunct="1">
                        <a:defRPr sz="2640" kern="1200">
                          <a:solidFill>
                            <a:schemeClr val="tx1"/>
                          </a:solidFill>
                          <a:latin typeface="Calibri" panose="020F0502020204030204"/>
                        </a:defRPr>
                      </a:lvl4pPr>
                      <a:lvl5pPr marL="2682301" algn="l" defTabSz="1341150" rtl="0" eaLnBrk="1" latinLnBrk="0" hangingPunct="1">
                        <a:defRPr sz="2640" kern="1200">
                          <a:solidFill>
                            <a:schemeClr val="tx1"/>
                          </a:solidFill>
                          <a:latin typeface="Calibri" panose="020F0502020204030204"/>
                        </a:defRPr>
                      </a:lvl5pPr>
                      <a:lvl6pPr marL="3352876" algn="l" defTabSz="1341150" rtl="0" eaLnBrk="1" latinLnBrk="0" hangingPunct="1">
                        <a:defRPr sz="2640" kern="1200">
                          <a:solidFill>
                            <a:schemeClr val="tx1"/>
                          </a:solidFill>
                          <a:latin typeface="Calibri" panose="020F0502020204030204"/>
                        </a:defRPr>
                      </a:lvl6pPr>
                      <a:lvl7pPr marL="4023451" algn="l" defTabSz="1341150" rtl="0" eaLnBrk="1" latinLnBrk="0" hangingPunct="1">
                        <a:defRPr sz="2640" kern="1200">
                          <a:solidFill>
                            <a:schemeClr val="tx1"/>
                          </a:solidFill>
                          <a:latin typeface="Calibri" panose="020F0502020204030204"/>
                        </a:defRPr>
                      </a:lvl7pPr>
                      <a:lvl8pPr marL="4694027" algn="l" defTabSz="1341150" rtl="0" eaLnBrk="1" latinLnBrk="0" hangingPunct="1">
                        <a:defRPr sz="2640" kern="1200">
                          <a:solidFill>
                            <a:schemeClr val="tx1"/>
                          </a:solidFill>
                          <a:latin typeface="Calibri" panose="020F0502020204030204"/>
                        </a:defRPr>
                      </a:lvl8pPr>
                      <a:lvl9pPr marL="5364602" algn="l" defTabSz="1341150" rtl="0" eaLnBrk="1" latinLnBrk="0" hangingPunct="1">
                        <a:defRPr sz="2640" kern="1200">
                          <a:solidFill>
                            <a:schemeClr val="tx1"/>
                          </a:solidFill>
                          <a:latin typeface="Calibri" panose="020F0502020204030204"/>
                        </a:defRPr>
                      </a:lvl9pPr>
                    </a:lstStyle>
                    <a:p>
                      <a:pPr marL="0" marR="57150" indent="0" algn="ctr">
                        <a:lnSpc>
                          <a:spcPts val="1000"/>
                        </a:lnSpc>
                        <a:spcBef>
                          <a:spcPts val="0"/>
                        </a:spcBef>
                        <a:spcAft>
                          <a:spcPts val="455"/>
                        </a:spcAft>
                      </a:pPr>
                      <a:r>
                        <a:rPr lang="en-US" sz="1000" spc="0">
                          <a:solidFill>
                            <a:srgbClr val="000000"/>
                          </a:solidFill>
                          <a:latin typeface="Arial" panose="02020603050405020304" pitchFamily="2"/>
                        </a:rPr>
                        <a:t>$1,000,000 </a:t>
                      </a:r>
                    </a:p>
                  </a:txBody>
                  <a:tcPr marL="0" marR="0" marT="62345" marB="0" anchor="ctr">
                    <a:lnL w="8890" cmpd="sng">
                      <a:solidFill>
                        <a:srgbClr val="000000"/>
                      </a:solid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lnTlToBr w="12700" cmpd="sng">
                      <a:noFill/>
                      <a:prstDash val="solid"/>
                    </a:lnTlToBr>
                    <a:lnBlToTr w="12700" cmpd="sng">
                      <a:noFill/>
                      <a:prstDash val="solid"/>
                    </a:lnBlToTr>
                    <a:noFill/>
                  </a:tcPr>
                </a:tc>
                <a:tc>
                  <a:txBody>
                    <a:bodyPr/>
                    <a:lstStyle>
                      <a:lvl1pPr marL="0" algn="l" defTabSz="1341150" rtl="0" eaLnBrk="1" latinLnBrk="0" hangingPunct="1">
                        <a:defRPr sz="2640" kern="1200">
                          <a:solidFill>
                            <a:schemeClr val="tx1"/>
                          </a:solidFill>
                          <a:latin typeface="Calibri" panose="020F0502020204030204"/>
                        </a:defRPr>
                      </a:lvl1pPr>
                      <a:lvl2pPr marL="670575" algn="l" defTabSz="1341150" rtl="0" eaLnBrk="1" latinLnBrk="0" hangingPunct="1">
                        <a:defRPr sz="2640" kern="1200">
                          <a:solidFill>
                            <a:schemeClr val="tx1"/>
                          </a:solidFill>
                          <a:latin typeface="Calibri" panose="020F0502020204030204"/>
                        </a:defRPr>
                      </a:lvl2pPr>
                      <a:lvl3pPr marL="1341150" algn="l" defTabSz="1341150" rtl="0" eaLnBrk="1" latinLnBrk="0" hangingPunct="1">
                        <a:defRPr sz="2640" kern="1200">
                          <a:solidFill>
                            <a:schemeClr val="tx1"/>
                          </a:solidFill>
                          <a:latin typeface="Calibri" panose="020F0502020204030204"/>
                        </a:defRPr>
                      </a:lvl3pPr>
                      <a:lvl4pPr marL="2011726" algn="l" defTabSz="1341150" rtl="0" eaLnBrk="1" latinLnBrk="0" hangingPunct="1">
                        <a:defRPr sz="2640" kern="1200">
                          <a:solidFill>
                            <a:schemeClr val="tx1"/>
                          </a:solidFill>
                          <a:latin typeface="Calibri" panose="020F0502020204030204"/>
                        </a:defRPr>
                      </a:lvl4pPr>
                      <a:lvl5pPr marL="2682301" algn="l" defTabSz="1341150" rtl="0" eaLnBrk="1" latinLnBrk="0" hangingPunct="1">
                        <a:defRPr sz="2640" kern="1200">
                          <a:solidFill>
                            <a:schemeClr val="tx1"/>
                          </a:solidFill>
                          <a:latin typeface="Calibri" panose="020F0502020204030204"/>
                        </a:defRPr>
                      </a:lvl5pPr>
                      <a:lvl6pPr marL="3352876" algn="l" defTabSz="1341150" rtl="0" eaLnBrk="1" latinLnBrk="0" hangingPunct="1">
                        <a:defRPr sz="2640" kern="1200">
                          <a:solidFill>
                            <a:schemeClr val="tx1"/>
                          </a:solidFill>
                          <a:latin typeface="Calibri" panose="020F0502020204030204"/>
                        </a:defRPr>
                      </a:lvl6pPr>
                      <a:lvl7pPr marL="4023451" algn="l" defTabSz="1341150" rtl="0" eaLnBrk="1" latinLnBrk="0" hangingPunct="1">
                        <a:defRPr sz="2640" kern="1200">
                          <a:solidFill>
                            <a:schemeClr val="tx1"/>
                          </a:solidFill>
                          <a:latin typeface="Calibri" panose="020F0502020204030204"/>
                        </a:defRPr>
                      </a:lvl7pPr>
                      <a:lvl8pPr marL="4694027" algn="l" defTabSz="1341150" rtl="0" eaLnBrk="1" latinLnBrk="0" hangingPunct="1">
                        <a:defRPr sz="2640" kern="1200">
                          <a:solidFill>
                            <a:schemeClr val="tx1"/>
                          </a:solidFill>
                          <a:latin typeface="Calibri" panose="020F0502020204030204"/>
                        </a:defRPr>
                      </a:lvl8pPr>
                      <a:lvl9pPr marL="5364602" algn="l" defTabSz="1341150" rtl="0" eaLnBrk="1" latinLnBrk="0" hangingPunct="1">
                        <a:defRPr sz="2640" kern="1200">
                          <a:solidFill>
                            <a:schemeClr val="tx1"/>
                          </a:solidFill>
                          <a:latin typeface="Calibri" panose="020F0502020204030204"/>
                        </a:defRPr>
                      </a:lvl9pPr>
                    </a:lstStyle>
                    <a:p>
                      <a:pPr marL="0" marR="63500" indent="0" algn="ctr">
                        <a:lnSpc>
                          <a:spcPts val="1000"/>
                        </a:lnSpc>
                        <a:spcBef>
                          <a:spcPts val="0"/>
                        </a:spcBef>
                        <a:spcAft>
                          <a:spcPts val="455"/>
                        </a:spcAft>
                      </a:pPr>
                      <a:r>
                        <a:rPr lang="en-US" sz="1000" spc="0">
                          <a:solidFill>
                            <a:srgbClr val="000000"/>
                          </a:solidFill>
                          <a:latin typeface="Arial" panose="02020603050405020304" pitchFamily="2"/>
                        </a:rPr>
                        <a:t>to </a:t>
                      </a:r>
                    </a:p>
                  </a:txBody>
                  <a:tcPr marL="0" marR="0" marT="62345" marB="0" anchor="ctr">
                    <a:lnL w="8890" cap="flat" cmpd="sng" algn="ctr">
                      <a:solidFill>
                        <a:srgbClr val="000000"/>
                      </a:solidFill>
                      <a:prstDash val="solid"/>
                      <a:round/>
                      <a:headEnd type="none" w="med" len="med"/>
                      <a:tailEnd type="none" w="med" len="med"/>
                    </a:lnL>
                    <a:lnR w="8890" cmpd="sng">
                      <a:solidFill>
                        <a:srgbClr val="000000"/>
                      </a:solidFill>
                      <a:prstDash val="solid"/>
                    </a:lnR>
                    <a:lnT w="8890" cap="flat" cmpd="sng" algn="ctr">
                      <a:solidFill>
                        <a:srgbClr val="000000"/>
                      </a:solidFill>
                      <a:prstDash val="solid"/>
                      <a:round/>
                      <a:headEnd type="none" w="med" len="med"/>
                      <a:tailEnd type="none" w="med" len="med"/>
                    </a:lnT>
                    <a:lnB w="889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341150" rtl="0" eaLnBrk="1" latinLnBrk="0" hangingPunct="1">
                        <a:defRPr sz="2640" kern="1200">
                          <a:solidFill>
                            <a:schemeClr val="tx1"/>
                          </a:solidFill>
                          <a:latin typeface="Calibri" panose="020F0502020204030204"/>
                        </a:defRPr>
                      </a:lvl1pPr>
                      <a:lvl2pPr marL="670575" algn="l" defTabSz="1341150" rtl="0" eaLnBrk="1" latinLnBrk="0" hangingPunct="1">
                        <a:defRPr sz="2640" kern="1200">
                          <a:solidFill>
                            <a:schemeClr val="tx1"/>
                          </a:solidFill>
                          <a:latin typeface="Calibri" panose="020F0502020204030204"/>
                        </a:defRPr>
                      </a:lvl2pPr>
                      <a:lvl3pPr marL="1341150" algn="l" defTabSz="1341150" rtl="0" eaLnBrk="1" latinLnBrk="0" hangingPunct="1">
                        <a:defRPr sz="2640" kern="1200">
                          <a:solidFill>
                            <a:schemeClr val="tx1"/>
                          </a:solidFill>
                          <a:latin typeface="Calibri" panose="020F0502020204030204"/>
                        </a:defRPr>
                      </a:lvl3pPr>
                      <a:lvl4pPr marL="2011726" algn="l" defTabSz="1341150" rtl="0" eaLnBrk="1" latinLnBrk="0" hangingPunct="1">
                        <a:defRPr sz="2640" kern="1200">
                          <a:solidFill>
                            <a:schemeClr val="tx1"/>
                          </a:solidFill>
                          <a:latin typeface="Calibri" panose="020F0502020204030204"/>
                        </a:defRPr>
                      </a:lvl4pPr>
                      <a:lvl5pPr marL="2682301" algn="l" defTabSz="1341150" rtl="0" eaLnBrk="1" latinLnBrk="0" hangingPunct="1">
                        <a:defRPr sz="2640" kern="1200">
                          <a:solidFill>
                            <a:schemeClr val="tx1"/>
                          </a:solidFill>
                          <a:latin typeface="Calibri" panose="020F0502020204030204"/>
                        </a:defRPr>
                      </a:lvl5pPr>
                      <a:lvl6pPr marL="3352876" algn="l" defTabSz="1341150" rtl="0" eaLnBrk="1" latinLnBrk="0" hangingPunct="1">
                        <a:defRPr sz="2640" kern="1200">
                          <a:solidFill>
                            <a:schemeClr val="tx1"/>
                          </a:solidFill>
                          <a:latin typeface="Calibri" panose="020F0502020204030204"/>
                        </a:defRPr>
                      </a:lvl6pPr>
                      <a:lvl7pPr marL="4023451" algn="l" defTabSz="1341150" rtl="0" eaLnBrk="1" latinLnBrk="0" hangingPunct="1">
                        <a:defRPr sz="2640" kern="1200">
                          <a:solidFill>
                            <a:schemeClr val="tx1"/>
                          </a:solidFill>
                          <a:latin typeface="Calibri" panose="020F0502020204030204"/>
                        </a:defRPr>
                      </a:lvl7pPr>
                      <a:lvl8pPr marL="4694027" algn="l" defTabSz="1341150" rtl="0" eaLnBrk="1" latinLnBrk="0" hangingPunct="1">
                        <a:defRPr sz="2640" kern="1200">
                          <a:solidFill>
                            <a:schemeClr val="tx1"/>
                          </a:solidFill>
                          <a:latin typeface="Calibri" panose="020F0502020204030204"/>
                        </a:defRPr>
                      </a:lvl8pPr>
                      <a:lvl9pPr marL="5364602" algn="l" defTabSz="1341150" rtl="0" eaLnBrk="1" latinLnBrk="0" hangingPunct="1">
                        <a:defRPr sz="2640" kern="1200">
                          <a:solidFill>
                            <a:schemeClr val="tx1"/>
                          </a:solidFill>
                          <a:latin typeface="Calibri" panose="020F0502020204030204"/>
                        </a:defRPr>
                      </a:lvl9pPr>
                    </a:lstStyle>
                    <a:p>
                      <a:pPr marL="0" marR="73025" indent="0" algn="ctr">
                        <a:lnSpc>
                          <a:spcPts val="1000"/>
                        </a:lnSpc>
                        <a:spcBef>
                          <a:spcPts val="0"/>
                        </a:spcBef>
                        <a:spcAft>
                          <a:spcPts val="455"/>
                        </a:spcAft>
                      </a:pPr>
                      <a:r>
                        <a:rPr lang="en-US" sz="1000" spc="0">
                          <a:solidFill>
                            <a:srgbClr val="000000"/>
                          </a:solidFill>
                          <a:latin typeface="Arial" panose="02020603050405020304" pitchFamily="2"/>
                        </a:rPr>
                        <a:t>$1,250,000 </a:t>
                      </a:r>
                    </a:p>
                  </a:txBody>
                  <a:tcPr marL="0" marR="0" marT="62345" marB="0" anchor="ctr">
                    <a:lnL w="8890" cmpd="sng">
                      <a:solidFill>
                        <a:srgbClr val="000000"/>
                      </a:solid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167496">
                <a:tc>
                  <a:txBody>
                    <a:bodyPr/>
                    <a:lstStyle>
                      <a:lvl1pPr marL="0" algn="l" defTabSz="1341150" rtl="0" eaLnBrk="1" latinLnBrk="0" hangingPunct="1">
                        <a:defRPr sz="2640" kern="1200">
                          <a:solidFill>
                            <a:schemeClr val="tx1"/>
                          </a:solidFill>
                          <a:latin typeface="Calibri" panose="020F0502020204030204"/>
                        </a:defRPr>
                      </a:lvl1pPr>
                      <a:lvl2pPr marL="670575" algn="l" defTabSz="1341150" rtl="0" eaLnBrk="1" latinLnBrk="0" hangingPunct="1">
                        <a:defRPr sz="2640" kern="1200">
                          <a:solidFill>
                            <a:schemeClr val="tx1"/>
                          </a:solidFill>
                          <a:latin typeface="Calibri" panose="020F0502020204030204"/>
                        </a:defRPr>
                      </a:lvl2pPr>
                      <a:lvl3pPr marL="1341150" algn="l" defTabSz="1341150" rtl="0" eaLnBrk="1" latinLnBrk="0" hangingPunct="1">
                        <a:defRPr sz="2640" kern="1200">
                          <a:solidFill>
                            <a:schemeClr val="tx1"/>
                          </a:solidFill>
                          <a:latin typeface="Calibri" panose="020F0502020204030204"/>
                        </a:defRPr>
                      </a:lvl3pPr>
                      <a:lvl4pPr marL="2011726" algn="l" defTabSz="1341150" rtl="0" eaLnBrk="1" latinLnBrk="0" hangingPunct="1">
                        <a:defRPr sz="2640" kern="1200">
                          <a:solidFill>
                            <a:schemeClr val="tx1"/>
                          </a:solidFill>
                          <a:latin typeface="Calibri" panose="020F0502020204030204"/>
                        </a:defRPr>
                      </a:lvl4pPr>
                      <a:lvl5pPr marL="2682301" algn="l" defTabSz="1341150" rtl="0" eaLnBrk="1" latinLnBrk="0" hangingPunct="1">
                        <a:defRPr sz="2640" kern="1200">
                          <a:solidFill>
                            <a:schemeClr val="tx1"/>
                          </a:solidFill>
                          <a:latin typeface="Calibri" panose="020F0502020204030204"/>
                        </a:defRPr>
                      </a:lvl5pPr>
                      <a:lvl6pPr marL="3352876" algn="l" defTabSz="1341150" rtl="0" eaLnBrk="1" latinLnBrk="0" hangingPunct="1">
                        <a:defRPr sz="2640" kern="1200">
                          <a:solidFill>
                            <a:schemeClr val="tx1"/>
                          </a:solidFill>
                          <a:latin typeface="Calibri" panose="020F0502020204030204"/>
                        </a:defRPr>
                      </a:lvl6pPr>
                      <a:lvl7pPr marL="4023451" algn="l" defTabSz="1341150" rtl="0" eaLnBrk="1" latinLnBrk="0" hangingPunct="1">
                        <a:defRPr sz="2640" kern="1200">
                          <a:solidFill>
                            <a:schemeClr val="tx1"/>
                          </a:solidFill>
                          <a:latin typeface="Calibri" panose="020F0502020204030204"/>
                        </a:defRPr>
                      </a:lvl7pPr>
                      <a:lvl8pPr marL="4694027" algn="l" defTabSz="1341150" rtl="0" eaLnBrk="1" latinLnBrk="0" hangingPunct="1">
                        <a:defRPr sz="2640" kern="1200">
                          <a:solidFill>
                            <a:schemeClr val="tx1"/>
                          </a:solidFill>
                          <a:latin typeface="Calibri" panose="020F0502020204030204"/>
                        </a:defRPr>
                      </a:lvl8pPr>
                      <a:lvl9pPr marL="5364602" algn="l" defTabSz="1341150" rtl="0" eaLnBrk="1" latinLnBrk="0" hangingPunct="1">
                        <a:defRPr sz="2640" kern="1200">
                          <a:solidFill>
                            <a:schemeClr val="tx1"/>
                          </a:solidFill>
                          <a:latin typeface="Calibri" panose="020F0502020204030204"/>
                        </a:defRPr>
                      </a:lvl9pPr>
                    </a:lstStyle>
                    <a:p>
                      <a:pPr marL="76200" marR="0" indent="0" algn="l">
                        <a:lnSpc>
                          <a:spcPts val="1000"/>
                        </a:lnSpc>
                        <a:spcBef>
                          <a:spcPts val="0"/>
                        </a:spcBef>
                        <a:spcAft>
                          <a:spcPts val="480"/>
                        </a:spcAft>
                      </a:pPr>
                      <a:r>
                        <a:rPr lang="en-US" sz="1000" spc="0">
                          <a:solidFill>
                            <a:srgbClr val="000000"/>
                          </a:solidFill>
                          <a:latin typeface="Arial" panose="02020603050405020304" pitchFamily="2"/>
                        </a:rPr>
                        <a:t>Class XIII </a:t>
                      </a:r>
                    </a:p>
                  </a:txBody>
                  <a:tcPr marL="0" marR="0" marT="62345" marB="0" anchor="ctr">
                    <a:lnL w="8890" cmpd="sng">
                      <a:solidFill>
                        <a:srgbClr val="000000"/>
                      </a:solid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lnTlToBr w="12700" cmpd="sng">
                      <a:noFill/>
                      <a:prstDash val="solid"/>
                    </a:lnTlToBr>
                    <a:lnBlToTr w="12700" cmpd="sng">
                      <a:noFill/>
                      <a:prstDash val="solid"/>
                    </a:lnBlToTr>
                    <a:noFill/>
                  </a:tcPr>
                </a:tc>
                <a:tc>
                  <a:txBody>
                    <a:bodyPr/>
                    <a:lstStyle>
                      <a:lvl1pPr marL="0" algn="l" defTabSz="1341150" rtl="0" eaLnBrk="1" latinLnBrk="0" hangingPunct="1">
                        <a:defRPr sz="2640" kern="1200">
                          <a:solidFill>
                            <a:schemeClr val="tx1"/>
                          </a:solidFill>
                          <a:latin typeface="Calibri" panose="020F0502020204030204"/>
                        </a:defRPr>
                      </a:lvl1pPr>
                      <a:lvl2pPr marL="670575" algn="l" defTabSz="1341150" rtl="0" eaLnBrk="1" latinLnBrk="0" hangingPunct="1">
                        <a:defRPr sz="2640" kern="1200">
                          <a:solidFill>
                            <a:schemeClr val="tx1"/>
                          </a:solidFill>
                          <a:latin typeface="Calibri" panose="020F0502020204030204"/>
                        </a:defRPr>
                      </a:lvl2pPr>
                      <a:lvl3pPr marL="1341150" algn="l" defTabSz="1341150" rtl="0" eaLnBrk="1" latinLnBrk="0" hangingPunct="1">
                        <a:defRPr sz="2640" kern="1200">
                          <a:solidFill>
                            <a:schemeClr val="tx1"/>
                          </a:solidFill>
                          <a:latin typeface="Calibri" panose="020F0502020204030204"/>
                        </a:defRPr>
                      </a:lvl3pPr>
                      <a:lvl4pPr marL="2011726" algn="l" defTabSz="1341150" rtl="0" eaLnBrk="1" latinLnBrk="0" hangingPunct="1">
                        <a:defRPr sz="2640" kern="1200">
                          <a:solidFill>
                            <a:schemeClr val="tx1"/>
                          </a:solidFill>
                          <a:latin typeface="Calibri" panose="020F0502020204030204"/>
                        </a:defRPr>
                      </a:lvl4pPr>
                      <a:lvl5pPr marL="2682301" algn="l" defTabSz="1341150" rtl="0" eaLnBrk="1" latinLnBrk="0" hangingPunct="1">
                        <a:defRPr sz="2640" kern="1200">
                          <a:solidFill>
                            <a:schemeClr val="tx1"/>
                          </a:solidFill>
                          <a:latin typeface="Calibri" panose="020F0502020204030204"/>
                        </a:defRPr>
                      </a:lvl5pPr>
                      <a:lvl6pPr marL="3352876" algn="l" defTabSz="1341150" rtl="0" eaLnBrk="1" latinLnBrk="0" hangingPunct="1">
                        <a:defRPr sz="2640" kern="1200">
                          <a:solidFill>
                            <a:schemeClr val="tx1"/>
                          </a:solidFill>
                          <a:latin typeface="Calibri" panose="020F0502020204030204"/>
                        </a:defRPr>
                      </a:lvl6pPr>
                      <a:lvl7pPr marL="4023451" algn="l" defTabSz="1341150" rtl="0" eaLnBrk="1" latinLnBrk="0" hangingPunct="1">
                        <a:defRPr sz="2640" kern="1200">
                          <a:solidFill>
                            <a:schemeClr val="tx1"/>
                          </a:solidFill>
                          <a:latin typeface="Calibri" panose="020F0502020204030204"/>
                        </a:defRPr>
                      </a:lvl7pPr>
                      <a:lvl8pPr marL="4694027" algn="l" defTabSz="1341150" rtl="0" eaLnBrk="1" latinLnBrk="0" hangingPunct="1">
                        <a:defRPr sz="2640" kern="1200">
                          <a:solidFill>
                            <a:schemeClr val="tx1"/>
                          </a:solidFill>
                          <a:latin typeface="Calibri" panose="020F0502020204030204"/>
                        </a:defRPr>
                      </a:lvl8pPr>
                      <a:lvl9pPr marL="5364602" algn="l" defTabSz="1341150" rtl="0" eaLnBrk="1" latinLnBrk="0" hangingPunct="1">
                        <a:defRPr sz="2640" kern="1200">
                          <a:solidFill>
                            <a:schemeClr val="tx1"/>
                          </a:solidFill>
                          <a:latin typeface="Calibri" panose="020F0502020204030204"/>
                        </a:defRPr>
                      </a:lvl9pPr>
                    </a:lstStyle>
                    <a:p>
                      <a:pPr marL="0" marR="57150" indent="0" algn="ctr">
                        <a:lnSpc>
                          <a:spcPts val="1000"/>
                        </a:lnSpc>
                        <a:spcBef>
                          <a:spcPts val="0"/>
                        </a:spcBef>
                        <a:spcAft>
                          <a:spcPts val="480"/>
                        </a:spcAft>
                      </a:pPr>
                      <a:r>
                        <a:rPr lang="en-US" sz="1000" spc="0">
                          <a:solidFill>
                            <a:srgbClr val="000000"/>
                          </a:solidFill>
                          <a:latin typeface="Arial" panose="02020603050405020304" pitchFamily="2"/>
                        </a:rPr>
                        <a:t>$1,250,000 </a:t>
                      </a:r>
                    </a:p>
                  </a:txBody>
                  <a:tcPr marL="0" marR="0" marT="62345" marB="0" anchor="ctr">
                    <a:lnL w="8890" cmpd="sng">
                      <a:solidFill>
                        <a:srgbClr val="000000"/>
                      </a:solid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lnTlToBr w="12700" cmpd="sng">
                      <a:noFill/>
                      <a:prstDash val="solid"/>
                    </a:lnTlToBr>
                    <a:lnBlToTr w="12700" cmpd="sng">
                      <a:noFill/>
                      <a:prstDash val="solid"/>
                    </a:lnBlToTr>
                    <a:noFill/>
                  </a:tcPr>
                </a:tc>
                <a:tc>
                  <a:txBody>
                    <a:bodyPr/>
                    <a:lstStyle>
                      <a:lvl1pPr marL="0" algn="l" defTabSz="1341150" rtl="0" eaLnBrk="1" latinLnBrk="0" hangingPunct="1">
                        <a:defRPr sz="2640" kern="1200">
                          <a:solidFill>
                            <a:schemeClr val="tx1"/>
                          </a:solidFill>
                          <a:latin typeface="Calibri" panose="020F0502020204030204"/>
                        </a:defRPr>
                      </a:lvl1pPr>
                      <a:lvl2pPr marL="670575" algn="l" defTabSz="1341150" rtl="0" eaLnBrk="1" latinLnBrk="0" hangingPunct="1">
                        <a:defRPr sz="2640" kern="1200">
                          <a:solidFill>
                            <a:schemeClr val="tx1"/>
                          </a:solidFill>
                          <a:latin typeface="Calibri" panose="020F0502020204030204"/>
                        </a:defRPr>
                      </a:lvl2pPr>
                      <a:lvl3pPr marL="1341150" algn="l" defTabSz="1341150" rtl="0" eaLnBrk="1" latinLnBrk="0" hangingPunct="1">
                        <a:defRPr sz="2640" kern="1200">
                          <a:solidFill>
                            <a:schemeClr val="tx1"/>
                          </a:solidFill>
                          <a:latin typeface="Calibri" panose="020F0502020204030204"/>
                        </a:defRPr>
                      </a:lvl3pPr>
                      <a:lvl4pPr marL="2011726" algn="l" defTabSz="1341150" rtl="0" eaLnBrk="1" latinLnBrk="0" hangingPunct="1">
                        <a:defRPr sz="2640" kern="1200">
                          <a:solidFill>
                            <a:schemeClr val="tx1"/>
                          </a:solidFill>
                          <a:latin typeface="Calibri" panose="020F0502020204030204"/>
                        </a:defRPr>
                      </a:lvl4pPr>
                      <a:lvl5pPr marL="2682301" algn="l" defTabSz="1341150" rtl="0" eaLnBrk="1" latinLnBrk="0" hangingPunct="1">
                        <a:defRPr sz="2640" kern="1200">
                          <a:solidFill>
                            <a:schemeClr val="tx1"/>
                          </a:solidFill>
                          <a:latin typeface="Calibri" panose="020F0502020204030204"/>
                        </a:defRPr>
                      </a:lvl5pPr>
                      <a:lvl6pPr marL="3352876" algn="l" defTabSz="1341150" rtl="0" eaLnBrk="1" latinLnBrk="0" hangingPunct="1">
                        <a:defRPr sz="2640" kern="1200">
                          <a:solidFill>
                            <a:schemeClr val="tx1"/>
                          </a:solidFill>
                          <a:latin typeface="Calibri" panose="020F0502020204030204"/>
                        </a:defRPr>
                      </a:lvl6pPr>
                      <a:lvl7pPr marL="4023451" algn="l" defTabSz="1341150" rtl="0" eaLnBrk="1" latinLnBrk="0" hangingPunct="1">
                        <a:defRPr sz="2640" kern="1200">
                          <a:solidFill>
                            <a:schemeClr val="tx1"/>
                          </a:solidFill>
                          <a:latin typeface="Calibri" panose="020F0502020204030204"/>
                        </a:defRPr>
                      </a:lvl7pPr>
                      <a:lvl8pPr marL="4694027" algn="l" defTabSz="1341150" rtl="0" eaLnBrk="1" latinLnBrk="0" hangingPunct="1">
                        <a:defRPr sz="2640" kern="1200">
                          <a:solidFill>
                            <a:schemeClr val="tx1"/>
                          </a:solidFill>
                          <a:latin typeface="Calibri" panose="020F0502020204030204"/>
                        </a:defRPr>
                      </a:lvl8pPr>
                      <a:lvl9pPr marL="5364602" algn="l" defTabSz="1341150" rtl="0" eaLnBrk="1" latinLnBrk="0" hangingPunct="1">
                        <a:defRPr sz="2640" kern="1200">
                          <a:solidFill>
                            <a:schemeClr val="tx1"/>
                          </a:solidFill>
                          <a:latin typeface="Calibri" panose="020F0502020204030204"/>
                        </a:defRPr>
                      </a:lvl9pPr>
                    </a:lstStyle>
                    <a:p>
                      <a:pPr marL="0" marR="63500" indent="0" algn="ctr">
                        <a:lnSpc>
                          <a:spcPts val="1000"/>
                        </a:lnSpc>
                        <a:spcBef>
                          <a:spcPts val="0"/>
                        </a:spcBef>
                        <a:spcAft>
                          <a:spcPts val="480"/>
                        </a:spcAft>
                      </a:pPr>
                      <a:r>
                        <a:rPr lang="en-US" sz="1000" spc="0">
                          <a:solidFill>
                            <a:srgbClr val="000000"/>
                          </a:solidFill>
                          <a:latin typeface="Arial" panose="02020603050405020304" pitchFamily="2"/>
                        </a:rPr>
                        <a:t>to </a:t>
                      </a:r>
                    </a:p>
                  </a:txBody>
                  <a:tcPr marL="0" marR="0" marT="62345" marB="0" anchor="ctr">
                    <a:lnL w="8890" cap="flat" cmpd="sng" algn="ctr">
                      <a:solidFill>
                        <a:srgbClr val="000000"/>
                      </a:solidFill>
                      <a:prstDash val="solid"/>
                      <a:round/>
                      <a:headEnd type="none" w="med" len="med"/>
                      <a:tailEnd type="none" w="med" len="med"/>
                    </a:lnL>
                    <a:lnR w="8890" cmpd="sng">
                      <a:solidFill>
                        <a:srgbClr val="000000"/>
                      </a:solidFill>
                      <a:prstDash val="solid"/>
                    </a:lnR>
                    <a:lnT w="8890" cap="flat" cmpd="sng" algn="ctr">
                      <a:solidFill>
                        <a:srgbClr val="000000"/>
                      </a:solidFill>
                      <a:prstDash val="solid"/>
                      <a:round/>
                      <a:headEnd type="none" w="med" len="med"/>
                      <a:tailEnd type="none" w="med" len="med"/>
                    </a:lnT>
                    <a:lnB w="889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341150" rtl="0" eaLnBrk="1" latinLnBrk="0" hangingPunct="1">
                        <a:defRPr sz="2640" kern="1200">
                          <a:solidFill>
                            <a:schemeClr val="tx1"/>
                          </a:solidFill>
                          <a:latin typeface="Calibri" panose="020F0502020204030204"/>
                        </a:defRPr>
                      </a:lvl1pPr>
                      <a:lvl2pPr marL="670575" algn="l" defTabSz="1341150" rtl="0" eaLnBrk="1" latinLnBrk="0" hangingPunct="1">
                        <a:defRPr sz="2640" kern="1200">
                          <a:solidFill>
                            <a:schemeClr val="tx1"/>
                          </a:solidFill>
                          <a:latin typeface="Calibri" panose="020F0502020204030204"/>
                        </a:defRPr>
                      </a:lvl2pPr>
                      <a:lvl3pPr marL="1341150" algn="l" defTabSz="1341150" rtl="0" eaLnBrk="1" latinLnBrk="0" hangingPunct="1">
                        <a:defRPr sz="2640" kern="1200">
                          <a:solidFill>
                            <a:schemeClr val="tx1"/>
                          </a:solidFill>
                          <a:latin typeface="Calibri" panose="020F0502020204030204"/>
                        </a:defRPr>
                      </a:lvl3pPr>
                      <a:lvl4pPr marL="2011726" algn="l" defTabSz="1341150" rtl="0" eaLnBrk="1" latinLnBrk="0" hangingPunct="1">
                        <a:defRPr sz="2640" kern="1200">
                          <a:solidFill>
                            <a:schemeClr val="tx1"/>
                          </a:solidFill>
                          <a:latin typeface="Calibri" panose="020F0502020204030204"/>
                        </a:defRPr>
                      </a:lvl4pPr>
                      <a:lvl5pPr marL="2682301" algn="l" defTabSz="1341150" rtl="0" eaLnBrk="1" latinLnBrk="0" hangingPunct="1">
                        <a:defRPr sz="2640" kern="1200">
                          <a:solidFill>
                            <a:schemeClr val="tx1"/>
                          </a:solidFill>
                          <a:latin typeface="Calibri" panose="020F0502020204030204"/>
                        </a:defRPr>
                      </a:lvl5pPr>
                      <a:lvl6pPr marL="3352876" algn="l" defTabSz="1341150" rtl="0" eaLnBrk="1" latinLnBrk="0" hangingPunct="1">
                        <a:defRPr sz="2640" kern="1200">
                          <a:solidFill>
                            <a:schemeClr val="tx1"/>
                          </a:solidFill>
                          <a:latin typeface="Calibri" panose="020F0502020204030204"/>
                        </a:defRPr>
                      </a:lvl6pPr>
                      <a:lvl7pPr marL="4023451" algn="l" defTabSz="1341150" rtl="0" eaLnBrk="1" latinLnBrk="0" hangingPunct="1">
                        <a:defRPr sz="2640" kern="1200">
                          <a:solidFill>
                            <a:schemeClr val="tx1"/>
                          </a:solidFill>
                          <a:latin typeface="Calibri" panose="020F0502020204030204"/>
                        </a:defRPr>
                      </a:lvl7pPr>
                      <a:lvl8pPr marL="4694027" algn="l" defTabSz="1341150" rtl="0" eaLnBrk="1" latinLnBrk="0" hangingPunct="1">
                        <a:defRPr sz="2640" kern="1200">
                          <a:solidFill>
                            <a:schemeClr val="tx1"/>
                          </a:solidFill>
                          <a:latin typeface="Calibri" panose="020F0502020204030204"/>
                        </a:defRPr>
                      </a:lvl8pPr>
                      <a:lvl9pPr marL="5364602" algn="l" defTabSz="1341150" rtl="0" eaLnBrk="1" latinLnBrk="0" hangingPunct="1">
                        <a:defRPr sz="2640" kern="1200">
                          <a:solidFill>
                            <a:schemeClr val="tx1"/>
                          </a:solidFill>
                          <a:latin typeface="Calibri" panose="020F0502020204030204"/>
                        </a:defRPr>
                      </a:lvl9pPr>
                    </a:lstStyle>
                    <a:p>
                      <a:pPr marL="0" marR="73025" indent="0" algn="ctr">
                        <a:lnSpc>
                          <a:spcPts val="1000"/>
                        </a:lnSpc>
                        <a:spcBef>
                          <a:spcPts val="0"/>
                        </a:spcBef>
                        <a:spcAft>
                          <a:spcPts val="480"/>
                        </a:spcAft>
                      </a:pPr>
                      <a:r>
                        <a:rPr lang="en-US" sz="1000" spc="0">
                          <a:solidFill>
                            <a:srgbClr val="000000"/>
                          </a:solidFill>
                          <a:latin typeface="Arial" panose="02020603050405020304" pitchFamily="2"/>
                        </a:rPr>
                        <a:t>$1,500,000 </a:t>
                      </a:r>
                    </a:p>
                  </a:txBody>
                  <a:tcPr marL="0" marR="0" marT="62345" marB="0" anchor="ctr">
                    <a:lnL w="8890" cmpd="sng">
                      <a:solidFill>
                        <a:srgbClr val="000000"/>
                      </a:solid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164813">
                <a:tc>
                  <a:txBody>
                    <a:bodyPr/>
                    <a:lstStyle>
                      <a:lvl1pPr marL="0" algn="l" defTabSz="1341150" rtl="0" eaLnBrk="1" latinLnBrk="0" hangingPunct="1">
                        <a:defRPr sz="2640" kern="1200">
                          <a:solidFill>
                            <a:schemeClr val="tx1"/>
                          </a:solidFill>
                          <a:latin typeface="Calibri" panose="020F0502020204030204"/>
                        </a:defRPr>
                      </a:lvl1pPr>
                      <a:lvl2pPr marL="670575" algn="l" defTabSz="1341150" rtl="0" eaLnBrk="1" latinLnBrk="0" hangingPunct="1">
                        <a:defRPr sz="2640" kern="1200">
                          <a:solidFill>
                            <a:schemeClr val="tx1"/>
                          </a:solidFill>
                          <a:latin typeface="Calibri" panose="020F0502020204030204"/>
                        </a:defRPr>
                      </a:lvl2pPr>
                      <a:lvl3pPr marL="1341150" algn="l" defTabSz="1341150" rtl="0" eaLnBrk="1" latinLnBrk="0" hangingPunct="1">
                        <a:defRPr sz="2640" kern="1200">
                          <a:solidFill>
                            <a:schemeClr val="tx1"/>
                          </a:solidFill>
                          <a:latin typeface="Calibri" panose="020F0502020204030204"/>
                        </a:defRPr>
                      </a:lvl3pPr>
                      <a:lvl4pPr marL="2011726" algn="l" defTabSz="1341150" rtl="0" eaLnBrk="1" latinLnBrk="0" hangingPunct="1">
                        <a:defRPr sz="2640" kern="1200">
                          <a:solidFill>
                            <a:schemeClr val="tx1"/>
                          </a:solidFill>
                          <a:latin typeface="Calibri" panose="020F0502020204030204"/>
                        </a:defRPr>
                      </a:lvl4pPr>
                      <a:lvl5pPr marL="2682301" algn="l" defTabSz="1341150" rtl="0" eaLnBrk="1" latinLnBrk="0" hangingPunct="1">
                        <a:defRPr sz="2640" kern="1200">
                          <a:solidFill>
                            <a:schemeClr val="tx1"/>
                          </a:solidFill>
                          <a:latin typeface="Calibri" panose="020F0502020204030204"/>
                        </a:defRPr>
                      </a:lvl5pPr>
                      <a:lvl6pPr marL="3352876" algn="l" defTabSz="1341150" rtl="0" eaLnBrk="1" latinLnBrk="0" hangingPunct="1">
                        <a:defRPr sz="2640" kern="1200">
                          <a:solidFill>
                            <a:schemeClr val="tx1"/>
                          </a:solidFill>
                          <a:latin typeface="Calibri" panose="020F0502020204030204"/>
                        </a:defRPr>
                      </a:lvl6pPr>
                      <a:lvl7pPr marL="4023451" algn="l" defTabSz="1341150" rtl="0" eaLnBrk="1" latinLnBrk="0" hangingPunct="1">
                        <a:defRPr sz="2640" kern="1200">
                          <a:solidFill>
                            <a:schemeClr val="tx1"/>
                          </a:solidFill>
                          <a:latin typeface="Calibri" panose="020F0502020204030204"/>
                        </a:defRPr>
                      </a:lvl7pPr>
                      <a:lvl8pPr marL="4694027" algn="l" defTabSz="1341150" rtl="0" eaLnBrk="1" latinLnBrk="0" hangingPunct="1">
                        <a:defRPr sz="2640" kern="1200">
                          <a:solidFill>
                            <a:schemeClr val="tx1"/>
                          </a:solidFill>
                          <a:latin typeface="Calibri" panose="020F0502020204030204"/>
                        </a:defRPr>
                      </a:lvl8pPr>
                      <a:lvl9pPr marL="5364602" algn="l" defTabSz="1341150" rtl="0" eaLnBrk="1" latinLnBrk="0" hangingPunct="1">
                        <a:defRPr sz="2640" kern="1200">
                          <a:solidFill>
                            <a:schemeClr val="tx1"/>
                          </a:solidFill>
                          <a:latin typeface="Calibri" panose="020F0502020204030204"/>
                        </a:defRPr>
                      </a:lvl9pPr>
                    </a:lstStyle>
                    <a:p>
                      <a:pPr marL="76200" marR="0" indent="0" algn="l">
                        <a:lnSpc>
                          <a:spcPts val="1000"/>
                        </a:lnSpc>
                        <a:spcBef>
                          <a:spcPts val="0"/>
                        </a:spcBef>
                        <a:spcAft>
                          <a:spcPts val="455"/>
                        </a:spcAft>
                      </a:pPr>
                      <a:r>
                        <a:rPr lang="en-US" sz="1000" spc="0">
                          <a:solidFill>
                            <a:srgbClr val="000000"/>
                          </a:solidFill>
                          <a:latin typeface="Arial" panose="02020603050405020304" pitchFamily="2"/>
                        </a:rPr>
                        <a:t>Class XIV </a:t>
                      </a:r>
                    </a:p>
                  </a:txBody>
                  <a:tcPr marL="0" marR="0" marT="62345" marB="0" anchor="ctr">
                    <a:lnL w="8890" cmpd="sng">
                      <a:solidFill>
                        <a:srgbClr val="000000"/>
                      </a:solid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lnTlToBr w="12700" cmpd="sng">
                      <a:noFill/>
                      <a:prstDash val="solid"/>
                    </a:lnTlToBr>
                    <a:lnBlToTr w="12700" cmpd="sng">
                      <a:noFill/>
                      <a:prstDash val="solid"/>
                    </a:lnBlToTr>
                    <a:noFill/>
                  </a:tcPr>
                </a:tc>
                <a:tc>
                  <a:txBody>
                    <a:bodyPr/>
                    <a:lstStyle>
                      <a:lvl1pPr marL="0" algn="l" defTabSz="1341150" rtl="0" eaLnBrk="1" latinLnBrk="0" hangingPunct="1">
                        <a:defRPr sz="2640" kern="1200">
                          <a:solidFill>
                            <a:schemeClr val="tx1"/>
                          </a:solidFill>
                          <a:latin typeface="Calibri" panose="020F0502020204030204"/>
                        </a:defRPr>
                      </a:lvl1pPr>
                      <a:lvl2pPr marL="670575" algn="l" defTabSz="1341150" rtl="0" eaLnBrk="1" latinLnBrk="0" hangingPunct="1">
                        <a:defRPr sz="2640" kern="1200">
                          <a:solidFill>
                            <a:schemeClr val="tx1"/>
                          </a:solidFill>
                          <a:latin typeface="Calibri" panose="020F0502020204030204"/>
                        </a:defRPr>
                      </a:lvl2pPr>
                      <a:lvl3pPr marL="1341150" algn="l" defTabSz="1341150" rtl="0" eaLnBrk="1" latinLnBrk="0" hangingPunct="1">
                        <a:defRPr sz="2640" kern="1200">
                          <a:solidFill>
                            <a:schemeClr val="tx1"/>
                          </a:solidFill>
                          <a:latin typeface="Calibri" panose="020F0502020204030204"/>
                        </a:defRPr>
                      </a:lvl3pPr>
                      <a:lvl4pPr marL="2011726" algn="l" defTabSz="1341150" rtl="0" eaLnBrk="1" latinLnBrk="0" hangingPunct="1">
                        <a:defRPr sz="2640" kern="1200">
                          <a:solidFill>
                            <a:schemeClr val="tx1"/>
                          </a:solidFill>
                          <a:latin typeface="Calibri" panose="020F0502020204030204"/>
                        </a:defRPr>
                      </a:lvl4pPr>
                      <a:lvl5pPr marL="2682301" algn="l" defTabSz="1341150" rtl="0" eaLnBrk="1" latinLnBrk="0" hangingPunct="1">
                        <a:defRPr sz="2640" kern="1200">
                          <a:solidFill>
                            <a:schemeClr val="tx1"/>
                          </a:solidFill>
                          <a:latin typeface="Calibri" panose="020F0502020204030204"/>
                        </a:defRPr>
                      </a:lvl5pPr>
                      <a:lvl6pPr marL="3352876" algn="l" defTabSz="1341150" rtl="0" eaLnBrk="1" latinLnBrk="0" hangingPunct="1">
                        <a:defRPr sz="2640" kern="1200">
                          <a:solidFill>
                            <a:schemeClr val="tx1"/>
                          </a:solidFill>
                          <a:latin typeface="Calibri" panose="020F0502020204030204"/>
                        </a:defRPr>
                      </a:lvl6pPr>
                      <a:lvl7pPr marL="4023451" algn="l" defTabSz="1341150" rtl="0" eaLnBrk="1" latinLnBrk="0" hangingPunct="1">
                        <a:defRPr sz="2640" kern="1200">
                          <a:solidFill>
                            <a:schemeClr val="tx1"/>
                          </a:solidFill>
                          <a:latin typeface="Calibri" panose="020F0502020204030204"/>
                        </a:defRPr>
                      </a:lvl7pPr>
                      <a:lvl8pPr marL="4694027" algn="l" defTabSz="1341150" rtl="0" eaLnBrk="1" latinLnBrk="0" hangingPunct="1">
                        <a:defRPr sz="2640" kern="1200">
                          <a:solidFill>
                            <a:schemeClr val="tx1"/>
                          </a:solidFill>
                          <a:latin typeface="Calibri" panose="020F0502020204030204"/>
                        </a:defRPr>
                      </a:lvl8pPr>
                      <a:lvl9pPr marL="5364602" algn="l" defTabSz="1341150" rtl="0" eaLnBrk="1" latinLnBrk="0" hangingPunct="1">
                        <a:defRPr sz="2640" kern="1200">
                          <a:solidFill>
                            <a:schemeClr val="tx1"/>
                          </a:solidFill>
                          <a:latin typeface="Calibri" panose="020F0502020204030204"/>
                        </a:defRPr>
                      </a:lvl9pPr>
                    </a:lstStyle>
                    <a:p>
                      <a:pPr marL="0" marR="57150" indent="0" algn="ctr">
                        <a:lnSpc>
                          <a:spcPts val="1000"/>
                        </a:lnSpc>
                        <a:spcBef>
                          <a:spcPts val="0"/>
                        </a:spcBef>
                        <a:spcAft>
                          <a:spcPts val="455"/>
                        </a:spcAft>
                      </a:pPr>
                      <a:r>
                        <a:rPr lang="en-US" sz="1000" spc="0">
                          <a:solidFill>
                            <a:srgbClr val="000000"/>
                          </a:solidFill>
                          <a:latin typeface="Arial" panose="02020603050405020304" pitchFamily="2"/>
                        </a:rPr>
                        <a:t>$1,500,000 </a:t>
                      </a:r>
                    </a:p>
                  </a:txBody>
                  <a:tcPr marL="0" marR="0" marT="62345" marB="0" anchor="ctr">
                    <a:lnL w="8890" cmpd="sng">
                      <a:solidFill>
                        <a:srgbClr val="000000"/>
                      </a:solid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lnTlToBr w="12700" cmpd="sng">
                      <a:noFill/>
                      <a:prstDash val="solid"/>
                    </a:lnTlToBr>
                    <a:lnBlToTr w="12700" cmpd="sng">
                      <a:noFill/>
                      <a:prstDash val="solid"/>
                    </a:lnBlToTr>
                    <a:noFill/>
                  </a:tcPr>
                </a:tc>
                <a:tc>
                  <a:txBody>
                    <a:bodyPr/>
                    <a:lstStyle>
                      <a:lvl1pPr marL="0" algn="l" defTabSz="1341150" rtl="0" eaLnBrk="1" latinLnBrk="0" hangingPunct="1">
                        <a:defRPr sz="2640" kern="1200">
                          <a:solidFill>
                            <a:schemeClr val="tx1"/>
                          </a:solidFill>
                          <a:latin typeface="Calibri" panose="020F0502020204030204"/>
                        </a:defRPr>
                      </a:lvl1pPr>
                      <a:lvl2pPr marL="670575" algn="l" defTabSz="1341150" rtl="0" eaLnBrk="1" latinLnBrk="0" hangingPunct="1">
                        <a:defRPr sz="2640" kern="1200">
                          <a:solidFill>
                            <a:schemeClr val="tx1"/>
                          </a:solidFill>
                          <a:latin typeface="Calibri" panose="020F0502020204030204"/>
                        </a:defRPr>
                      </a:lvl2pPr>
                      <a:lvl3pPr marL="1341150" algn="l" defTabSz="1341150" rtl="0" eaLnBrk="1" latinLnBrk="0" hangingPunct="1">
                        <a:defRPr sz="2640" kern="1200">
                          <a:solidFill>
                            <a:schemeClr val="tx1"/>
                          </a:solidFill>
                          <a:latin typeface="Calibri" panose="020F0502020204030204"/>
                        </a:defRPr>
                      </a:lvl3pPr>
                      <a:lvl4pPr marL="2011726" algn="l" defTabSz="1341150" rtl="0" eaLnBrk="1" latinLnBrk="0" hangingPunct="1">
                        <a:defRPr sz="2640" kern="1200">
                          <a:solidFill>
                            <a:schemeClr val="tx1"/>
                          </a:solidFill>
                          <a:latin typeface="Calibri" panose="020F0502020204030204"/>
                        </a:defRPr>
                      </a:lvl4pPr>
                      <a:lvl5pPr marL="2682301" algn="l" defTabSz="1341150" rtl="0" eaLnBrk="1" latinLnBrk="0" hangingPunct="1">
                        <a:defRPr sz="2640" kern="1200">
                          <a:solidFill>
                            <a:schemeClr val="tx1"/>
                          </a:solidFill>
                          <a:latin typeface="Calibri" panose="020F0502020204030204"/>
                        </a:defRPr>
                      </a:lvl5pPr>
                      <a:lvl6pPr marL="3352876" algn="l" defTabSz="1341150" rtl="0" eaLnBrk="1" latinLnBrk="0" hangingPunct="1">
                        <a:defRPr sz="2640" kern="1200">
                          <a:solidFill>
                            <a:schemeClr val="tx1"/>
                          </a:solidFill>
                          <a:latin typeface="Calibri" panose="020F0502020204030204"/>
                        </a:defRPr>
                      </a:lvl6pPr>
                      <a:lvl7pPr marL="4023451" algn="l" defTabSz="1341150" rtl="0" eaLnBrk="1" latinLnBrk="0" hangingPunct="1">
                        <a:defRPr sz="2640" kern="1200">
                          <a:solidFill>
                            <a:schemeClr val="tx1"/>
                          </a:solidFill>
                          <a:latin typeface="Calibri" panose="020F0502020204030204"/>
                        </a:defRPr>
                      </a:lvl7pPr>
                      <a:lvl8pPr marL="4694027" algn="l" defTabSz="1341150" rtl="0" eaLnBrk="1" latinLnBrk="0" hangingPunct="1">
                        <a:defRPr sz="2640" kern="1200">
                          <a:solidFill>
                            <a:schemeClr val="tx1"/>
                          </a:solidFill>
                          <a:latin typeface="Calibri" panose="020F0502020204030204"/>
                        </a:defRPr>
                      </a:lvl8pPr>
                      <a:lvl9pPr marL="5364602" algn="l" defTabSz="1341150" rtl="0" eaLnBrk="1" latinLnBrk="0" hangingPunct="1">
                        <a:defRPr sz="2640" kern="1200">
                          <a:solidFill>
                            <a:schemeClr val="tx1"/>
                          </a:solidFill>
                          <a:latin typeface="Calibri" panose="020F0502020204030204"/>
                        </a:defRPr>
                      </a:lvl9pPr>
                    </a:lstStyle>
                    <a:p>
                      <a:pPr marL="0" marR="63500" indent="0" algn="ctr">
                        <a:lnSpc>
                          <a:spcPts val="1000"/>
                        </a:lnSpc>
                        <a:spcBef>
                          <a:spcPts val="0"/>
                        </a:spcBef>
                        <a:spcAft>
                          <a:spcPts val="455"/>
                        </a:spcAft>
                      </a:pPr>
                      <a:r>
                        <a:rPr lang="en-US" sz="1000" spc="0">
                          <a:solidFill>
                            <a:srgbClr val="000000"/>
                          </a:solidFill>
                          <a:latin typeface="Arial" panose="02020603050405020304" pitchFamily="2"/>
                        </a:rPr>
                        <a:t>to </a:t>
                      </a:r>
                    </a:p>
                  </a:txBody>
                  <a:tcPr marL="0" marR="0" marT="62345" marB="0" anchor="ctr">
                    <a:lnL w="8890" cap="flat" cmpd="sng" algn="ctr">
                      <a:solidFill>
                        <a:srgbClr val="000000"/>
                      </a:solidFill>
                      <a:prstDash val="solid"/>
                      <a:round/>
                      <a:headEnd type="none" w="med" len="med"/>
                      <a:tailEnd type="none" w="med" len="med"/>
                    </a:lnL>
                    <a:lnR w="8890" cmpd="sng">
                      <a:solidFill>
                        <a:srgbClr val="000000"/>
                      </a:solidFill>
                      <a:prstDash val="solid"/>
                    </a:lnR>
                    <a:lnT w="8890" cap="flat" cmpd="sng" algn="ctr">
                      <a:solidFill>
                        <a:srgbClr val="000000"/>
                      </a:solidFill>
                      <a:prstDash val="solid"/>
                      <a:round/>
                      <a:headEnd type="none" w="med" len="med"/>
                      <a:tailEnd type="none" w="med" len="med"/>
                    </a:lnT>
                    <a:lnB w="889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341150" rtl="0" eaLnBrk="1" latinLnBrk="0" hangingPunct="1">
                        <a:defRPr sz="2640" kern="1200">
                          <a:solidFill>
                            <a:schemeClr val="tx1"/>
                          </a:solidFill>
                          <a:latin typeface="Calibri" panose="020F0502020204030204"/>
                        </a:defRPr>
                      </a:lvl1pPr>
                      <a:lvl2pPr marL="670575" algn="l" defTabSz="1341150" rtl="0" eaLnBrk="1" latinLnBrk="0" hangingPunct="1">
                        <a:defRPr sz="2640" kern="1200">
                          <a:solidFill>
                            <a:schemeClr val="tx1"/>
                          </a:solidFill>
                          <a:latin typeface="Calibri" panose="020F0502020204030204"/>
                        </a:defRPr>
                      </a:lvl2pPr>
                      <a:lvl3pPr marL="1341150" algn="l" defTabSz="1341150" rtl="0" eaLnBrk="1" latinLnBrk="0" hangingPunct="1">
                        <a:defRPr sz="2640" kern="1200">
                          <a:solidFill>
                            <a:schemeClr val="tx1"/>
                          </a:solidFill>
                          <a:latin typeface="Calibri" panose="020F0502020204030204"/>
                        </a:defRPr>
                      </a:lvl3pPr>
                      <a:lvl4pPr marL="2011726" algn="l" defTabSz="1341150" rtl="0" eaLnBrk="1" latinLnBrk="0" hangingPunct="1">
                        <a:defRPr sz="2640" kern="1200">
                          <a:solidFill>
                            <a:schemeClr val="tx1"/>
                          </a:solidFill>
                          <a:latin typeface="Calibri" panose="020F0502020204030204"/>
                        </a:defRPr>
                      </a:lvl4pPr>
                      <a:lvl5pPr marL="2682301" algn="l" defTabSz="1341150" rtl="0" eaLnBrk="1" latinLnBrk="0" hangingPunct="1">
                        <a:defRPr sz="2640" kern="1200">
                          <a:solidFill>
                            <a:schemeClr val="tx1"/>
                          </a:solidFill>
                          <a:latin typeface="Calibri" panose="020F0502020204030204"/>
                        </a:defRPr>
                      </a:lvl5pPr>
                      <a:lvl6pPr marL="3352876" algn="l" defTabSz="1341150" rtl="0" eaLnBrk="1" latinLnBrk="0" hangingPunct="1">
                        <a:defRPr sz="2640" kern="1200">
                          <a:solidFill>
                            <a:schemeClr val="tx1"/>
                          </a:solidFill>
                          <a:latin typeface="Calibri" panose="020F0502020204030204"/>
                        </a:defRPr>
                      </a:lvl6pPr>
                      <a:lvl7pPr marL="4023451" algn="l" defTabSz="1341150" rtl="0" eaLnBrk="1" latinLnBrk="0" hangingPunct="1">
                        <a:defRPr sz="2640" kern="1200">
                          <a:solidFill>
                            <a:schemeClr val="tx1"/>
                          </a:solidFill>
                          <a:latin typeface="Calibri" panose="020F0502020204030204"/>
                        </a:defRPr>
                      </a:lvl7pPr>
                      <a:lvl8pPr marL="4694027" algn="l" defTabSz="1341150" rtl="0" eaLnBrk="1" latinLnBrk="0" hangingPunct="1">
                        <a:defRPr sz="2640" kern="1200">
                          <a:solidFill>
                            <a:schemeClr val="tx1"/>
                          </a:solidFill>
                          <a:latin typeface="Calibri" panose="020F0502020204030204"/>
                        </a:defRPr>
                      </a:lvl8pPr>
                      <a:lvl9pPr marL="5364602" algn="l" defTabSz="1341150" rtl="0" eaLnBrk="1" latinLnBrk="0" hangingPunct="1">
                        <a:defRPr sz="2640" kern="1200">
                          <a:solidFill>
                            <a:schemeClr val="tx1"/>
                          </a:solidFill>
                          <a:latin typeface="Calibri" panose="020F0502020204030204"/>
                        </a:defRPr>
                      </a:lvl9pPr>
                    </a:lstStyle>
                    <a:p>
                      <a:pPr marL="0" marR="73025" indent="0" algn="ctr">
                        <a:lnSpc>
                          <a:spcPts val="1000"/>
                        </a:lnSpc>
                        <a:spcBef>
                          <a:spcPts val="0"/>
                        </a:spcBef>
                        <a:spcAft>
                          <a:spcPts val="455"/>
                        </a:spcAft>
                      </a:pPr>
                      <a:r>
                        <a:rPr lang="en-US" sz="1000" spc="0">
                          <a:solidFill>
                            <a:srgbClr val="000000"/>
                          </a:solidFill>
                          <a:latin typeface="Arial" panose="02020603050405020304" pitchFamily="2"/>
                        </a:rPr>
                        <a:t>$2,000,000 </a:t>
                      </a:r>
                    </a:p>
                  </a:txBody>
                  <a:tcPr marL="0" marR="0" marT="62345" marB="0" anchor="ctr">
                    <a:lnL w="8890" cmpd="sng">
                      <a:solidFill>
                        <a:srgbClr val="000000"/>
                      </a:solid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185213">
                <a:tc>
                  <a:txBody>
                    <a:bodyPr/>
                    <a:lstStyle>
                      <a:lvl1pPr marL="0" algn="l" defTabSz="1341150" rtl="0" eaLnBrk="1" latinLnBrk="0" hangingPunct="1">
                        <a:defRPr sz="2640" kern="1200">
                          <a:solidFill>
                            <a:schemeClr val="tx1"/>
                          </a:solidFill>
                          <a:latin typeface="Calibri" panose="020F0502020204030204"/>
                        </a:defRPr>
                      </a:lvl1pPr>
                      <a:lvl2pPr marL="670575" algn="l" defTabSz="1341150" rtl="0" eaLnBrk="1" latinLnBrk="0" hangingPunct="1">
                        <a:defRPr sz="2640" kern="1200">
                          <a:solidFill>
                            <a:schemeClr val="tx1"/>
                          </a:solidFill>
                          <a:latin typeface="Calibri" panose="020F0502020204030204"/>
                        </a:defRPr>
                      </a:lvl2pPr>
                      <a:lvl3pPr marL="1341150" algn="l" defTabSz="1341150" rtl="0" eaLnBrk="1" latinLnBrk="0" hangingPunct="1">
                        <a:defRPr sz="2640" kern="1200">
                          <a:solidFill>
                            <a:schemeClr val="tx1"/>
                          </a:solidFill>
                          <a:latin typeface="Calibri" panose="020F0502020204030204"/>
                        </a:defRPr>
                      </a:lvl3pPr>
                      <a:lvl4pPr marL="2011726" algn="l" defTabSz="1341150" rtl="0" eaLnBrk="1" latinLnBrk="0" hangingPunct="1">
                        <a:defRPr sz="2640" kern="1200">
                          <a:solidFill>
                            <a:schemeClr val="tx1"/>
                          </a:solidFill>
                          <a:latin typeface="Calibri" panose="020F0502020204030204"/>
                        </a:defRPr>
                      </a:lvl4pPr>
                      <a:lvl5pPr marL="2682301" algn="l" defTabSz="1341150" rtl="0" eaLnBrk="1" latinLnBrk="0" hangingPunct="1">
                        <a:defRPr sz="2640" kern="1200">
                          <a:solidFill>
                            <a:schemeClr val="tx1"/>
                          </a:solidFill>
                          <a:latin typeface="Calibri" panose="020F0502020204030204"/>
                        </a:defRPr>
                      </a:lvl5pPr>
                      <a:lvl6pPr marL="3352876" algn="l" defTabSz="1341150" rtl="0" eaLnBrk="1" latinLnBrk="0" hangingPunct="1">
                        <a:defRPr sz="2640" kern="1200">
                          <a:solidFill>
                            <a:schemeClr val="tx1"/>
                          </a:solidFill>
                          <a:latin typeface="Calibri" panose="020F0502020204030204"/>
                        </a:defRPr>
                      </a:lvl6pPr>
                      <a:lvl7pPr marL="4023451" algn="l" defTabSz="1341150" rtl="0" eaLnBrk="1" latinLnBrk="0" hangingPunct="1">
                        <a:defRPr sz="2640" kern="1200">
                          <a:solidFill>
                            <a:schemeClr val="tx1"/>
                          </a:solidFill>
                          <a:latin typeface="Calibri" panose="020F0502020204030204"/>
                        </a:defRPr>
                      </a:lvl7pPr>
                      <a:lvl8pPr marL="4694027" algn="l" defTabSz="1341150" rtl="0" eaLnBrk="1" latinLnBrk="0" hangingPunct="1">
                        <a:defRPr sz="2640" kern="1200">
                          <a:solidFill>
                            <a:schemeClr val="tx1"/>
                          </a:solidFill>
                          <a:latin typeface="Calibri" panose="020F0502020204030204"/>
                        </a:defRPr>
                      </a:lvl8pPr>
                      <a:lvl9pPr marL="5364602" algn="l" defTabSz="1341150" rtl="0" eaLnBrk="1" latinLnBrk="0" hangingPunct="1">
                        <a:defRPr sz="2640" kern="1200">
                          <a:solidFill>
                            <a:schemeClr val="tx1"/>
                          </a:solidFill>
                          <a:latin typeface="Calibri" panose="020F0502020204030204"/>
                        </a:defRPr>
                      </a:lvl9pPr>
                    </a:lstStyle>
                    <a:p>
                      <a:pPr marL="76200" marR="0" indent="0" algn="l">
                        <a:lnSpc>
                          <a:spcPts val="1000"/>
                        </a:lnSpc>
                        <a:spcBef>
                          <a:spcPts val="0"/>
                        </a:spcBef>
                        <a:spcAft>
                          <a:spcPts val="625"/>
                        </a:spcAft>
                      </a:pPr>
                      <a:r>
                        <a:rPr lang="en-US" sz="1000" spc="0">
                          <a:solidFill>
                            <a:srgbClr val="000000"/>
                          </a:solidFill>
                          <a:latin typeface="Arial" panose="02020603050405020304" pitchFamily="2"/>
                        </a:rPr>
                        <a:t>Class XV </a:t>
                      </a:r>
                    </a:p>
                  </a:txBody>
                  <a:tcPr marL="0" marR="0" marT="62345" marB="0" anchor="ctr">
                    <a:lnL w="8890" cmpd="sng">
                      <a:solidFill>
                        <a:srgbClr val="000000"/>
                      </a:solid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lnTlToBr w="12700" cmpd="sng">
                      <a:noFill/>
                      <a:prstDash val="solid"/>
                    </a:lnTlToBr>
                    <a:lnBlToTr w="12700" cmpd="sng">
                      <a:noFill/>
                      <a:prstDash val="solid"/>
                    </a:lnBlToTr>
                    <a:noFill/>
                  </a:tcPr>
                </a:tc>
                <a:tc>
                  <a:txBody>
                    <a:bodyPr/>
                    <a:lstStyle>
                      <a:lvl1pPr marL="0" algn="l" defTabSz="1341150" rtl="0" eaLnBrk="1" latinLnBrk="0" hangingPunct="1">
                        <a:defRPr sz="2640" kern="1200">
                          <a:solidFill>
                            <a:schemeClr val="tx1"/>
                          </a:solidFill>
                          <a:latin typeface="Calibri" panose="020F0502020204030204"/>
                        </a:defRPr>
                      </a:lvl1pPr>
                      <a:lvl2pPr marL="670575" algn="l" defTabSz="1341150" rtl="0" eaLnBrk="1" latinLnBrk="0" hangingPunct="1">
                        <a:defRPr sz="2640" kern="1200">
                          <a:solidFill>
                            <a:schemeClr val="tx1"/>
                          </a:solidFill>
                          <a:latin typeface="Calibri" panose="020F0502020204030204"/>
                        </a:defRPr>
                      </a:lvl2pPr>
                      <a:lvl3pPr marL="1341150" algn="l" defTabSz="1341150" rtl="0" eaLnBrk="1" latinLnBrk="0" hangingPunct="1">
                        <a:defRPr sz="2640" kern="1200">
                          <a:solidFill>
                            <a:schemeClr val="tx1"/>
                          </a:solidFill>
                          <a:latin typeface="Calibri" panose="020F0502020204030204"/>
                        </a:defRPr>
                      </a:lvl3pPr>
                      <a:lvl4pPr marL="2011726" algn="l" defTabSz="1341150" rtl="0" eaLnBrk="1" latinLnBrk="0" hangingPunct="1">
                        <a:defRPr sz="2640" kern="1200">
                          <a:solidFill>
                            <a:schemeClr val="tx1"/>
                          </a:solidFill>
                          <a:latin typeface="Calibri" panose="020F0502020204030204"/>
                        </a:defRPr>
                      </a:lvl4pPr>
                      <a:lvl5pPr marL="2682301" algn="l" defTabSz="1341150" rtl="0" eaLnBrk="1" latinLnBrk="0" hangingPunct="1">
                        <a:defRPr sz="2640" kern="1200">
                          <a:solidFill>
                            <a:schemeClr val="tx1"/>
                          </a:solidFill>
                          <a:latin typeface="Calibri" panose="020F0502020204030204"/>
                        </a:defRPr>
                      </a:lvl5pPr>
                      <a:lvl6pPr marL="3352876" algn="l" defTabSz="1341150" rtl="0" eaLnBrk="1" latinLnBrk="0" hangingPunct="1">
                        <a:defRPr sz="2640" kern="1200">
                          <a:solidFill>
                            <a:schemeClr val="tx1"/>
                          </a:solidFill>
                          <a:latin typeface="Calibri" panose="020F0502020204030204"/>
                        </a:defRPr>
                      </a:lvl6pPr>
                      <a:lvl7pPr marL="4023451" algn="l" defTabSz="1341150" rtl="0" eaLnBrk="1" latinLnBrk="0" hangingPunct="1">
                        <a:defRPr sz="2640" kern="1200">
                          <a:solidFill>
                            <a:schemeClr val="tx1"/>
                          </a:solidFill>
                          <a:latin typeface="Calibri" panose="020F0502020204030204"/>
                        </a:defRPr>
                      </a:lvl7pPr>
                      <a:lvl8pPr marL="4694027" algn="l" defTabSz="1341150" rtl="0" eaLnBrk="1" latinLnBrk="0" hangingPunct="1">
                        <a:defRPr sz="2640" kern="1200">
                          <a:solidFill>
                            <a:schemeClr val="tx1"/>
                          </a:solidFill>
                          <a:latin typeface="Calibri" panose="020F0502020204030204"/>
                        </a:defRPr>
                      </a:lvl8pPr>
                      <a:lvl9pPr marL="5364602" algn="l" defTabSz="1341150" rtl="0" eaLnBrk="1" latinLnBrk="0" hangingPunct="1">
                        <a:defRPr sz="2640" kern="1200">
                          <a:solidFill>
                            <a:schemeClr val="tx1"/>
                          </a:solidFill>
                          <a:latin typeface="Calibri" panose="020F0502020204030204"/>
                        </a:defRPr>
                      </a:lvl9pPr>
                    </a:lstStyle>
                    <a:p>
                      <a:pPr marL="0" marR="57150" indent="0" algn="ctr">
                        <a:lnSpc>
                          <a:spcPts val="1000"/>
                        </a:lnSpc>
                        <a:spcBef>
                          <a:spcPts val="0"/>
                        </a:spcBef>
                        <a:spcAft>
                          <a:spcPts val="625"/>
                        </a:spcAft>
                      </a:pPr>
                      <a:r>
                        <a:rPr lang="en-US" sz="1000" spc="0">
                          <a:solidFill>
                            <a:srgbClr val="000000"/>
                          </a:solidFill>
                          <a:latin typeface="Arial" panose="02020603050405020304" pitchFamily="2"/>
                        </a:rPr>
                        <a:t>$2,000,000 </a:t>
                      </a:r>
                    </a:p>
                  </a:txBody>
                  <a:tcPr marL="0" marR="0" marT="62345" marB="0" anchor="ctr">
                    <a:lnL w="8890" cmpd="sng">
                      <a:solidFill>
                        <a:srgbClr val="000000"/>
                      </a:solid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lnTlToBr w="12700" cmpd="sng">
                      <a:noFill/>
                      <a:prstDash val="solid"/>
                    </a:lnTlToBr>
                    <a:lnBlToTr w="12700" cmpd="sng">
                      <a:noFill/>
                      <a:prstDash val="solid"/>
                    </a:lnBlToTr>
                    <a:noFill/>
                  </a:tcPr>
                </a:tc>
                <a:tc>
                  <a:txBody>
                    <a:bodyPr/>
                    <a:lstStyle>
                      <a:lvl1pPr marL="0" algn="l" defTabSz="1341150" rtl="0" eaLnBrk="1" latinLnBrk="0" hangingPunct="1">
                        <a:defRPr sz="2640" kern="1200">
                          <a:solidFill>
                            <a:schemeClr val="tx1"/>
                          </a:solidFill>
                          <a:latin typeface="Calibri" panose="020F0502020204030204"/>
                        </a:defRPr>
                      </a:lvl1pPr>
                      <a:lvl2pPr marL="670575" algn="l" defTabSz="1341150" rtl="0" eaLnBrk="1" latinLnBrk="0" hangingPunct="1">
                        <a:defRPr sz="2640" kern="1200">
                          <a:solidFill>
                            <a:schemeClr val="tx1"/>
                          </a:solidFill>
                          <a:latin typeface="Calibri" panose="020F0502020204030204"/>
                        </a:defRPr>
                      </a:lvl2pPr>
                      <a:lvl3pPr marL="1341150" algn="l" defTabSz="1341150" rtl="0" eaLnBrk="1" latinLnBrk="0" hangingPunct="1">
                        <a:defRPr sz="2640" kern="1200">
                          <a:solidFill>
                            <a:schemeClr val="tx1"/>
                          </a:solidFill>
                          <a:latin typeface="Calibri" panose="020F0502020204030204"/>
                        </a:defRPr>
                      </a:lvl3pPr>
                      <a:lvl4pPr marL="2011726" algn="l" defTabSz="1341150" rtl="0" eaLnBrk="1" latinLnBrk="0" hangingPunct="1">
                        <a:defRPr sz="2640" kern="1200">
                          <a:solidFill>
                            <a:schemeClr val="tx1"/>
                          </a:solidFill>
                          <a:latin typeface="Calibri" panose="020F0502020204030204"/>
                        </a:defRPr>
                      </a:lvl4pPr>
                      <a:lvl5pPr marL="2682301" algn="l" defTabSz="1341150" rtl="0" eaLnBrk="1" latinLnBrk="0" hangingPunct="1">
                        <a:defRPr sz="2640" kern="1200">
                          <a:solidFill>
                            <a:schemeClr val="tx1"/>
                          </a:solidFill>
                          <a:latin typeface="Calibri" panose="020F0502020204030204"/>
                        </a:defRPr>
                      </a:lvl5pPr>
                      <a:lvl6pPr marL="3352876" algn="l" defTabSz="1341150" rtl="0" eaLnBrk="1" latinLnBrk="0" hangingPunct="1">
                        <a:defRPr sz="2640" kern="1200">
                          <a:solidFill>
                            <a:schemeClr val="tx1"/>
                          </a:solidFill>
                          <a:latin typeface="Calibri" panose="020F0502020204030204"/>
                        </a:defRPr>
                      </a:lvl6pPr>
                      <a:lvl7pPr marL="4023451" algn="l" defTabSz="1341150" rtl="0" eaLnBrk="1" latinLnBrk="0" hangingPunct="1">
                        <a:defRPr sz="2640" kern="1200">
                          <a:solidFill>
                            <a:schemeClr val="tx1"/>
                          </a:solidFill>
                          <a:latin typeface="Calibri" panose="020F0502020204030204"/>
                        </a:defRPr>
                      </a:lvl7pPr>
                      <a:lvl8pPr marL="4694027" algn="l" defTabSz="1341150" rtl="0" eaLnBrk="1" latinLnBrk="0" hangingPunct="1">
                        <a:defRPr sz="2640" kern="1200">
                          <a:solidFill>
                            <a:schemeClr val="tx1"/>
                          </a:solidFill>
                          <a:latin typeface="Calibri" panose="020F0502020204030204"/>
                        </a:defRPr>
                      </a:lvl8pPr>
                      <a:lvl9pPr marL="5364602" algn="l" defTabSz="1341150" rtl="0" eaLnBrk="1" latinLnBrk="0" hangingPunct="1">
                        <a:defRPr sz="2640" kern="1200">
                          <a:solidFill>
                            <a:schemeClr val="tx1"/>
                          </a:solidFill>
                          <a:latin typeface="Calibri" panose="020F0502020204030204"/>
                        </a:defRPr>
                      </a:lvl9pPr>
                    </a:lstStyle>
                    <a:p>
                      <a:pPr marL="0" marR="63500" indent="0" algn="ctr">
                        <a:lnSpc>
                          <a:spcPts val="1000"/>
                        </a:lnSpc>
                        <a:spcBef>
                          <a:spcPts val="0"/>
                        </a:spcBef>
                        <a:spcAft>
                          <a:spcPts val="625"/>
                        </a:spcAft>
                      </a:pPr>
                      <a:r>
                        <a:rPr lang="en-US" sz="1000" spc="0">
                          <a:solidFill>
                            <a:srgbClr val="000000"/>
                          </a:solidFill>
                          <a:latin typeface="Arial" panose="02020603050405020304" pitchFamily="2"/>
                        </a:rPr>
                        <a:t>or </a:t>
                      </a:r>
                    </a:p>
                  </a:txBody>
                  <a:tcPr marL="0" marR="0" marT="62345" marB="0" anchor="ctr">
                    <a:lnL w="8890" cap="flat" cmpd="sng" algn="ctr">
                      <a:solidFill>
                        <a:srgbClr val="000000"/>
                      </a:solidFill>
                      <a:prstDash val="solid"/>
                      <a:round/>
                      <a:headEnd type="none" w="med" len="med"/>
                      <a:tailEnd type="none" w="med" len="med"/>
                    </a:lnL>
                    <a:lnR w="8890" cmpd="sng">
                      <a:solidFill>
                        <a:srgbClr val="000000"/>
                      </a:solidFill>
                      <a:prstDash val="solid"/>
                    </a:lnR>
                    <a:lnT w="8890" cap="flat" cmpd="sng" algn="ctr">
                      <a:solidFill>
                        <a:srgbClr val="000000"/>
                      </a:solidFill>
                      <a:prstDash val="solid"/>
                      <a:round/>
                      <a:headEnd type="none" w="med" len="med"/>
                      <a:tailEnd type="none" w="med" len="med"/>
                    </a:lnT>
                    <a:lnB w="8890" cmpd="sng">
                      <a:solidFill>
                        <a:srgbClr val="000000"/>
                      </a:solidFill>
                      <a:prstDash val="solid"/>
                    </a:lnB>
                    <a:lnTlToBr w="12700" cmpd="sng">
                      <a:noFill/>
                      <a:prstDash val="solid"/>
                    </a:lnTlToBr>
                    <a:lnBlToTr w="12700" cmpd="sng">
                      <a:noFill/>
                      <a:prstDash val="solid"/>
                    </a:lnBlToTr>
                    <a:noFill/>
                  </a:tcPr>
                </a:tc>
                <a:tc>
                  <a:txBody>
                    <a:bodyPr/>
                    <a:lstStyle>
                      <a:lvl1pPr marL="0" algn="l" defTabSz="1341150" rtl="0" eaLnBrk="1" latinLnBrk="0" hangingPunct="1">
                        <a:defRPr sz="2640" kern="1200">
                          <a:solidFill>
                            <a:schemeClr val="tx1"/>
                          </a:solidFill>
                          <a:latin typeface="Calibri" panose="020F0502020204030204"/>
                        </a:defRPr>
                      </a:lvl1pPr>
                      <a:lvl2pPr marL="670575" algn="l" defTabSz="1341150" rtl="0" eaLnBrk="1" latinLnBrk="0" hangingPunct="1">
                        <a:defRPr sz="2640" kern="1200">
                          <a:solidFill>
                            <a:schemeClr val="tx1"/>
                          </a:solidFill>
                          <a:latin typeface="Calibri" panose="020F0502020204030204"/>
                        </a:defRPr>
                      </a:lvl2pPr>
                      <a:lvl3pPr marL="1341150" algn="l" defTabSz="1341150" rtl="0" eaLnBrk="1" latinLnBrk="0" hangingPunct="1">
                        <a:defRPr sz="2640" kern="1200">
                          <a:solidFill>
                            <a:schemeClr val="tx1"/>
                          </a:solidFill>
                          <a:latin typeface="Calibri" panose="020F0502020204030204"/>
                        </a:defRPr>
                      </a:lvl3pPr>
                      <a:lvl4pPr marL="2011726" algn="l" defTabSz="1341150" rtl="0" eaLnBrk="1" latinLnBrk="0" hangingPunct="1">
                        <a:defRPr sz="2640" kern="1200">
                          <a:solidFill>
                            <a:schemeClr val="tx1"/>
                          </a:solidFill>
                          <a:latin typeface="Calibri" panose="020F0502020204030204"/>
                        </a:defRPr>
                      </a:lvl4pPr>
                      <a:lvl5pPr marL="2682301" algn="l" defTabSz="1341150" rtl="0" eaLnBrk="1" latinLnBrk="0" hangingPunct="1">
                        <a:defRPr sz="2640" kern="1200">
                          <a:solidFill>
                            <a:schemeClr val="tx1"/>
                          </a:solidFill>
                          <a:latin typeface="Calibri" panose="020F0502020204030204"/>
                        </a:defRPr>
                      </a:lvl5pPr>
                      <a:lvl6pPr marL="3352876" algn="l" defTabSz="1341150" rtl="0" eaLnBrk="1" latinLnBrk="0" hangingPunct="1">
                        <a:defRPr sz="2640" kern="1200">
                          <a:solidFill>
                            <a:schemeClr val="tx1"/>
                          </a:solidFill>
                          <a:latin typeface="Calibri" panose="020F0502020204030204"/>
                        </a:defRPr>
                      </a:lvl6pPr>
                      <a:lvl7pPr marL="4023451" algn="l" defTabSz="1341150" rtl="0" eaLnBrk="1" latinLnBrk="0" hangingPunct="1">
                        <a:defRPr sz="2640" kern="1200">
                          <a:solidFill>
                            <a:schemeClr val="tx1"/>
                          </a:solidFill>
                          <a:latin typeface="Calibri" panose="020F0502020204030204"/>
                        </a:defRPr>
                      </a:lvl7pPr>
                      <a:lvl8pPr marL="4694027" algn="l" defTabSz="1341150" rtl="0" eaLnBrk="1" latinLnBrk="0" hangingPunct="1">
                        <a:defRPr sz="2640" kern="1200">
                          <a:solidFill>
                            <a:schemeClr val="tx1"/>
                          </a:solidFill>
                          <a:latin typeface="Calibri" panose="020F0502020204030204"/>
                        </a:defRPr>
                      </a:lvl8pPr>
                      <a:lvl9pPr marL="5364602" algn="l" defTabSz="1341150" rtl="0" eaLnBrk="1" latinLnBrk="0" hangingPunct="1">
                        <a:defRPr sz="2640" kern="1200">
                          <a:solidFill>
                            <a:schemeClr val="tx1"/>
                          </a:solidFill>
                          <a:latin typeface="Calibri" panose="020F0502020204030204"/>
                        </a:defRPr>
                      </a:lvl9pPr>
                    </a:lstStyle>
                    <a:p>
                      <a:pPr marL="0" marR="73025" indent="0" algn="ctr">
                        <a:lnSpc>
                          <a:spcPts val="1000"/>
                        </a:lnSpc>
                        <a:spcBef>
                          <a:spcPts val="0"/>
                        </a:spcBef>
                        <a:spcAft>
                          <a:spcPts val="625"/>
                        </a:spcAft>
                      </a:pPr>
                      <a:r>
                        <a:rPr lang="en-US" sz="1000" spc="0">
                          <a:solidFill>
                            <a:srgbClr val="000000"/>
                          </a:solidFill>
                          <a:latin typeface="Arial" panose="02020603050405020304" pitchFamily="2"/>
                        </a:rPr>
                        <a:t>Greater </a:t>
                      </a:r>
                    </a:p>
                  </a:txBody>
                  <a:tcPr marL="0" marR="0" marT="62345" marB="0" anchor="ctr">
                    <a:lnL w="8890" cmpd="sng">
                      <a:solidFill>
                        <a:srgbClr val="000000"/>
                      </a:solid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bl>
          </a:graphicData>
        </a:graphic>
      </p:graphicFrame>
      <p:sp>
        <p:nvSpPr>
          <p:cNvPr id="11" name="TextBox 10">
            <a:extLst>
              <a:ext uri="{FF2B5EF4-FFF2-40B4-BE49-F238E27FC236}">
                <a16:creationId xmlns:a16="http://schemas.microsoft.com/office/drawing/2014/main" id="{486E8672-30AE-4615-83B6-FE5A92F65F03}"/>
              </a:ext>
            </a:extLst>
          </p:cNvPr>
          <p:cNvSpPr txBox="1"/>
          <p:nvPr/>
        </p:nvSpPr>
        <p:spPr>
          <a:xfrm>
            <a:off x="2012951" y="5886099"/>
            <a:ext cx="7743531" cy="521233"/>
          </a:xfrm>
          <a:prstGeom prst="rect">
            <a:avLst/>
          </a:prstGeom>
          <a:noFill/>
        </p:spPr>
        <p:txBody>
          <a:bodyPr wrap="square" rtlCol="0">
            <a:spAutoFit/>
          </a:bodyPr>
          <a:lstStyle/>
          <a:p>
            <a:pPr marR="280572" defTabSz="233782">
              <a:spcAft>
                <a:spcPts val="409"/>
              </a:spcAft>
            </a:pPr>
            <a:r>
              <a:rPr lang="en-US" sz="818" spc="-2">
                <a:solidFill>
                  <a:srgbClr val="000000"/>
                </a:solidFill>
                <a:latin typeface="Arial" panose="02020603050405020304" pitchFamily="2"/>
              </a:rPr>
              <a:t>This information has been provided to you so that consideration is given to the financial condition of our proposed carriers. The financial information disclosed is the most recent available to</a:t>
            </a:r>
            <a:r>
              <a:rPr lang="en-US" sz="818" spc="-2">
                <a:solidFill>
                  <a:srgbClr val="FF0000"/>
                </a:solidFill>
                <a:latin typeface="Arial" panose="02020603050405020304" pitchFamily="2"/>
              </a:rPr>
              <a:t> </a:t>
            </a:r>
            <a:r>
              <a:rPr lang="en-US" sz="818" spc="-2">
                <a:solidFill>
                  <a:schemeClr val="tx2"/>
                </a:solidFill>
                <a:latin typeface="Arial" panose="02020603050405020304" pitchFamily="2"/>
              </a:rPr>
              <a:t>Brown &amp; Brown Insurance Services, Inc.. </a:t>
            </a:r>
          </a:p>
          <a:p>
            <a:pPr marR="280572" defTabSz="233782">
              <a:spcAft>
                <a:spcPts val="409"/>
              </a:spcAft>
            </a:pPr>
            <a:r>
              <a:rPr lang="en-US" sz="818" spc="-2">
                <a:solidFill>
                  <a:schemeClr val="tx2"/>
                </a:solidFill>
                <a:latin typeface="Arial" panose="02020603050405020304" pitchFamily="2"/>
              </a:rPr>
              <a:t>Brown &amp; Brown </a:t>
            </a:r>
            <a:r>
              <a:rPr lang="en-US" sz="818" spc="-2">
                <a:solidFill>
                  <a:srgbClr val="000000"/>
                </a:solidFill>
                <a:latin typeface="Arial" panose="02020603050405020304" pitchFamily="2"/>
              </a:rPr>
              <a:t>does not guarantee financial condition of the insurers listed on presented Market Summary. </a:t>
            </a:r>
          </a:p>
        </p:txBody>
      </p:sp>
      <p:sp>
        <p:nvSpPr>
          <p:cNvPr id="8" name="Title 1">
            <a:extLst>
              <a:ext uri="{FF2B5EF4-FFF2-40B4-BE49-F238E27FC236}">
                <a16:creationId xmlns:a16="http://schemas.microsoft.com/office/drawing/2014/main" id="{A63E53E7-D7B4-870E-9214-D59DA5E18C95}"/>
              </a:ext>
            </a:extLst>
          </p:cNvPr>
          <p:cNvSpPr>
            <a:spLocks noGrp="1"/>
          </p:cNvSpPr>
          <p:nvPr>
            <p:ph type="title"/>
          </p:nvPr>
        </p:nvSpPr>
        <p:spPr>
          <a:xfrm>
            <a:off x="777875" y="277682"/>
            <a:ext cx="8026400" cy="666418"/>
          </a:xfrm>
        </p:spPr>
        <p:txBody>
          <a:bodyPr/>
          <a:lstStyle/>
          <a:p>
            <a:r>
              <a:rPr lang="en-US" b="0" dirty="0">
                <a:solidFill>
                  <a:srgbClr val="002060"/>
                </a:solidFill>
                <a:latin typeface="+mj-lt"/>
              </a:rPr>
              <a:t>Disclaimer</a:t>
            </a:r>
          </a:p>
        </p:txBody>
      </p:sp>
    </p:spTree>
    <p:extLst>
      <p:ext uri="{BB962C8B-B14F-4D97-AF65-F5344CB8AC3E}">
        <p14:creationId xmlns:p14="http://schemas.microsoft.com/office/powerpoint/2010/main" val="28491040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85E8807-5039-40D7-8F8D-A5EDCAC7A142}"/>
              </a:ext>
            </a:extLst>
          </p:cNvPr>
          <p:cNvSpPr>
            <a:spLocks noGrp="1"/>
          </p:cNvSpPr>
          <p:nvPr>
            <p:ph type="sldNum" sz="quarter" idx="12"/>
          </p:nvPr>
        </p:nvSpPr>
        <p:spPr/>
        <p:txBody>
          <a:bodyPr/>
          <a:lstStyle/>
          <a:p>
            <a:r>
              <a:rPr lang="en-US"/>
              <a:t>BROWN &amp; BROWN  |  </a:t>
            </a:r>
            <a:fld id="{0BDBB283-31B7-430F-95E5-02359FF226F2}" type="slidenum">
              <a:rPr lang="en-US" smtClean="0"/>
              <a:pPr/>
              <a:t>31</a:t>
            </a:fld>
            <a:endParaRPr lang="en-US"/>
          </a:p>
        </p:txBody>
      </p:sp>
      <p:sp>
        <p:nvSpPr>
          <p:cNvPr id="12" name="Content Placeholder 2">
            <a:extLst>
              <a:ext uri="{FF2B5EF4-FFF2-40B4-BE49-F238E27FC236}">
                <a16:creationId xmlns:a16="http://schemas.microsoft.com/office/drawing/2014/main" id="{EF35DE49-03FE-414E-9124-8E877CD73D29}"/>
              </a:ext>
            </a:extLst>
          </p:cNvPr>
          <p:cNvSpPr txBox="1">
            <a:spLocks/>
          </p:cNvSpPr>
          <p:nvPr/>
        </p:nvSpPr>
        <p:spPr>
          <a:xfrm>
            <a:off x="1981551" y="1135006"/>
            <a:ext cx="8228899" cy="5206772"/>
          </a:xfrm>
          <a:prstGeom prst="rect">
            <a:avLst/>
          </a:prstGeom>
        </p:spPr>
        <p:txBody>
          <a:bodyPr>
            <a:normAutofit/>
          </a:bodyPr>
          <a:lstStyle>
            <a:lvl1pPr marL="335288" indent="-335288" algn="l" defTabSz="1341150" rtl="0" eaLnBrk="1" latinLnBrk="0" hangingPunct="1">
              <a:lnSpc>
                <a:spcPct val="90000"/>
              </a:lnSpc>
              <a:spcBef>
                <a:spcPts val="1467"/>
              </a:spcBef>
              <a:buClr>
                <a:schemeClr val="accent3"/>
              </a:buClr>
              <a:buFont typeface="Arial" panose="020B0604020202020204" pitchFamily="34" charset="0"/>
              <a:buChar char="•"/>
              <a:defRPr sz="4107" kern="1200">
                <a:solidFill>
                  <a:schemeClr val="accent6"/>
                </a:solidFill>
                <a:latin typeface="Arial" panose="020B0604020202020204" pitchFamily="34" charset="0"/>
                <a:ea typeface="+mn-ea"/>
                <a:cs typeface="Arial" panose="020B0604020202020204" pitchFamily="34" charset="0"/>
              </a:defRPr>
            </a:lvl1pPr>
            <a:lvl2pPr marL="1005863" indent="-335288" algn="l" defTabSz="1341150" rtl="0" eaLnBrk="1" latinLnBrk="0" hangingPunct="1">
              <a:lnSpc>
                <a:spcPct val="90000"/>
              </a:lnSpc>
              <a:spcBef>
                <a:spcPts val="733"/>
              </a:spcBef>
              <a:buClr>
                <a:schemeClr val="accent3"/>
              </a:buClr>
              <a:buFont typeface="Arial" panose="020B0604020202020204" pitchFamily="34" charset="0"/>
              <a:buChar char="»"/>
              <a:defRPr sz="3520" kern="1200">
                <a:solidFill>
                  <a:schemeClr val="accent6"/>
                </a:solidFill>
                <a:latin typeface="Arial" panose="020B0604020202020204" pitchFamily="34" charset="0"/>
                <a:ea typeface="+mn-ea"/>
                <a:cs typeface="Arial" panose="020B0604020202020204" pitchFamily="34" charset="0"/>
              </a:defRPr>
            </a:lvl2pPr>
            <a:lvl3pPr marL="1676438" indent="-335288" algn="l" defTabSz="1341150" rtl="0" eaLnBrk="1" latinLnBrk="0" hangingPunct="1">
              <a:lnSpc>
                <a:spcPct val="90000"/>
              </a:lnSpc>
              <a:spcBef>
                <a:spcPts val="733"/>
              </a:spcBef>
              <a:buClr>
                <a:schemeClr val="accent3"/>
              </a:buClr>
              <a:buFont typeface="Courier New" panose="02070309020205020404" pitchFamily="49" charset="0"/>
              <a:buChar char="o"/>
              <a:defRPr sz="2933" kern="1200">
                <a:solidFill>
                  <a:schemeClr val="accent6"/>
                </a:solidFill>
                <a:latin typeface="Arial" panose="020B0604020202020204" pitchFamily="34" charset="0"/>
                <a:ea typeface="+mn-ea"/>
                <a:cs typeface="Arial" panose="020B0604020202020204" pitchFamily="34" charset="0"/>
              </a:defRPr>
            </a:lvl3pPr>
            <a:lvl4pPr marL="2347013" indent="-335288" algn="l" defTabSz="1341150" rtl="0" eaLnBrk="1" latinLnBrk="0" hangingPunct="1">
              <a:lnSpc>
                <a:spcPct val="90000"/>
              </a:lnSpc>
              <a:spcBef>
                <a:spcPts val="733"/>
              </a:spcBef>
              <a:buClr>
                <a:schemeClr val="accent3"/>
              </a:buClr>
              <a:buFont typeface="Arial" panose="020B0604020202020204" pitchFamily="34" charset="0"/>
              <a:buChar char="–"/>
              <a:defRPr sz="2640" kern="1200">
                <a:solidFill>
                  <a:schemeClr val="accent6"/>
                </a:solidFill>
                <a:latin typeface="Arial" panose="020B0604020202020204" pitchFamily="34" charset="0"/>
                <a:ea typeface="+mn-ea"/>
                <a:cs typeface="Arial" panose="020B0604020202020204" pitchFamily="34" charset="0"/>
              </a:defRPr>
            </a:lvl4pPr>
            <a:lvl5pPr marL="3017589" indent="-335288" algn="l" defTabSz="1341150" rtl="0" eaLnBrk="1" latinLnBrk="0" hangingPunct="1">
              <a:lnSpc>
                <a:spcPct val="90000"/>
              </a:lnSpc>
              <a:spcBef>
                <a:spcPts val="733"/>
              </a:spcBef>
              <a:buClr>
                <a:schemeClr val="accent3"/>
              </a:buClr>
              <a:buFont typeface="Wingdings" panose="05000000000000000000" pitchFamily="2" charset="2"/>
              <a:buChar char="§"/>
              <a:defRPr sz="2640" kern="1200">
                <a:solidFill>
                  <a:schemeClr val="accent6"/>
                </a:solidFill>
                <a:latin typeface="Arial" panose="020B0604020202020204" pitchFamily="34" charset="0"/>
                <a:ea typeface="+mn-ea"/>
                <a:cs typeface="Arial" panose="020B0604020202020204" pitchFamily="34" charset="0"/>
              </a:defRPr>
            </a:lvl5pPr>
            <a:lvl6pPr marL="368816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73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31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90"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pPr marL="0" indent="0" algn="just" fontAlgn="base">
              <a:lnSpc>
                <a:spcPct val="100000"/>
              </a:lnSpc>
              <a:spcBef>
                <a:spcPct val="0"/>
              </a:spcBef>
              <a:spcAft>
                <a:spcPct val="0"/>
              </a:spcAft>
              <a:buNone/>
              <a:defRPr/>
            </a:pPr>
            <a:r>
              <a:rPr lang="en-US" sz="955" kern="0">
                <a:solidFill>
                  <a:srgbClr val="1D528D">
                    <a:lumMod val="50000"/>
                  </a:srgbClr>
                </a:solidFill>
                <a:latin typeface="+mn-lt"/>
                <a:ea typeface="Calibri" pitchFamily="34" charset="0"/>
                <a:sym typeface="Helvetica"/>
              </a:rPr>
              <a:t>Insurance producers licensed by the State of New York are authorized by their license to confer with insurance purchasers about the benefits, terms and conditions of insurance contracts; to offer advice concerning the substantive benefits of particular insurance contracts; to sell insurance; and to obtain insurance for purchasers. Our role as an insurance producer in any ordinary transaction typically involves one or more of these activities.</a:t>
            </a:r>
          </a:p>
          <a:p>
            <a:pPr marL="0" indent="0" algn="just" fontAlgn="base">
              <a:lnSpc>
                <a:spcPct val="100000"/>
              </a:lnSpc>
              <a:spcBef>
                <a:spcPct val="0"/>
              </a:spcBef>
              <a:spcAft>
                <a:spcPct val="0"/>
              </a:spcAft>
              <a:buNone/>
              <a:defRPr/>
            </a:pPr>
            <a:endParaRPr lang="en-US" sz="955" kern="0">
              <a:solidFill>
                <a:srgbClr val="1D528D">
                  <a:lumMod val="50000"/>
                </a:srgbClr>
              </a:solidFill>
              <a:latin typeface="+mn-lt"/>
              <a:ea typeface="Calibri" pitchFamily="34" charset="0"/>
              <a:sym typeface="Helvetica"/>
            </a:endParaRPr>
          </a:p>
          <a:p>
            <a:pPr marL="0" indent="0" algn="just" fontAlgn="base">
              <a:lnSpc>
                <a:spcPct val="100000"/>
              </a:lnSpc>
              <a:spcBef>
                <a:spcPct val="0"/>
              </a:spcBef>
              <a:spcAft>
                <a:spcPct val="0"/>
              </a:spcAft>
              <a:buNone/>
              <a:defRPr/>
            </a:pPr>
            <a:r>
              <a:rPr lang="en-US" sz="955" kern="0">
                <a:solidFill>
                  <a:srgbClr val="1D528D">
                    <a:lumMod val="50000"/>
                  </a:srgbClr>
                </a:solidFill>
                <a:latin typeface="+mn-lt"/>
                <a:ea typeface="Calibri" pitchFamily="34" charset="0"/>
                <a:sym typeface="Helvetica"/>
              </a:rPr>
              <a:t>We will receive compensation in the form of commission or fees for assistance with the placement, servicing, claims handling, or renewal of your insurance coverages. Commission compensation will be based on the insurance contract you purchase and may vary depending on a number of factors including the insurance contract(s) and the insurer(s) the purchaser selects. In addition to compensation we will receive, other parties such as excess and surplus lines brokers, wholesale brokers, reinsurance intermediaries, underwriting managers and similar parties, some of which may be owned in whole or in part by Brown &amp; Brown, Insurance Services., may also receive compensation (derived from your premium payments) for their role in providing insurance products or services to you pursuant to their separate contracts with insurance or reinsurance carriers. Additionally, it is possible we, or our corporate parents or affiliates, may receive contingent payments or allowances from insurers based on factors that are not client-specific, such as the performance and/or size of an overall book of business produced with an insurer. That compensation is partially derived from your premium dollars, after being combined (or “pooled”) with the premium dollars of other insureds that have purchased similar types of coverage. We generally do not know if a contingent payment will be made by a particular insurer, or the amount of any such contingent payment, until the underwriting year is closed. We may also receive invitations to programs sponsored and paid for by insurance carriers to inform brokers regarding their products and services, including possible participation in company-sponsored events such as trips, seminars, and advisory council meetings, based upon the total volume of business placed with the carrier you select. We may, on occasion, receive loans or credit from insurance companies. Additionally, in the ordinary course of our business, we may receive and retain interest on premiums you pay from the date we receive them until the date premiums are remitted to the insurance company or intermediary. If we assist with placement and other details of arranging for the financing of your insurance premium, we may also receive a fee from the premium finance company.</a:t>
            </a:r>
          </a:p>
          <a:p>
            <a:pPr marL="0" indent="0" algn="just" fontAlgn="base">
              <a:lnSpc>
                <a:spcPct val="100000"/>
              </a:lnSpc>
              <a:spcBef>
                <a:spcPct val="0"/>
              </a:spcBef>
              <a:spcAft>
                <a:spcPct val="0"/>
              </a:spcAft>
              <a:buNone/>
              <a:defRPr/>
            </a:pPr>
            <a:endParaRPr lang="en-US" sz="955" kern="0">
              <a:solidFill>
                <a:srgbClr val="1D528D">
                  <a:lumMod val="50000"/>
                </a:srgbClr>
              </a:solidFill>
              <a:latin typeface="+mn-lt"/>
              <a:ea typeface="Calibri" pitchFamily="34" charset="0"/>
              <a:sym typeface="Helvetica"/>
            </a:endParaRPr>
          </a:p>
          <a:p>
            <a:pPr marL="0" indent="0" algn="just" fontAlgn="base">
              <a:lnSpc>
                <a:spcPct val="100000"/>
              </a:lnSpc>
              <a:spcBef>
                <a:spcPct val="0"/>
              </a:spcBef>
              <a:spcAft>
                <a:spcPct val="0"/>
              </a:spcAft>
              <a:buNone/>
              <a:defRPr/>
            </a:pPr>
            <a:r>
              <a:rPr lang="en-US" sz="955" kern="0">
                <a:solidFill>
                  <a:srgbClr val="1D528D">
                    <a:lumMod val="50000"/>
                  </a:srgbClr>
                </a:solidFill>
                <a:latin typeface="+mn-lt"/>
                <a:ea typeface="Calibri" pitchFamily="34" charset="0"/>
                <a:sym typeface="Helvetica"/>
              </a:rPr>
              <a:t>If an intermediary is utilized in the placement of coverage, the intermediary may or may not be owned in whole or part by Brown &amp; Brown Insurance Services, Inc. or its subsidiaries. Brown &amp; Brown entities operate independently and are not required to utilize other companies owned by Brown &amp; Brown, Insurance Services, Inc., but routinely do so. In addition to providing access to the insurance company, the Wholesale Insurance Broker/Managing General Agent may provide additional services including but not limited to: underwriting; loss control; risk placement; coverage review; claims coordination with insurance company; and policy issuance. Compensation paid for those services is derived from your premium payment, which may on average be 15% of the premium you pay for coverage and may include additional fees charged by the intermediary.</a:t>
            </a:r>
          </a:p>
          <a:p>
            <a:pPr marL="0" indent="0" algn="just" fontAlgn="base">
              <a:lnSpc>
                <a:spcPct val="100000"/>
              </a:lnSpc>
              <a:spcBef>
                <a:spcPct val="0"/>
              </a:spcBef>
              <a:spcAft>
                <a:spcPct val="0"/>
              </a:spcAft>
              <a:buNone/>
              <a:defRPr/>
            </a:pPr>
            <a:endParaRPr lang="en-US" sz="955" kern="0">
              <a:solidFill>
                <a:srgbClr val="1D528D">
                  <a:lumMod val="50000"/>
                </a:srgbClr>
              </a:solidFill>
              <a:latin typeface="+mn-lt"/>
              <a:ea typeface="Calibri" pitchFamily="34" charset="0"/>
              <a:sym typeface="Helvetica"/>
            </a:endParaRPr>
          </a:p>
          <a:p>
            <a:pPr marL="0" indent="0" algn="just" fontAlgn="base">
              <a:lnSpc>
                <a:spcPct val="100000"/>
              </a:lnSpc>
              <a:spcBef>
                <a:spcPct val="0"/>
              </a:spcBef>
              <a:spcAft>
                <a:spcPct val="0"/>
              </a:spcAft>
              <a:buNone/>
              <a:defRPr/>
            </a:pPr>
            <a:r>
              <a:rPr lang="en-US" sz="955" kern="0">
                <a:solidFill>
                  <a:srgbClr val="1D528D">
                    <a:lumMod val="50000"/>
                  </a:srgbClr>
                </a:solidFill>
                <a:latin typeface="+mn-lt"/>
                <a:ea typeface="Calibri" pitchFamily="34" charset="0"/>
                <a:sym typeface="Helvetica"/>
              </a:rPr>
              <a:t>You may obtain information about compensation expected to be received by us based in whole or part on the sale of insurance to you, and (if applicable) compensation expected to be received based in whole or part on any alternative quotes presented to you by us, by requesting such information from us.</a:t>
            </a:r>
          </a:p>
          <a:p>
            <a:pPr marL="0" indent="0" algn="just" fontAlgn="base">
              <a:lnSpc>
                <a:spcPct val="100000"/>
              </a:lnSpc>
              <a:spcBef>
                <a:spcPct val="0"/>
              </a:spcBef>
              <a:spcAft>
                <a:spcPct val="0"/>
              </a:spcAft>
              <a:buNone/>
              <a:defRPr/>
            </a:pPr>
            <a:endParaRPr lang="en-US" sz="955" kern="0">
              <a:solidFill>
                <a:srgbClr val="1D528D">
                  <a:lumMod val="50000"/>
                </a:srgbClr>
              </a:solidFill>
              <a:latin typeface="+mn-lt"/>
              <a:ea typeface="Calibri" pitchFamily="34" charset="0"/>
              <a:sym typeface="Helvetica"/>
            </a:endParaRPr>
          </a:p>
          <a:p>
            <a:pPr marL="0" indent="0" algn="just" fontAlgn="base">
              <a:lnSpc>
                <a:spcPct val="100000"/>
              </a:lnSpc>
              <a:spcBef>
                <a:spcPct val="0"/>
              </a:spcBef>
              <a:spcAft>
                <a:spcPct val="0"/>
              </a:spcAft>
              <a:buNone/>
              <a:defRPr/>
            </a:pPr>
            <a:endParaRPr lang="en-US" sz="955" kern="0">
              <a:solidFill>
                <a:srgbClr val="1D528D">
                  <a:lumMod val="50000"/>
                </a:srgbClr>
              </a:solidFill>
              <a:latin typeface="+mn-lt"/>
              <a:ea typeface="Calibri" pitchFamily="34" charset="0"/>
              <a:sym typeface="Helvetica"/>
            </a:endParaRPr>
          </a:p>
          <a:p>
            <a:pPr marL="0" indent="0" algn="just" fontAlgn="base">
              <a:lnSpc>
                <a:spcPct val="100000"/>
              </a:lnSpc>
              <a:spcBef>
                <a:spcPct val="0"/>
              </a:spcBef>
              <a:spcAft>
                <a:spcPct val="0"/>
              </a:spcAft>
              <a:buNone/>
              <a:defRPr/>
            </a:pPr>
            <a:r>
              <a:rPr lang="en-US" sz="955" kern="0">
                <a:solidFill>
                  <a:srgbClr val="1D528D">
                    <a:lumMod val="50000"/>
                  </a:srgbClr>
                </a:solidFill>
                <a:latin typeface="+mn-lt"/>
                <a:ea typeface="Calibri" pitchFamily="34" charset="0"/>
                <a:sym typeface="Helvetica"/>
              </a:rPr>
              <a:t>Questions and Information Requests.  Should you have any questions, or require additional information, please contact this office at 585.232.4424 or 844.222.5147, if you prefer, submit your question or request online at http://www.bbinsurance.com/customerinquiry/</a:t>
            </a:r>
            <a:endParaRPr lang="en-US" sz="955">
              <a:latin typeface="+mn-lt"/>
            </a:endParaRPr>
          </a:p>
        </p:txBody>
      </p:sp>
      <p:sp>
        <p:nvSpPr>
          <p:cNvPr id="6" name="Title 1">
            <a:extLst>
              <a:ext uri="{FF2B5EF4-FFF2-40B4-BE49-F238E27FC236}">
                <a16:creationId xmlns:a16="http://schemas.microsoft.com/office/drawing/2014/main" id="{2A9BA5BC-8628-E457-16F9-9E055B513A5D}"/>
              </a:ext>
            </a:extLst>
          </p:cNvPr>
          <p:cNvSpPr>
            <a:spLocks noGrp="1"/>
          </p:cNvSpPr>
          <p:nvPr>
            <p:ph type="title"/>
          </p:nvPr>
        </p:nvSpPr>
        <p:spPr>
          <a:xfrm>
            <a:off x="806450" y="310632"/>
            <a:ext cx="8026400" cy="666418"/>
          </a:xfrm>
        </p:spPr>
        <p:txBody>
          <a:bodyPr>
            <a:normAutofit/>
          </a:bodyPr>
          <a:lstStyle/>
          <a:p>
            <a:r>
              <a:rPr lang="en-US" b="0" dirty="0">
                <a:solidFill>
                  <a:srgbClr val="002060"/>
                </a:solidFill>
                <a:latin typeface="+mj-lt"/>
              </a:rPr>
              <a:t>Disclaimer</a:t>
            </a:r>
          </a:p>
        </p:txBody>
      </p:sp>
    </p:spTree>
    <p:extLst>
      <p:ext uri="{BB962C8B-B14F-4D97-AF65-F5344CB8AC3E}">
        <p14:creationId xmlns:p14="http://schemas.microsoft.com/office/powerpoint/2010/main" val="19202278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85E8807-5039-40D7-8F8D-A5EDCAC7A142}"/>
              </a:ext>
            </a:extLst>
          </p:cNvPr>
          <p:cNvSpPr>
            <a:spLocks noGrp="1"/>
          </p:cNvSpPr>
          <p:nvPr>
            <p:ph type="sldNum" sz="quarter" idx="12"/>
          </p:nvPr>
        </p:nvSpPr>
        <p:spPr/>
        <p:txBody>
          <a:bodyPr/>
          <a:lstStyle/>
          <a:p>
            <a:r>
              <a:rPr lang="en-US"/>
              <a:t>BROWN &amp; BROWN  |  </a:t>
            </a:r>
            <a:fld id="{0BDBB283-31B7-430F-95E5-02359FF226F2}" type="slidenum">
              <a:rPr lang="en-US" smtClean="0"/>
              <a:pPr/>
              <a:t>32</a:t>
            </a:fld>
            <a:endParaRPr lang="en-US"/>
          </a:p>
        </p:txBody>
      </p:sp>
      <p:sp>
        <p:nvSpPr>
          <p:cNvPr id="4" name="Content Placeholder 2">
            <a:extLst>
              <a:ext uri="{FF2B5EF4-FFF2-40B4-BE49-F238E27FC236}">
                <a16:creationId xmlns:a16="http://schemas.microsoft.com/office/drawing/2014/main" id="{0AB3185F-BFCA-4D0C-9163-AADF617A4A3F}"/>
              </a:ext>
            </a:extLst>
          </p:cNvPr>
          <p:cNvSpPr txBox="1">
            <a:spLocks/>
          </p:cNvSpPr>
          <p:nvPr/>
        </p:nvSpPr>
        <p:spPr>
          <a:xfrm>
            <a:off x="3835237" y="2107605"/>
            <a:ext cx="4468833" cy="1515193"/>
          </a:xfrm>
          <a:prstGeom prst="rect">
            <a:avLst/>
          </a:prstGeom>
        </p:spPr>
        <p:txBody>
          <a:bodyPr numCol="1" spcCol="274320">
            <a:normAutofit/>
          </a:bodyPr>
          <a:lstStyle>
            <a:lvl1pPr marL="335288" indent="-335288" algn="l" defTabSz="1341150" rtl="0" eaLnBrk="1" latinLnBrk="0" hangingPunct="1">
              <a:lnSpc>
                <a:spcPct val="90000"/>
              </a:lnSpc>
              <a:spcBef>
                <a:spcPts val="1467"/>
              </a:spcBef>
              <a:buClr>
                <a:schemeClr val="accent3"/>
              </a:buClr>
              <a:buFont typeface="Arial" panose="020B0604020202020204" pitchFamily="34" charset="0"/>
              <a:buChar char="•"/>
              <a:defRPr sz="4107" kern="1200">
                <a:solidFill>
                  <a:schemeClr val="accent6"/>
                </a:solidFill>
                <a:latin typeface="Arial" panose="020B0604020202020204" pitchFamily="34" charset="0"/>
                <a:ea typeface="+mn-ea"/>
                <a:cs typeface="Arial" panose="020B0604020202020204" pitchFamily="34" charset="0"/>
              </a:defRPr>
            </a:lvl1pPr>
            <a:lvl2pPr marL="1005863" indent="-335288" algn="l" defTabSz="1341150" rtl="0" eaLnBrk="1" latinLnBrk="0" hangingPunct="1">
              <a:lnSpc>
                <a:spcPct val="90000"/>
              </a:lnSpc>
              <a:spcBef>
                <a:spcPts val="733"/>
              </a:spcBef>
              <a:buClr>
                <a:schemeClr val="accent3"/>
              </a:buClr>
              <a:buFont typeface="Arial" panose="020B0604020202020204" pitchFamily="34" charset="0"/>
              <a:buChar char="»"/>
              <a:defRPr sz="3520" kern="1200">
                <a:solidFill>
                  <a:schemeClr val="accent6"/>
                </a:solidFill>
                <a:latin typeface="Arial" panose="020B0604020202020204" pitchFamily="34" charset="0"/>
                <a:ea typeface="+mn-ea"/>
                <a:cs typeface="Arial" panose="020B0604020202020204" pitchFamily="34" charset="0"/>
              </a:defRPr>
            </a:lvl2pPr>
            <a:lvl3pPr marL="1676438" indent="-335288" algn="l" defTabSz="1341150" rtl="0" eaLnBrk="1" latinLnBrk="0" hangingPunct="1">
              <a:lnSpc>
                <a:spcPct val="90000"/>
              </a:lnSpc>
              <a:spcBef>
                <a:spcPts val="733"/>
              </a:spcBef>
              <a:buClr>
                <a:schemeClr val="accent3"/>
              </a:buClr>
              <a:buFont typeface="Courier New" panose="02070309020205020404" pitchFamily="49" charset="0"/>
              <a:buChar char="o"/>
              <a:defRPr sz="2933" kern="1200">
                <a:solidFill>
                  <a:schemeClr val="accent6"/>
                </a:solidFill>
                <a:latin typeface="Arial" panose="020B0604020202020204" pitchFamily="34" charset="0"/>
                <a:ea typeface="+mn-ea"/>
                <a:cs typeface="Arial" panose="020B0604020202020204" pitchFamily="34" charset="0"/>
              </a:defRPr>
            </a:lvl3pPr>
            <a:lvl4pPr marL="2347013" indent="-335288" algn="l" defTabSz="1341150" rtl="0" eaLnBrk="1" latinLnBrk="0" hangingPunct="1">
              <a:lnSpc>
                <a:spcPct val="90000"/>
              </a:lnSpc>
              <a:spcBef>
                <a:spcPts val="733"/>
              </a:spcBef>
              <a:buClr>
                <a:schemeClr val="accent3"/>
              </a:buClr>
              <a:buFont typeface="Arial" panose="020B0604020202020204" pitchFamily="34" charset="0"/>
              <a:buChar char="–"/>
              <a:defRPr sz="2640" kern="1200">
                <a:solidFill>
                  <a:schemeClr val="accent6"/>
                </a:solidFill>
                <a:latin typeface="Arial" panose="020B0604020202020204" pitchFamily="34" charset="0"/>
                <a:ea typeface="+mn-ea"/>
                <a:cs typeface="Arial" panose="020B0604020202020204" pitchFamily="34" charset="0"/>
              </a:defRPr>
            </a:lvl4pPr>
            <a:lvl5pPr marL="3017589" indent="-335288" algn="l" defTabSz="1341150" rtl="0" eaLnBrk="1" latinLnBrk="0" hangingPunct="1">
              <a:lnSpc>
                <a:spcPct val="90000"/>
              </a:lnSpc>
              <a:spcBef>
                <a:spcPts val="733"/>
              </a:spcBef>
              <a:buClr>
                <a:schemeClr val="accent3"/>
              </a:buClr>
              <a:buFont typeface="Wingdings" panose="05000000000000000000" pitchFamily="2" charset="2"/>
              <a:buChar char="§"/>
              <a:defRPr sz="2640" kern="1200">
                <a:solidFill>
                  <a:schemeClr val="accent6"/>
                </a:solidFill>
                <a:latin typeface="Arial" panose="020B0604020202020204" pitchFamily="34" charset="0"/>
                <a:ea typeface="+mn-ea"/>
                <a:cs typeface="Arial" panose="020B0604020202020204" pitchFamily="34" charset="0"/>
              </a:defRPr>
            </a:lvl5pPr>
            <a:lvl6pPr marL="368816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73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31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90"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pPr marL="0" indent="0" defTabSz="233782">
              <a:lnSpc>
                <a:spcPct val="100000"/>
              </a:lnSpc>
              <a:spcBef>
                <a:spcPts val="0"/>
              </a:spcBef>
              <a:spcAft>
                <a:spcPts val="307"/>
              </a:spcAft>
              <a:buClrTx/>
              <a:buNone/>
              <a:defRPr/>
            </a:pPr>
            <a:endParaRPr lang="en-US" sz="920">
              <a:solidFill>
                <a:srgbClr val="6D6E71"/>
              </a:solidFill>
            </a:endParaRPr>
          </a:p>
        </p:txBody>
      </p:sp>
      <p:sp>
        <p:nvSpPr>
          <p:cNvPr id="8" name="Content Placeholder 2">
            <a:extLst>
              <a:ext uri="{FF2B5EF4-FFF2-40B4-BE49-F238E27FC236}">
                <a16:creationId xmlns:a16="http://schemas.microsoft.com/office/drawing/2014/main" id="{80584E83-713A-4A5F-9D6E-F4E484FCA986}"/>
              </a:ext>
            </a:extLst>
          </p:cNvPr>
          <p:cNvSpPr txBox="1">
            <a:spLocks/>
          </p:cNvSpPr>
          <p:nvPr/>
        </p:nvSpPr>
        <p:spPr>
          <a:xfrm>
            <a:off x="1742650" y="1171083"/>
            <a:ext cx="8706700" cy="4633784"/>
          </a:xfrm>
          <a:prstGeom prst="rect">
            <a:avLst/>
          </a:prstGeom>
        </p:spPr>
        <p:txBody>
          <a:bodyPr>
            <a:normAutofit/>
          </a:bodyPr>
          <a:lstStyle>
            <a:lvl1pPr marL="335288" indent="-335288" algn="l" defTabSz="1341150" rtl="0" eaLnBrk="1" latinLnBrk="0" hangingPunct="1">
              <a:lnSpc>
                <a:spcPct val="90000"/>
              </a:lnSpc>
              <a:spcBef>
                <a:spcPts val="1467"/>
              </a:spcBef>
              <a:buClr>
                <a:schemeClr val="accent3"/>
              </a:buClr>
              <a:buFont typeface="Arial" panose="020B0604020202020204" pitchFamily="34" charset="0"/>
              <a:buChar char="•"/>
              <a:defRPr sz="4107" kern="1200">
                <a:solidFill>
                  <a:schemeClr val="accent6"/>
                </a:solidFill>
                <a:latin typeface="Arial" panose="020B0604020202020204" pitchFamily="34" charset="0"/>
                <a:ea typeface="+mn-ea"/>
                <a:cs typeface="Arial" panose="020B0604020202020204" pitchFamily="34" charset="0"/>
              </a:defRPr>
            </a:lvl1pPr>
            <a:lvl2pPr marL="1005863" indent="-335288" algn="l" defTabSz="1341150" rtl="0" eaLnBrk="1" latinLnBrk="0" hangingPunct="1">
              <a:lnSpc>
                <a:spcPct val="90000"/>
              </a:lnSpc>
              <a:spcBef>
                <a:spcPts val="733"/>
              </a:spcBef>
              <a:buClr>
                <a:schemeClr val="accent3"/>
              </a:buClr>
              <a:buFont typeface="Arial" panose="020B0604020202020204" pitchFamily="34" charset="0"/>
              <a:buChar char="»"/>
              <a:defRPr sz="3520" kern="1200">
                <a:solidFill>
                  <a:schemeClr val="accent6"/>
                </a:solidFill>
                <a:latin typeface="Arial" panose="020B0604020202020204" pitchFamily="34" charset="0"/>
                <a:ea typeface="+mn-ea"/>
                <a:cs typeface="Arial" panose="020B0604020202020204" pitchFamily="34" charset="0"/>
              </a:defRPr>
            </a:lvl2pPr>
            <a:lvl3pPr marL="1676438" indent="-335288" algn="l" defTabSz="1341150" rtl="0" eaLnBrk="1" latinLnBrk="0" hangingPunct="1">
              <a:lnSpc>
                <a:spcPct val="90000"/>
              </a:lnSpc>
              <a:spcBef>
                <a:spcPts val="733"/>
              </a:spcBef>
              <a:buClr>
                <a:schemeClr val="accent3"/>
              </a:buClr>
              <a:buFont typeface="Courier New" panose="02070309020205020404" pitchFamily="49" charset="0"/>
              <a:buChar char="o"/>
              <a:defRPr sz="2933" kern="1200">
                <a:solidFill>
                  <a:schemeClr val="accent6"/>
                </a:solidFill>
                <a:latin typeface="Arial" panose="020B0604020202020204" pitchFamily="34" charset="0"/>
                <a:ea typeface="+mn-ea"/>
                <a:cs typeface="Arial" panose="020B0604020202020204" pitchFamily="34" charset="0"/>
              </a:defRPr>
            </a:lvl3pPr>
            <a:lvl4pPr marL="2347013" indent="-335288" algn="l" defTabSz="1341150" rtl="0" eaLnBrk="1" latinLnBrk="0" hangingPunct="1">
              <a:lnSpc>
                <a:spcPct val="90000"/>
              </a:lnSpc>
              <a:spcBef>
                <a:spcPts val="733"/>
              </a:spcBef>
              <a:buClr>
                <a:schemeClr val="accent3"/>
              </a:buClr>
              <a:buFont typeface="Arial" panose="020B0604020202020204" pitchFamily="34" charset="0"/>
              <a:buChar char="–"/>
              <a:defRPr sz="2640" kern="1200">
                <a:solidFill>
                  <a:schemeClr val="accent6"/>
                </a:solidFill>
                <a:latin typeface="Arial" panose="020B0604020202020204" pitchFamily="34" charset="0"/>
                <a:ea typeface="+mn-ea"/>
                <a:cs typeface="Arial" panose="020B0604020202020204" pitchFamily="34" charset="0"/>
              </a:defRPr>
            </a:lvl4pPr>
            <a:lvl5pPr marL="3017589" indent="-335288" algn="l" defTabSz="1341150" rtl="0" eaLnBrk="1" latinLnBrk="0" hangingPunct="1">
              <a:lnSpc>
                <a:spcPct val="90000"/>
              </a:lnSpc>
              <a:spcBef>
                <a:spcPts val="733"/>
              </a:spcBef>
              <a:buClr>
                <a:schemeClr val="accent3"/>
              </a:buClr>
              <a:buFont typeface="Wingdings" panose="05000000000000000000" pitchFamily="2" charset="2"/>
              <a:buChar char="§"/>
              <a:defRPr sz="2640" kern="1200">
                <a:solidFill>
                  <a:schemeClr val="accent6"/>
                </a:solidFill>
                <a:latin typeface="Arial" panose="020B0604020202020204" pitchFamily="34" charset="0"/>
                <a:ea typeface="+mn-ea"/>
                <a:cs typeface="Arial" panose="020B0604020202020204" pitchFamily="34" charset="0"/>
              </a:defRPr>
            </a:lvl5pPr>
            <a:lvl6pPr marL="368816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73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31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90"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pPr marL="0" marR="233782" indent="0" algn="just">
              <a:lnSpc>
                <a:spcPct val="110000"/>
              </a:lnSpc>
              <a:spcBef>
                <a:spcPts val="0"/>
              </a:spcBef>
              <a:buClrTx/>
              <a:buNone/>
            </a:pPr>
            <a:endParaRPr lang="en-US" sz="955">
              <a:latin typeface="+mn-lt"/>
              <a:ea typeface="Times New Roman" panose="02020603050405020304" pitchFamily="18" charset="0"/>
              <a:cs typeface="Times New Roman" panose="02020603050405020304" pitchFamily="18" charset="0"/>
            </a:endParaRPr>
          </a:p>
          <a:p>
            <a:pPr marR="233782" algn="just">
              <a:lnSpc>
                <a:spcPct val="110000"/>
              </a:lnSpc>
              <a:spcBef>
                <a:spcPts val="0"/>
              </a:spcBef>
              <a:buClrTx/>
              <a:tabLst>
                <a:tab pos="233782" algn="l"/>
                <a:tab pos="2571608" algn="l"/>
              </a:tabLst>
            </a:pPr>
            <a:r>
              <a:rPr lang="en-US" sz="955">
                <a:solidFill>
                  <a:schemeClr val="tx2"/>
                </a:solidFill>
                <a:latin typeface="+mn-lt"/>
                <a:ea typeface="Times New Roman" panose="02020603050405020304" pitchFamily="18" charset="0"/>
                <a:cs typeface="Times New Roman" panose="02020603050405020304" pitchFamily="18" charset="0"/>
              </a:rPr>
              <a:t>The analysis of the following plans is a summary.  Please refer to the policy certificate for a full list of coverage and exclusions.</a:t>
            </a:r>
          </a:p>
          <a:p>
            <a:pPr marR="233782" algn="just">
              <a:lnSpc>
                <a:spcPct val="110000"/>
              </a:lnSpc>
              <a:spcBef>
                <a:spcPts val="0"/>
              </a:spcBef>
              <a:buClrTx/>
              <a:tabLst>
                <a:tab pos="233782" algn="l"/>
                <a:tab pos="2571608" algn="l"/>
              </a:tabLst>
            </a:pPr>
            <a:r>
              <a:rPr lang="en-US" sz="955">
                <a:solidFill>
                  <a:schemeClr val="tx2"/>
                </a:solidFill>
                <a:latin typeface="+mn-lt"/>
                <a:ea typeface="Times New Roman" panose="02020603050405020304" pitchFamily="18" charset="0"/>
                <a:cs typeface="Times New Roman" panose="02020603050405020304" pitchFamily="18" charset="0"/>
              </a:rPr>
              <a:t>The rates and benefits in this proposal are based upon underwriting factors which include, but are not limited to, the census provided, the effective date shown, the status of employees/dependents (i.e. actively at work, COBRA, FMLA), final enrollment, etc.  If any of the aforementioned changes prior to the proposed effective date, the final provisions, including rates, for these plans may vary or result in the proposed plan to be withdrawn. </a:t>
            </a:r>
          </a:p>
          <a:p>
            <a:pPr marR="233782" algn="just">
              <a:lnSpc>
                <a:spcPct val="110000"/>
              </a:lnSpc>
              <a:spcBef>
                <a:spcPts val="0"/>
              </a:spcBef>
              <a:buClrTx/>
              <a:tabLst>
                <a:tab pos="233782" algn="l"/>
                <a:tab pos="2571608" algn="l"/>
              </a:tabLst>
            </a:pPr>
            <a:r>
              <a:rPr lang="en-US" sz="955">
                <a:solidFill>
                  <a:schemeClr val="tx2"/>
                </a:solidFill>
                <a:latin typeface="+mn-lt"/>
                <a:ea typeface="Times New Roman" panose="02020603050405020304" pitchFamily="18" charset="0"/>
                <a:cs typeface="Times New Roman" panose="02020603050405020304" pitchFamily="18" charset="0"/>
              </a:rPr>
              <a:t>If you select to change carriers, any existing plans with other carriers should not be cancelled until advised by Brown &amp; Brown Insurance Services.</a:t>
            </a:r>
          </a:p>
          <a:p>
            <a:pPr marR="233782" algn="just">
              <a:lnSpc>
                <a:spcPct val="110000"/>
              </a:lnSpc>
              <a:spcBef>
                <a:spcPts val="0"/>
              </a:spcBef>
              <a:buClrTx/>
              <a:tabLst>
                <a:tab pos="233782" algn="l"/>
                <a:tab pos="2571608" algn="l"/>
              </a:tabLst>
            </a:pPr>
            <a:r>
              <a:rPr lang="en-US" sz="955">
                <a:solidFill>
                  <a:schemeClr val="tx2"/>
                </a:solidFill>
                <a:latin typeface="+mn-lt"/>
                <a:ea typeface="Times New Roman" panose="02020603050405020304" pitchFamily="18" charset="0"/>
                <a:cs typeface="Times New Roman" panose="02020603050405020304" pitchFamily="18" charset="0"/>
              </a:rPr>
              <a:t>This proposal may not be a complete listing of all available benefit options.  Different benefit levels may be available.</a:t>
            </a:r>
          </a:p>
          <a:p>
            <a:pPr marR="233782" algn="just">
              <a:lnSpc>
                <a:spcPct val="110000"/>
              </a:lnSpc>
              <a:spcBef>
                <a:spcPts val="0"/>
              </a:spcBef>
              <a:buClrTx/>
              <a:tabLst>
                <a:tab pos="233782" algn="l"/>
                <a:tab pos="2571608" algn="l"/>
              </a:tabLst>
            </a:pPr>
            <a:r>
              <a:rPr lang="en-US" sz="955">
                <a:solidFill>
                  <a:schemeClr val="tx2"/>
                </a:solidFill>
                <a:latin typeface="+mn-lt"/>
                <a:ea typeface="Times New Roman" panose="02020603050405020304" pitchFamily="18" charset="0"/>
                <a:cs typeface="Times New Roman" panose="02020603050405020304" pitchFamily="18" charset="0"/>
              </a:rPr>
              <a:t>This presentation is the proprietary work product of Brown &amp; Brown Insurance Services. and is not authorized for further use or distribution.</a:t>
            </a:r>
          </a:p>
          <a:p>
            <a:pPr marR="233782" algn="just">
              <a:lnSpc>
                <a:spcPct val="110000"/>
              </a:lnSpc>
              <a:spcBef>
                <a:spcPts val="0"/>
              </a:spcBef>
              <a:buClrTx/>
              <a:tabLst>
                <a:tab pos="233782" algn="l"/>
                <a:tab pos="2571608" algn="l"/>
              </a:tabLst>
            </a:pPr>
            <a:r>
              <a:rPr lang="en-US" sz="955">
                <a:solidFill>
                  <a:schemeClr val="tx2"/>
                </a:solidFill>
                <a:latin typeface="+mn-lt"/>
                <a:ea typeface="Times New Roman" panose="02020603050405020304" pitchFamily="18" charset="0"/>
                <a:cs typeface="Times New Roman" panose="02020603050405020304" pitchFamily="18" charset="0"/>
              </a:rPr>
              <a:t>All insurance carriers have their own operating procedures.  A change in carrier could affect certain benefits and coverage.</a:t>
            </a:r>
          </a:p>
          <a:p>
            <a:pPr marR="233782" algn="just">
              <a:lnSpc>
                <a:spcPct val="110000"/>
              </a:lnSpc>
              <a:spcBef>
                <a:spcPts val="0"/>
              </a:spcBef>
              <a:buClrTx/>
              <a:tabLst>
                <a:tab pos="233782" algn="l"/>
                <a:tab pos="2571608" algn="l"/>
              </a:tabLst>
            </a:pPr>
            <a:r>
              <a:rPr lang="en-US" sz="955">
                <a:solidFill>
                  <a:schemeClr val="tx2"/>
                </a:solidFill>
                <a:latin typeface="+mn-lt"/>
                <a:ea typeface="Times New Roman" panose="02020603050405020304" pitchFamily="18" charset="0"/>
                <a:cs typeface="Times New Roman" panose="02020603050405020304" pitchFamily="18" charset="0"/>
              </a:rPr>
              <a:t>Brown &amp; Brown Insurance Services. representatives are available to explain any items presented.  It is assumed that the recipients of this proposal will seek an explanation of any items that may be in question.</a:t>
            </a:r>
          </a:p>
          <a:p>
            <a:pPr marR="233782" algn="just">
              <a:lnSpc>
                <a:spcPct val="110000"/>
              </a:lnSpc>
              <a:spcBef>
                <a:spcPts val="0"/>
              </a:spcBef>
              <a:buClrTx/>
              <a:tabLst>
                <a:tab pos="233782" algn="l"/>
                <a:tab pos="2571608" algn="l"/>
              </a:tabLst>
            </a:pPr>
            <a:r>
              <a:rPr lang="en-US" sz="955">
                <a:solidFill>
                  <a:schemeClr val="tx2"/>
                </a:solidFill>
                <a:latin typeface="+mn-lt"/>
                <a:ea typeface="Times New Roman" panose="02020603050405020304" pitchFamily="18" charset="0"/>
                <a:cs typeface="Times New Roman" panose="02020603050405020304" pitchFamily="18" charset="0"/>
              </a:rPr>
              <a:t>Brown &amp; Brown Insurance Services. representatives may from time to time provide guidance regarding certain requirements affecting health plans, including the requirements of federal and state health care reform legislation.  Such guidance is based on good-faith interpretation of laws and regulations currently in effect and is not intended to be a substitute for legal advice.  Employers should contact their own legal counsel for advice regarding legal requirements.</a:t>
            </a:r>
          </a:p>
          <a:p>
            <a:pPr marR="233782" algn="just">
              <a:lnSpc>
                <a:spcPct val="110000"/>
              </a:lnSpc>
              <a:spcBef>
                <a:spcPts val="0"/>
              </a:spcBef>
              <a:buClrTx/>
              <a:tabLst>
                <a:tab pos="233782" algn="l"/>
                <a:tab pos="2571608" algn="l"/>
              </a:tabLst>
            </a:pPr>
            <a:r>
              <a:rPr lang="en-US" sz="955">
                <a:solidFill>
                  <a:schemeClr val="tx2"/>
                </a:solidFill>
                <a:latin typeface="+mn-lt"/>
                <a:ea typeface="Times New Roman" panose="02020603050405020304" pitchFamily="18" charset="0"/>
                <a:cs typeface="Times New Roman" panose="02020603050405020304" pitchFamily="18" charset="0"/>
              </a:rPr>
              <a:t>The network provider/facility lists obtained via paper directories or carrier websites may contain providers and facilities that are no longer participating in the insurance carriers’ networks.  We cannot be responsible for any changes to the provider/facility listings that are not reflected.  To ensure that a specific provider or facility is still participating in the provider’s preferred network, we recommend contacting the provider/facility directly. </a:t>
            </a:r>
          </a:p>
          <a:p>
            <a:pPr marR="233782" algn="just">
              <a:lnSpc>
                <a:spcPct val="110000"/>
              </a:lnSpc>
              <a:spcBef>
                <a:spcPts val="0"/>
              </a:spcBef>
              <a:buClrTx/>
              <a:tabLst>
                <a:tab pos="233782" algn="l"/>
                <a:tab pos="2571608" algn="l"/>
              </a:tabLst>
            </a:pPr>
            <a:r>
              <a:rPr lang="en-US" sz="955">
                <a:solidFill>
                  <a:schemeClr val="tx2"/>
                </a:solidFill>
                <a:latin typeface="+mn-lt"/>
                <a:ea typeface="Times New Roman" panose="02020603050405020304" pitchFamily="18" charset="0"/>
                <a:cs typeface="Times New Roman" panose="02020603050405020304" pitchFamily="18" charset="0"/>
              </a:rPr>
              <a:t>Failure to adhere to provisions of the Affordable Care Act (such as pay-or-play, employer reporting requirements, benefit mandates, etc.) may result in significant fees and penalties to the employer. For a more comprehensive explanation of what fees and penalties may apply to you, you may contact your (Profit Center Name) representative at any time. </a:t>
            </a:r>
          </a:p>
          <a:p>
            <a:pPr marR="233782" algn="just">
              <a:lnSpc>
                <a:spcPct val="110000"/>
              </a:lnSpc>
              <a:spcBef>
                <a:spcPts val="0"/>
              </a:spcBef>
              <a:buClrTx/>
              <a:tabLst>
                <a:tab pos="233782" algn="l"/>
                <a:tab pos="2571608" algn="l"/>
              </a:tabLst>
            </a:pPr>
            <a:r>
              <a:rPr lang="en-US" sz="955">
                <a:solidFill>
                  <a:schemeClr val="tx2"/>
                </a:solidFill>
                <a:latin typeface="+mn-lt"/>
                <a:ea typeface="Times New Roman" panose="02020603050405020304" pitchFamily="18" charset="0"/>
                <a:cs typeface="Times New Roman" panose="02020603050405020304" pitchFamily="18" charset="0"/>
              </a:rPr>
              <a:t>You are required to comply with Health Care Reform's Summary of Benefits &amp; Coverage (SBC) distribution guidelines, which include requirements for SBC distribution at the plan renewal date. If an employee must enroll to continue coverage, the SBC must be provided when open enrollment materials are distributed. If enrollment materials are not distributed, employees must receive an SBC by the first day they are eligible to enroll. For insured plans, if coverage continues automatically for the next year, the SBC must be provided at least 30 days before the beginning of the new plan year. If the policy is not issued by that date, the SBC must be provided within seven business days once the information is available.  Please refer to the Department of Health &amp; Human Services' (HHS) official guidance for complete details regarding renewal and other SBC distribution guidelines. </a:t>
            </a:r>
            <a:endParaRPr lang="en-US" sz="682">
              <a:solidFill>
                <a:schemeClr val="tx2"/>
              </a:solidFill>
              <a:latin typeface="+mn-lt"/>
              <a:ea typeface="Times New Roman" panose="02020603050405020304" pitchFamily="18" charset="0"/>
              <a:cs typeface="+mn-cs"/>
            </a:endParaRPr>
          </a:p>
        </p:txBody>
      </p:sp>
      <p:sp>
        <p:nvSpPr>
          <p:cNvPr id="7" name="Title 1">
            <a:extLst>
              <a:ext uri="{FF2B5EF4-FFF2-40B4-BE49-F238E27FC236}">
                <a16:creationId xmlns:a16="http://schemas.microsoft.com/office/drawing/2014/main" id="{C0F51DA1-2FC9-04E8-3E45-CC610C306B4F}"/>
              </a:ext>
            </a:extLst>
          </p:cNvPr>
          <p:cNvSpPr>
            <a:spLocks noGrp="1"/>
          </p:cNvSpPr>
          <p:nvPr>
            <p:ph type="title"/>
          </p:nvPr>
        </p:nvSpPr>
        <p:spPr>
          <a:xfrm>
            <a:off x="739775" y="268305"/>
            <a:ext cx="8026400" cy="666418"/>
          </a:xfrm>
        </p:spPr>
        <p:txBody>
          <a:bodyPr>
            <a:normAutofit/>
          </a:bodyPr>
          <a:lstStyle/>
          <a:p>
            <a:r>
              <a:rPr lang="en-US" b="0" dirty="0">
                <a:solidFill>
                  <a:srgbClr val="002060"/>
                </a:solidFill>
                <a:latin typeface="+mj-lt"/>
              </a:rPr>
              <a:t>Marketing Disclaimer</a:t>
            </a:r>
          </a:p>
        </p:txBody>
      </p:sp>
    </p:spTree>
    <p:extLst>
      <p:ext uri="{BB962C8B-B14F-4D97-AF65-F5344CB8AC3E}">
        <p14:creationId xmlns:p14="http://schemas.microsoft.com/office/powerpoint/2010/main" val="23763262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8F2F0C-7282-4020-937B-89E520035BCF}"/>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C0EEA6-7845-2026-8D08-E2F92B067BDA}"/>
              </a:ext>
            </a:extLst>
          </p:cNvPr>
          <p:cNvSpPr>
            <a:spLocks noGrp="1"/>
          </p:cNvSpPr>
          <p:nvPr>
            <p:ph type="sldNum" sz="quarter" idx="12"/>
          </p:nvPr>
        </p:nvSpPr>
        <p:spPr/>
        <p:txBody>
          <a:bodyPr/>
          <a:lstStyle/>
          <a:p>
            <a:r>
              <a:rPr lang="en-US"/>
              <a:t>BROWN &amp; BROWN  |  </a:t>
            </a:r>
            <a:fld id="{0BDBB283-31B7-430F-95E5-02359FF226F2}" type="slidenum">
              <a:rPr lang="en-US" smtClean="0"/>
              <a:pPr/>
              <a:t>33</a:t>
            </a:fld>
            <a:endParaRPr lang="en-US"/>
          </a:p>
        </p:txBody>
      </p:sp>
      <p:sp>
        <p:nvSpPr>
          <p:cNvPr id="4" name="Content Placeholder 2">
            <a:extLst>
              <a:ext uri="{FF2B5EF4-FFF2-40B4-BE49-F238E27FC236}">
                <a16:creationId xmlns:a16="http://schemas.microsoft.com/office/drawing/2014/main" id="{04FC8905-AE67-A533-62F5-0E4988ED4EE6}"/>
              </a:ext>
            </a:extLst>
          </p:cNvPr>
          <p:cNvSpPr txBox="1">
            <a:spLocks/>
          </p:cNvSpPr>
          <p:nvPr/>
        </p:nvSpPr>
        <p:spPr>
          <a:xfrm>
            <a:off x="3835237" y="2107605"/>
            <a:ext cx="4468833" cy="1515193"/>
          </a:xfrm>
          <a:prstGeom prst="rect">
            <a:avLst/>
          </a:prstGeom>
        </p:spPr>
        <p:txBody>
          <a:bodyPr numCol="1" spcCol="274320">
            <a:normAutofit/>
          </a:bodyPr>
          <a:lstStyle>
            <a:lvl1pPr marL="335288" indent="-335288" algn="l" defTabSz="1341150" rtl="0" eaLnBrk="1" latinLnBrk="0" hangingPunct="1">
              <a:lnSpc>
                <a:spcPct val="90000"/>
              </a:lnSpc>
              <a:spcBef>
                <a:spcPts val="1467"/>
              </a:spcBef>
              <a:buClr>
                <a:schemeClr val="accent3"/>
              </a:buClr>
              <a:buFont typeface="Arial" panose="020B0604020202020204" pitchFamily="34" charset="0"/>
              <a:buChar char="•"/>
              <a:defRPr sz="4107" kern="1200">
                <a:solidFill>
                  <a:schemeClr val="accent6"/>
                </a:solidFill>
                <a:latin typeface="Arial" panose="020B0604020202020204" pitchFamily="34" charset="0"/>
                <a:ea typeface="+mn-ea"/>
                <a:cs typeface="Arial" panose="020B0604020202020204" pitchFamily="34" charset="0"/>
              </a:defRPr>
            </a:lvl1pPr>
            <a:lvl2pPr marL="1005863" indent="-335288" algn="l" defTabSz="1341150" rtl="0" eaLnBrk="1" latinLnBrk="0" hangingPunct="1">
              <a:lnSpc>
                <a:spcPct val="90000"/>
              </a:lnSpc>
              <a:spcBef>
                <a:spcPts val="733"/>
              </a:spcBef>
              <a:buClr>
                <a:schemeClr val="accent3"/>
              </a:buClr>
              <a:buFont typeface="Arial" panose="020B0604020202020204" pitchFamily="34" charset="0"/>
              <a:buChar char="»"/>
              <a:defRPr sz="3520" kern="1200">
                <a:solidFill>
                  <a:schemeClr val="accent6"/>
                </a:solidFill>
                <a:latin typeface="Arial" panose="020B0604020202020204" pitchFamily="34" charset="0"/>
                <a:ea typeface="+mn-ea"/>
                <a:cs typeface="Arial" panose="020B0604020202020204" pitchFamily="34" charset="0"/>
              </a:defRPr>
            </a:lvl2pPr>
            <a:lvl3pPr marL="1676438" indent="-335288" algn="l" defTabSz="1341150" rtl="0" eaLnBrk="1" latinLnBrk="0" hangingPunct="1">
              <a:lnSpc>
                <a:spcPct val="90000"/>
              </a:lnSpc>
              <a:spcBef>
                <a:spcPts val="733"/>
              </a:spcBef>
              <a:buClr>
                <a:schemeClr val="accent3"/>
              </a:buClr>
              <a:buFont typeface="Courier New" panose="02070309020205020404" pitchFamily="49" charset="0"/>
              <a:buChar char="o"/>
              <a:defRPr sz="2933" kern="1200">
                <a:solidFill>
                  <a:schemeClr val="accent6"/>
                </a:solidFill>
                <a:latin typeface="Arial" panose="020B0604020202020204" pitchFamily="34" charset="0"/>
                <a:ea typeface="+mn-ea"/>
                <a:cs typeface="Arial" panose="020B0604020202020204" pitchFamily="34" charset="0"/>
              </a:defRPr>
            </a:lvl3pPr>
            <a:lvl4pPr marL="2347013" indent="-335288" algn="l" defTabSz="1341150" rtl="0" eaLnBrk="1" latinLnBrk="0" hangingPunct="1">
              <a:lnSpc>
                <a:spcPct val="90000"/>
              </a:lnSpc>
              <a:spcBef>
                <a:spcPts val="733"/>
              </a:spcBef>
              <a:buClr>
                <a:schemeClr val="accent3"/>
              </a:buClr>
              <a:buFont typeface="Arial" panose="020B0604020202020204" pitchFamily="34" charset="0"/>
              <a:buChar char="–"/>
              <a:defRPr sz="2640" kern="1200">
                <a:solidFill>
                  <a:schemeClr val="accent6"/>
                </a:solidFill>
                <a:latin typeface="Arial" panose="020B0604020202020204" pitchFamily="34" charset="0"/>
                <a:ea typeface="+mn-ea"/>
                <a:cs typeface="Arial" panose="020B0604020202020204" pitchFamily="34" charset="0"/>
              </a:defRPr>
            </a:lvl4pPr>
            <a:lvl5pPr marL="3017589" indent="-335288" algn="l" defTabSz="1341150" rtl="0" eaLnBrk="1" latinLnBrk="0" hangingPunct="1">
              <a:lnSpc>
                <a:spcPct val="90000"/>
              </a:lnSpc>
              <a:spcBef>
                <a:spcPts val="733"/>
              </a:spcBef>
              <a:buClr>
                <a:schemeClr val="accent3"/>
              </a:buClr>
              <a:buFont typeface="Wingdings" panose="05000000000000000000" pitchFamily="2" charset="2"/>
              <a:buChar char="§"/>
              <a:defRPr sz="2640" kern="1200">
                <a:solidFill>
                  <a:schemeClr val="accent6"/>
                </a:solidFill>
                <a:latin typeface="Arial" panose="020B0604020202020204" pitchFamily="34" charset="0"/>
                <a:ea typeface="+mn-ea"/>
                <a:cs typeface="Arial" panose="020B0604020202020204" pitchFamily="34" charset="0"/>
              </a:defRPr>
            </a:lvl5pPr>
            <a:lvl6pPr marL="368816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73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31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90"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pPr marL="0" indent="0" defTabSz="233782">
              <a:lnSpc>
                <a:spcPct val="100000"/>
              </a:lnSpc>
              <a:spcBef>
                <a:spcPts val="0"/>
              </a:spcBef>
              <a:spcAft>
                <a:spcPts val="307"/>
              </a:spcAft>
              <a:buClrTx/>
              <a:buNone/>
              <a:defRPr/>
            </a:pPr>
            <a:endParaRPr lang="en-US" sz="920">
              <a:solidFill>
                <a:srgbClr val="6D6E71"/>
              </a:solidFill>
            </a:endParaRPr>
          </a:p>
        </p:txBody>
      </p:sp>
      <p:sp>
        <p:nvSpPr>
          <p:cNvPr id="9" name="Title 1">
            <a:extLst>
              <a:ext uri="{FF2B5EF4-FFF2-40B4-BE49-F238E27FC236}">
                <a16:creationId xmlns:a16="http://schemas.microsoft.com/office/drawing/2014/main" id="{34755834-CD2F-1394-7EFC-91CB93B9041C}"/>
              </a:ext>
            </a:extLst>
          </p:cNvPr>
          <p:cNvSpPr>
            <a:spLocks noGrp="1"/>
          </p:cNvSpPr>
          <p:nvPr>
            <p:ph type="title"/>
          </p:nvPr>
        </p:nvSpPr>
        <p:spPr>
          <a:xfrm>
            <a:off x="625475" y="241388"/>
            <a:ext cx="8026400" cy="666418"/>
          </a:xfrm>
        </p:spPr>
        <p:txBody>
          <a:bodyPr>
            <a:normAutofit/>
          </a:bodyPr>
          <a:lstStyle/>
          <a:p>
            <a:r>
              <a:rPr lang="en-US" b="0" dirty="0">
                <a:solidFill>
                  <a:srgbClr val="002060"/>
                </a:solidFill>
                <a:latin typeface="+mj-lt"/>
              </a:rPr>
              <a:t>Premium Payment Disclosure</a:t>
            </a:r>
          </a:p>
        </p:txBody>
      </p:sp>
      <p:sp>
        <p:nvSpPr>
          <p:cNvPr id="10" name="TextBox 9">
            <a:extLst>
              <a:ext uri="{FF2B5EF4-FFF2-40B4-BE49-F238E27FC236}">
                <a16:creationId xmlns:a16="http://schemas.microsoft.com/office/drawing/2014/main" id="{B6999186-215A-115D-0260-13965892D05B}"/>
              </a:ext>
            </a:extLst>
          </p:cNvPr>
          <p:cNvSpPr txBox="1"/>
          <p:nvPr/>
        </p:nvSpPr>
        <p:spPr>
          <a:xfrm>
            <a:off x="2050397" y="1529878"/>
            <a:ext cx="8091207" cy="1771767"/>
          </a:xfrm>
          <a:prstGeom prst="rect">
            <a:avLst/>
          </a:prstGeom>
          <a:noFill/>
        </p:spPr>
        <p:txBody>
          <a:bodyPr wrap="square">
            <a:spAutoFit/>
          </a:bodyPr>
          <a:lstStyle/>
          <a:p>
            <a:r>
              <a:rPr lang="en-US" sz="1364" spc="3">
                <a:solidFill>
                  <a:srgbClr val="012958"/>
                </a:solidFill>
                <a:latin typeface="Arial" panose="02020603050405020304" pitchFamily="2"/>
              </a:rPr>
              <a:t>As the contract holder, you are solely responsible for paying all premiums due to the insurance carrier in a timely manner and for the consequences of not doing so (which may include cancellation of the policy). Brown &amp; Brown, Inc. and its affiliates (Brown &amp; Brown) have no obligation to ensure you make your premium payments in a timely manner and we do not undertake the responsibility to inform you in the event we are notified by your insurance carrier that your premium payments are late. As a courtesy, Brown &amp; Brown might contact you from time to time in the event your carrier informs us that a premium payment is overdue. Such action by Brown &amp; Brown shall not create a duty for Brown &amp; Brown to notify you of overdue premiums, nor should you have an expectation that we will do so.</a:t>
            </a:r>
          </a:p>
        </p:txBody>
      </p:sp>
    </p:spTree>
    <p:extLst>
      <p:ext uri="{BB962C8B-B14F-4D97-AF65-F5344CB8AC3E}">
        <p14:creationId xmlns:p14="http://schemas.microsoft.com/office/powerpoint/2010/main" val="37709851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D5CC1-0603-492C-9DF7-1B6240AC2E04}"/>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E6CFD18-C39C-04AE-E0FF-4CCD6493E17D}"/>
              </a:ext>
            </a:extLst>
          </p:cNvPr>
          <p:cNvSpPr>
            <a:spLocks noGrp="1"/>
          </p:cNvSpPr>
          <p:nvPr>
            <p:ph type="sldNum" sz="quarter" idx="12"/>
          </p:nvPr>
        </p:nvSpPr>
        <p:spPr/>
        <p:txBody>
          <a:bodyPr/>
          <a:lstStyle/>
          <a:p>
            <a:r>
              <a:rPr lang="en-US"/>
              <a:t>BROWN &amp; BROWN  |  </a:t>
            </a:r>
            <a:fld id="{0BDBB283-31B7-430F-95E5-02359FF226F2}" type="slidenum">
              <a:rPr lang="en-US" smtClean="0"/>
              <a:pPr/>
              <a:t>34</a:t>
            </a:fld>
            <a:endParaRPr lang="en-US"/>
          </a:p>
        </p:txBody>
      </p:sp>
      <p:sp>
        <p:nvSpPr>
          <p:cNvPr id="4" name="Content Placeholder 2">
            <a:extLst>
              <a:ext uri="{FF2B5EF4-FFF2-40B4-BE49-F238E27FC236}">
                <a16:creationId xmlns:a16="http://schemas.microsoft.com/office/drawing/2014/main" id="{3ABA3098-2F01-C926-7087-B78D41C90A07}"/>
              </a:ext>
            </a:extLst>
          </p:cNvPr>
          <p:cNvSpPr txBox="1">
            <a:spLocks/>
          </p:cNvSpPr>
          <p:nvPr/>
        </p:nvSpPr>
        <p:spPr>
          <a:xfrm>
            <a:off x="3835237" y="2107605"/>
            <a:ext cx="4468833" cy="1515193"/>
          </a:xfrm>
          <a:prstGeom prst="rect">
            <a:avLst/>
          </a:prstGeom>
        </p:spPr>
        <p:txBody>
          <a:bodyPr numCol="1" spcCol="274320">
            <a:normAutofit/>
          </a:bodyPr>
          <a:lstStyle>
            <a:lvl1pPr marL="335288" indent="-335288" algn="l" defTabSz="1341150" rtl="0" eaLnBrk="1" latinLnBrk="0" hangingPunct="1">
              <a:lnSpc>
                <a:spcPct val="90000"/>
              </a:lnSpc>
              <a:spcBef>
                <a:spcPts val="1467"/>
              </a:spcBef>
              <a:buClr>
                <a:schemeClr val="accent3"/>
              </a:buClr>
              <a:buFont typeface="Arial" panose="020B0604020202020204" pitchFamily="34" charset="0"/>
              <a:buChar char="•"/>
              <a:defRPr sz="4107" kern="1200">
                <a:solidFill>
                  <a:schemeClr val="accent6"/>
                </a:solidFill>
                <a:latin typeface="Arial" panose="020B0604020202020204" pitchFamily="34" charset="0"/>
                <a:ea typeface="+mn-ea"/>
                <a:cs typeface="Arial" panose="020B0604020202020204" pitchFamily="34" charset="0"/>
              </a:defRPr>
            </a:lvl1pPr>
            <a:lvl2pPr marL="1005863" indent="-335288" algn="l" defTabSz="1341150" rtl="0" eaLnBrk="1" latinLnBrk="0" hangingPunct="1">
              <a:lnSpc>
                <a:spcPct val="90000"/>
              </a:lnSpc>
              <a:spcBef>
                <a:spcPts val="733"/>
              </a:spcBef>
              <a:buClr>
                <a:schemeClr val="accent3"/>
              </a:buClr>
              <a:buFont typeface="Arial" panose="020B0604020202020204" pitchFamily="34" charset="0"/>
              <a:buChar char="»"/>
              <a:defRPr sz="3520" kern="1200">
                <a:solidFill>
                  <a:schemeClr val="accent6"/>
                </a:solidFill>
                <a:latin typeface="Arial" panose="020B0604020202020204" pitchFamily="34" charset="0"/>
                <a:ea typeface="+mn-ea"/>
                <a:cs typeface="Arial" panose="020B0604020202020204" pitchFamily="34" charset="0"/>
              </a:defRPr>
            </a:lvl2pPr>
            <a:lvl3pPr marL="1676438" indent="-335288" algn="l" defTabSz="1341150" rtl="0" eaLnBrk="1" latinLnBrk="0" hangingPunct="1">
              <a:lnSpc>
                <a:spcPct val="90000"/>
              </a:lnSpc>
              <a:spcBef>
                <a:spcPts val="733"/>
              </a:spcBef>
              <a:buClr>
                <a:schemeClr val="accent3"/>
              </a:buClr>
              <a:buFont typeface="Courier New" panose="02070309020205020404" pitchFamily="49" charset="0"/>
              <a:buChar char="o"/>
              <a:defRPr sz="2933" kern="1200">
                <a:solidFill>
                  <a:schemeClr val="accent6"/>
                </a:solidFill>
                <a:latin typeface="Arial" panose="020B0604020202020204" pitchFamily="34" charset="0"/>
                <a:ea typeface="+mn-ea"/>
                <a:cs typeface="Arial" panose="020B0604020202020204" pitchFamily="34" charset="0"/>
              </a:defRPr>
            </a:lvl3pPr>
            <a:lvl4pPr marL="2347013" indent="-335288" algn="l" defTabSz="1341150" rtl="0" eaLnBrk="1" latinLnBrk="0" hangingPunct="1">
              <a:lnSpc>
                <a:spcPct val="90000"/>
              </a:lnSpc>
              <a:spcBef>
                <a:spcPts val="733"/>
              </a:spcBef>
              <a:buClr>
                <a:schemeClr val="accent3"/>
              </a:buClr>
              <a:buFont typeface="Arial" panose="020B0604020202020204" pitchFamily="34" charset="0"/>
              <a:buChar char="–"/>
              <a:defRPr sz="2640" kern="1200">
                <a:solidFill>
                  <a:schemeClr val="accent6"/>
                </a:solidFill>
                <a:latin typeface="Arial" panose="020B0604020202020204" pitchFamily="34" charset="0"/>
                <a:ea typeface="+mn-ea"/>
                <a:cs typeface="Arial" panose="020B0604020202020204" pitchFamily="34" charset="0"/>
              </a:defRPr>
            </a:lvl4pPr>
            <a:lvl5pPr marL="3017589" indent="-335288" algn="l" defTabSz="1341150" rtl="0" eaLnBrk="1" latinLnBrk="0" hangingPunct="1">
              <a:lnSpc>
                <a:spcPct val="90000"/>
              </a:lnSpc>
              <a:spcBef>
                <a:spcPts val="733"/>
              </a:spcBef>
              <a:buClr>
                <a:schemeClr val="accent3"/>
              </a:buClr>
              <a:buFont typeface="Wingdings" panose="05000000000000000000" pitchFamily="2" charset="2"/>
              <a:buChar char="§"/>
              <a:defRPr sz="2640" kern="1200">
                <a:solidFill>
                  <a:schemeClr val="accent6"/>
                </a:solidFill>
                <a:latin typeface="Arial" panose="020B0604020202020204" pitchFamily="34" charset="0"/>
                <a:ea typeface="+mn-ea"/>
                <a:cs typeface="Arial" panose="020B0604020202020204" pitchFamily="34" charset="0"/>
              </a:defRPr>
            </a:lvl5pPr>
            <a:lvl6pPr marL="368816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73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31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90"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pPr marL="0" indent="0" defTabSz="233782">
              <a:lnSpc>
                <a:spcPct val="100000"/>
              </a:lnSpc>
              <a:spcBef>
                <a:spcPts val="0"/>
              </a:spcBef>
              <a:spcAft>
                <a:spcPts val="307"/>
              </a:spcAft>
              <a:buClrTx/>
              <a:buNone/>
              <a:defRPr/>
            </a:pPr>
            <a:endParaRPr lang="en-US" sz="920">
              <a:solidFill>
                <a:srgbClr val="6D6E71"/>
              </a:solidFill>
            </a:endParaRPr>
          </a:p>
        </p:txBody>
      </p:sp>
      <p:sp>
        <p:nvSpPr>
          <p:cNvPr id="7" name="Title 1">
            <a:extLst>
              <a:ext uri="{FF2B5EF4-FFF2-40B4-BE49-F238E27FC236}">
                <a16:creationId xmlns:a16="http://schemas.microsoft.com/office/drawing/2014/main" id="{B5D4B0A7-6552-897D-2140-D1895F759989}"/>
              </a:ext>
            </a:extLst>
          </p:cNvPr>
          <p:cNvSpPr>
            <a:spLocks noGrp="1"/>
          </p:cNvSpPr>
          <p:nvPr>
            <p:ph type="title"/>
          </p:nvPr>
        </p:nvSpPr>
        <p:spPr>
          <a:xfrm>
            <a:off x="796925" y="325635"/>
            <a:ext cx="8026400" cy="666418"/>
          </a:xfrm>
        </p:spPr>
        <p:txBody>
          <a:bodyPr>
            <a:normAutofit/>
          </a:bodyPr>
          <a:lstStyle/>
          <a:p>
            <a:r>
              <a:rPr lang="en-US" b="0" dirty="0">
                <a:solidFill>
                  <a:srgbClr val="002060"/>
                </a:solidFill>
                <a:latin typeface="+mj-lt"/>
              </a:rPr>
              <a:t>Member Enrollment Disclosure</a:t>
            </a:r>
          </a:p>
        </p:txBody>
      </p:sp>
      <p:sp>
        <p:nvSpPr>
          <p:cNvPr id="2" name="TextBox 1">
            <a:extLst>
              <a:ext uri="{FF2B5EF4-FFF2-40B4-BE49-F238E27FC236}">
                <a16:creationId xmlns:a16="http://schemas.microsoft.com/office/drawing/2014/main" id="{2752BDD8-952C-0E22-2E3A-461ED291BEC1}"/>
              </a:ext>
            </a:extLst>
          </p:cNvPr>
          <p:cNvSpPr txBox="1"/>
          <p:nvPr/>
        </p:nvSpPr>
        <p:spPr>
          <a:xfrm>
            <a:off x="2082800" y="1724593"/>
            <a:ext cx="8026400" cy="3680175"/>
          </a:xfrm>
          <a:prstGeom prst="rect">
            <a:avLst/>
          </a:prstGeom>
          <a:noFill/>
        </p:spPr>
        <p:txBody>
          <a:bodyPr wrap="square">
            <a:spAutoFit/>
          </a:bodyPr>
          <a:lstStyle/>
          <a:p>
            <a:pPr algn="l">
              <a:buNone/>
            </a:pPr>
            <a:r>
              <a:rPr lang="en-US" sz="1227" spc="3">
                <a:solidFill>
                  <a:srgbClr val="012958"/>
                </a:solidFill>
                <a:latin typeface="Arial" panose="02020603050405020304" pitchFamily="2"/>
              </a:rPr>
              <a:t>Brown &amp; Brown Insurance Services, Inc. (Brown &amp; Brown) serves as an advisory resource and does not manage or oversee benefit plan enrollment processes unless expressly agreed upon in writing.</a:t>
            </a:r>
          </a:p>
          <a:p>
            <a:pPr algn="l">
              <a:buNone/>
            </a:pPr>
            <a:endParaRPr lang="en-US" sz="1227" spc="3">
              <a:solidFill>
                <a:srgbClr val="012958"/>
              </a:solidFill>
              <a:latin typeface="Arial" panose="02020603050405020304" pitchFamily="2"/>
            </a:endParaRPr>
          </a:p>
          <a:p>
            <a:pPr algn="l">
              <a:buNone/>
            </a:pPr>
            <a:r>
              <a:rPr lang="en-US" sz="1227" spc="3">
                <a:solidFill>
                  <a:srgbClr val="012958"/>
                </a:solidFill>
                <a:latin typeface="Arial" panose="02020603050405020304" pitchFamily="2"/>
              </a:rPr>
              <a:t>While we provide guidance and resources to assist you in managing your enrollment responsibilities, any errors, delays, or issues that arise from your handling of the enrollment process are solely your responsibility. It is the responsibility of each customer to enroll and terminate employees and dependents in accordance with their contractual agreements with each carrier and the terms of the applicable plan.</a:t>
            </a:r>
          </a:p>
          <a:p>
            <a:pPr algn="l">
              <a:buNone/>
            </a:pPr>
            <a:endParaRPr lang="en-US" sz="1227" spc="3">
              <a:solidFill>
                <a:srgbClr val="012958"/>
              </a:solidFill>
              <a:latin typeface="Arial" panose="02020603050405020304" pitchFamily="2"/>
            </a:endParaRPr>
          </a:p>
          <a:p>
            <a:pPr algn="l">
              <a:buNone/>
            </a:pPr>
            <a:r>
              <a:rPr lang="en-US" sz="1227" spc="3">
                <a:solidFill>
                  <a:srgbClr val="012958"/>
                </a:solidFill>
                <a:latin typeface="Arial" panose="02020603050405020304" pitchFamily="2"/>
              </a:rPr>
              <a:t>This includes, but is not limited to, ensuring that only eligible employees and dependents are enrolled, and all processes are handled in a manner that prevents coverage lapses, compliance penalties or additional charges from a carrier or third-party administrator. </a:t>
            </a:r>
          </a:p>
          <a:p>
            <a:pPr algn="l">
              <a:buNone/>
            </a:pPr>
            <a:endParaRPr lang="en-US" sz="1227" spc="3">
              <a:solidFill>
                <a:srgbClr val="012958"/>
              </a:solidFill>
              <a:latin typeface="Arial" panose="02020603050405020304" pitchFamily="2"/>
            </a:endParaRPr>
          </a:p>
          <a:p>
            <a:pPr algn="l">
              <a:buNone/>
            </a:pPr>
            <a:r>
              <a:rPr lang="en-US" sz="1227" spc="3">
                <a:solidFill>
                  <a:srgbClr val="012958"/>
                </a:solidFill>
                <a:latin typeface="Arial" panose="02020603050405020304" pitchFamily="2"/>
              </a:rPr>
              <a:t>Toward this end, Customer will promptly review all paper bills/invoices and/or electronic statements provided by the carrier or third-party administrator to confirm that enrollments, terminations, and status changes were processed accurately and will promptly notify Brown &amp; Brown of any errors or omissions identified by Customer.</a:t>
            </a:r>
          </a:p>
          <a:p>
            <a:pPr algn="l">
              <a:buNone/>
            </a:pPr>
            <a:endParaRPr lang="en-US" sz="1227" spc="3">
              <a:solidFill>
                <a:srgbClr val="012958"/>
              </a:solidFill>
              <a:latin typeface="Arial" panose="02020603050405020304" pitchFamily="2"/>
            </a:endParaRPr>
          </a:p>
          <a:p>
            <a:pPr algn="l">
              <a:buNone/>
            </a:pPr>
            <a:r>
              <a:rPr lang="en-US" sz="1227" spc="3">
                <a:solidFill>
                  <a:srgbClr val="012958"/>
                </a:solidFill>
                <a:latin typeface="Arial" panose="02020603050405020304" pitchFamily="2"/>
              </a:rPr>
              <a:t>Any issues or discrepancies, including those leading to coverage lapses, compliance penalties or additional charges from a carrier or third-party administrator, arising from the customer’s handling of these processes are the sole responsibility of the customer</a:t>
            </a:r>
          </a:p>
        </p:txBody>
      </p:sp>
    </p:spTree>
    <p:extLst>
      <p:ext uri="{BB962C8B-B14F-4D97-AF65-F5344CB8AC3E}">
        <p14:creationId xmlns:p14="http://schemas.microsoft.com/office/powerpoint/2010/main" val="2134373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a:extLst>
              <a:ext uri="{FF2B5EF4-FFF2-40B4-BE49-F238E27FC236}">
                <a16:creationId xmlns:a16="http://schemas.microsoft.com/office/drawing/2014/main" id="{88068008-8A3D-8559-6D50-5C5696050EBA}"/>
              </a:ext>
            </a:extLst>
          </p:cNvPr>
          <p:cNvSpPr txBox="1">
            <a:spLocks noChangeArrowheads="1"/>
          </p:cNvSpPr>
          <p:nvPr/>
        </p:nvSpPr>
        <p:spPr bwMode="auto">
          <a:xfrm>
            <a:off x="524008" y="315108"/>
            <a:ext cx="10486892" cy="590931"/>
          </a:xfrm>
          <a:prstGeom prst="rect">
            <a:avLst/>
          </a:prstGeom>
          <a:noFill/>
          <a:ln w="9525">
            <a:noFill/>
            <a:miter lim="800000"/>
            <a:headEnd/>
            <a:tailEnd/>
          </a:ln>
        </p:spPr>
        <p:txBody>
          <a:bodyPr wrap="square">
            <a:spAutoFit/>
          </a:bodyPr>
          <a:lstStyle/>
          <a:p>
            <a:pPr defTabSz="914396">
              <a:lnSpc>
                <a:spcPct val="90000"/>
              </a:lnSpc>
              <a:spcBef>
                <a:spcPct val="0"/>
              </a:spcBef>
              <a:defRPr/>
            </a:pPr>
            <a:r>
              <a:rPr lang="en-US" sz="3600" dirty="0">
                <a:solidFill>
                  <a:srgbClr val="0D2748"/>
                </a:solidFill>
                <a:latin typeface="Arial" panose="020B0604020202020204" pitchFamily="34" charset="0"/>
                <a:ea typeface="+mj-ea"/>
                <a:cs typeface="Arial" panose="020B0604020202020204" pitchFamily="34" charset="0"/>
              </a:rPr>
              <a:t>FLMHIT Medicare Consortium Members</a:t>
            </a:r>
          </a:p>
        </p:txBody>
      </p:sp>
      <p:graphicFrame>
        <p:nvGraphicFramePr>
          <p:cNvPr id="10" name="Diagram 9">
            <a:extLst>
              <a:ext uri="{FF2B5EF4-FFF2-40B4-BE49-F238E27FC236}">
                <a16:creationId xmlns:a16="http://schemas.microsoft.com/office/drawing/2014/main" id="{2EEFFE76-1EBC-4CDF-CC62-542E45A54B1F}"/>
              </a:ext>
            </a:extLst>
          </p:cNvPr>
          <p:cNvGraphicFramePr/>
          <p:nvPr>
            <p:extLst>
              <p:ext uri="{D42A27DB-BD31-4B8C-83A1-F6EECF244321}">
                <p14:modId xmlns:p14="http://schemas.microsoft.com/office/powerpoint/2010/main" val="3198902770"/>
              </p:ext>
            </p:extLst>
          </p:nvPr>
        </p:nvGraphicFramePr>
        <p:xfrm>
          <a:off x="1424609" y="1599296"/>
          <a:ext cx="9342782" cy="35746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9E9F071F-1EAA-C778-A51E-11A4AC92980A}"/>
              </a:ext>
            </a:extLst>
          </p:cNvPr>
          <p:cNvSpPr txBox="1"/>
          <p:nvPr/>
        </p:nvSpPr>
        <p:spPr>
          <a:xfrm>
            <a:off x="2190750" y="5676906"/>
            <a:ext cx="7337242" cy="300082"/>
          </a:xfrm>
          <a:prstGeom prst="rect">
            <a:avLst/>
          </a:prstGeom>
          <a:noFill/>
        </p:spPr>
        <p:txBody>
          <a:bodyPr wrap="square" rtlCol="0">
            <a:spAutoFit/>
          </a:bodyPr>
          <a:lstStyle/>
          <a:p>
            <a:r>
              <a:rPr lang="en-US" sz="1350" dirty="0"/>
              <a:t>The listed communities comprise the FLMHIT Consortium, representing 1,800 retirees</a:t>
            </a:r>
          </a:p>
        </p:txBody>
      </p:sp>
      <p:sp>
        <p:nvSpPr>
          <p:cNvPr id="2" name="TextBox 3">
            <a:extLst>
              <a:ext uri="{FF2B5EF4-FFF2-40B4-BE49-F238E27FC236}">
                <a16:creationId xmlns:a16="http://schemas.microsoft.com/office/drawing/2014/main" id="{1B6B952C-02C8-F449-1C83-53EEE47ACD66}"/>
              </a:ext>
            </a:extLst>
          </p:cNvPr>
          <p:cNvSpPr txBox="1">
            <a:spLocks noChangeArrowheads="1"/>
          </p:cNvSpPr>
          <p:nvPr/>
        </p:nvSpPr>
        <p:spPr bwMode="auto">
          <a:xfrm>
            <a:off x="524008" y="6560477"/>
            <a:ext cx="9144000"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defRPr sz="20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pPr>
            <a:r>
              <a:rPr lang="en-US" altLang="en-US" sz="750" b="1">
                <a:solidFill>
                  <a:srgbClr val="0D2748"/>
                </a:solidFill>
                <a:latin typeface="Arial" panose="020B0604020202020204" pitchFamily="34" charset="0"/>
              </a:rPr>
              <a:t>The information and intellectual capital contained in this presentation is private &amp; confidential and specifically for the use of FLMHIT only.  </a:t>
            </a:r>
          </a:p>
        </p:txBody>
      </p:sp>
      <p:sp>
        <p:nvSpPr>
          <p:cNvPr id="7" name="Slide Number Placeholder 2">
            <a:extLst>
              <a:ext uri="{FF2B5EF4-FFF2-40B4-BE49-F238E27FC236}">
                <a16:creationId xmlns:a16="http://schemas.microsoft.com/office/drawing/2014/main" id="{EC5D6C02-C6BF-0CA7-7D1C-E46FC92FFDD2}"/>
              </a:ext>
            </a:extLst>
          </p:cNvPr>
          <p:cNvSpPr txBox="1">
            <a:spLocks/>
          </p:cNvSpPr>
          <p:nvPr/>
        </p:nvSpPr>
        <p:spPr>
          <a:xfrm>
            <a:off x="9413692" y="6479931"/>
            <a:ext cx="2057400" cy="288295"/>
          </a:xfrm>
          <a:prstGeom prst="rect">
            <a:avLst/>
          </a:prstGeom>
        </p:spPr>
        <p:txBody>
          <a:bodyPr vert="horz" lIns="62345" tIns="31173" rIns="62345" bIns="31173" rtlCol="0" anchor="ctr"/>
          <a:lstStyle>
            <a:defPPr>
              <a:defRPr lang="en-US"/>
            </a:defPPr>
            <a:lvl1pPr marL="0" algn="r" defTabSz="457200" rtl="0" eaLnBrk="1" latinLnBrk="0" hangingPunct="1">
              <a:defRPr sz="1173" kern="1200" spc="100" baseline="0">
                <a:solidFill>
                  <a:schemeClr val="accent6"/>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11719">
              <a:defRPr/>
            </a:pPr>
            <a:r>
              <a:rPr lang="en-US" sz="800" spc="68" dirty="0">
                <a:solidFill>
                  <a:srgbClr val="6D6E71"/>
                </a:solidFill>
              </a:rPr>
              <a:t>BROWN &amp; BROWN  |  </a:t>
            </a:r>
            <a:fld id="{0BDBB283-31B7-430F-95E5-02359FF226F2}" type="slidenum">
              <a:rPr lang="en-US" sz="800" spc="68">
                <a:solidFill>
                  <a:srgbClr val="6D6E71"/>
                </a:solidFill>
              </a:rPr>
              <a:pPr defTabSz="311719">
                <a:defRPr/>
              </a:pPr>
              <a:t>4</a:t>
            </a:fld>
            <a:endParaRPr lang="en-US" sz="800" spc="68" dirty="0">
              <a:solidFill>
                <a:srgbClr val="6D6E7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6F72B9-78E2-B37A-40E8-F101D7446650}"/>
            </a:ext>
          </a:extLst>
        </p:cNvPr>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64F30452-976F-AF2C-A342-6A56AAA1D8CD}"/>
              </a:ext>
            </a:extLst>
          </p:cNvPr>
          <p:cNvSpPr txBox="1">
            <a:spLocks/>
          </p:cNvSpPr>
          <p:nvPr/>
        </p:nvSpPr>
        <p:spPr>
          <a:xfrm>
            <a:off x="10391776" y="6528397"/>
            <a:ext cx="1546930" cy="42283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800" spc="100">
                <a:solidFill>
                  <a:srgbClr val="6D6E71"/>
                </a:solidFill>
                <a:latin typeface="Arial" panose="020B0604020202020204" pitchFamily="34" charset="0"/>
                <a:cs typeface="Arial" panose="020B0604020202020204" pitchFamily="34" charset="0"/>
              </a:rPr>
              <a:t>BROWN &amp; BROWN  |  </a:t>
            </a:r>
            <a:fld id="{0BDBB283-31B7-430F-95E5-02359FF226F2}" type="slidenum">
              <a:rPr lang="en-US" sz="800" smtClean="0">
                <a:solidFill>
                  <a:srgbClr val="6D6E71"/>
                </a:solidFill>
              </a:rPr>
              <a:pPr>
                <a:defRPr/>
              </a:pPr>
              <a:t>5</a:t>
            </a:fld>
            <a:endParaRPr lang="en-US" sz="800">
              <a:solidFill>
                <a:srgbClr val="6D6E71"/>
              </a:solidFill>
            </a:endParaRPr>
          </a:p>
        </p:txBody>
      </p:sp>
      <p:sp>
        <p:nvSpPr>
          <p:cNvPr id="5" name="TextBox 4">
            <a:extLst>
              <a:ext uri="{FF2B5EF4-FFF2-40B4-BE49-F238E27FC236}">
                <a16:creationId xmlns:a16="http://schemas.microsoft.com/office/drawing/2014/main" id="{7B5AFD9F-F444-1B3E-CFA9-43D2D9CDCCA4}"/>
              </a:ext>
            </a:extLst>
          </p:cNvPr>
          <p:cNvSpPr txBox="1"/>
          <p:nvPr/>
        </p:nvSpPr>
        <p:spPr>
          <a:xfrm>
            <a:off x="404815" y="216233"/>
            <a:ext cx="7939085" cy="658963"/>
          </a:xfrm>
          <a:prstGeom prst="rect">
            <a:avLst/>
          </a:prstGeom>
          <a:noFill/>
        </p:spPr>
        <p:txBody>
          <a:bodyPr wrap="square" rtlCol="0">
            <a:spAutoFit/>
          </a:bodyPr>
          <a:lstStyle/>
          <a:p>
            <a:r>
              <a:rPr lang="en-US" sz="3682" dirty="0">
                <a:solidFill>
                  <a:srgbClr val="0D2748"/>
                </a:solidFill>
                <a:latin typeface="Arial" panose="020B0604020202020204" pitchFamily="34" charset="0"/>
                <a:ea typeface="+mj-ea"/>
                <a:cs typeface="Arial" panose="020B0604020202020204" pitchFamily="34" charset="0"/>
              </a:rPr>
              <a:t>Current Medicare Plan</a:t>
            </a:r>
          </a:p>
        </p:txBody>
      </p:sp>
      <p:graphicFrame>
        <p:nvGraphicFramePr>
          <p:cNvPr id="7" name="Table 6">
            <a:extLst>
              <a:ext uri="{FF2B5EF4-FFF2-40B4-BE49-F238E27FC236}">
                <a16:creationId xmlns:a16="http://schemas.microsoft.com/office/drawing/2014/main" id="{FA0B8D8F-18ED-3534-F0C8-76A37348247C}"/>
              </a:ext>
            </a:extLst>
          </p:cNvPr>
          <p:cNvGraphicFramePr>
            <a:graphicFrameLocks noGrp="1"/>
          </p:cNvGraphicFramePr>
          <p:nvPr>
            <p:extLst>
              <p:ext uri="{D42A27DB-BD31-4B8C-83A1-F6EECF244321}">
                <p14:modId xmlns:p14="http://schemas.microsoft.com/office/powerpoint/2010/main" val="15120237"/>
              </p:ext>
            </p:extLst>
          </p:nvPr>
        </p:nvGraphicFramePr>
        <p:xfrm>
          <a:off x="6195131" y="2560320"/>
          <a:ext cx="5648325" cy="838200"/>
        </p:xfrm>
        <a:graphic>
          <a:graphicData uri="http://schemas.openxmlformats.org/drawingml/2006/table">
            <a:tbl>
              <a:tblPr/>
              <a:tblGrid>
                <a:gridCol w="1266825">
                  <a:extLst>
                    <a:ext uri="{9D8B030D-6E8A-4147-A177-3AD203B41FA5}">
                      <a16:colId xmlns:a16="http://schemas.microsoft.com/office/drawing/2014/main" val="464619194"/>
                    </a:ext>
                  </a:extLst>
                </a:gridCol>
                <a:gridCol w="762000">
                  <a:extLst>
                    <a:ext uri="{9D8B030D-6E8A-4147-A177-3AD203B41FA5}">
                      <a16:colId xmlns:a16="http://schemas.microsoft.com/office/drawing/2014/main" val="2334259116"/>
                    </a:ext>
                  </a:extLst>
                </a:gridCol>
                <a:gridCol w="1219200">
                  <a:extLst>
                    <a:ext uri="{9D8B030D-6E8A-4147-A177-3AD203B41FA5}">
                      <a16:colId xmlns:a16="http://schemas.microsoft.com/office/drawing/2014/main" val="692682010"/>
                    </a:ext>
                  </a:extLst>
                </a:gridCol>
                <a:gridCol w="1123950">
                  <a:extLst>
                    <a:ext uri="{9D8B030D-6E8A-4147-A177-3AD203B41FA5}">
                      <a16:colId xmlns:a16="http://schemas.microsoft.com/office/drawing/2014/main" val="2983925701"/>
                    </a:ext>
                  </a:extLst>
                </a:gridCol>
                <a:gridCol w="1276350">
                  <a:extLst>
                    <a:ext uri="{9D8B030D-6E8A-4147-A177-3AD203B41FA5}">
                      <a16:colId xmlns:a16="http://schemas.microsoft.com/office/drawing/2014/main" val="1327079540"/>
                    </a:ext>
                  </a:extLst>
                </a:gridCol>
              </a:tblGrid>
              <a:tr h="167640">
                <a:tc gridSpan="4">
                  <a:txBody>
                    <a:bodyPr/>
                    <a:lstStyle/>
                    <a:p>
                      <a:pPr algn="l" fontAlgn="ctr">
                        <a:buNone/>
                      </a:pPr>
                      <a:r>
                        <a:rPr lang="en-US" sz="1050" b="1" i="1" u="none" strike="noStrike" dirty="0">
                          <a:solidFill>
                            <a:srgbClr val="FFFFFF"/>
                          </a:solidFill>
                          <a:effectLst/>
                          <a:latin typeface="+mj-lt"/>
                        </a:rPr>
                        <a:t>Current Estimated Medical Cost Summary</a:t>
                      </a:r>
                    </a:p>
                  </a:txBody>
                  <a:tcPr marL="7620" marR="7620" marT="762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tc hMerge="1">
                  <a:txBody>
                    <a:bodyPr/>
                    <a:lstStyle/>
                    <a:p>
                      <a:endParaRPr lang="en-US"/>
                    </a:p>
                  </a:txBody>
                  <a:tcPr/>
                </a:tc>
                <a:tc hMerge="1">
                  <a:txBody>
                    <a:bodyPr/>
                    <a:lstStyle/>
                    <a:p>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tc hMerge="1">
                  <a:txBody>
                    <a:bodyPr/>
                    <a:lstStyle/>
                    <a:p>
                      <a:endParaRPr dirty="0"/>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tc>
                  <a:txBody>
                    <a:bodyPr/>
                    <a:lstStyle/>
                    <a:p>
                      <a:pPr algn="l" fontAlgn="ctr">
                        <a:buNone/>
                      </a:pPr>
                      <a:r>
                        <a:rPr lang="en-US" sz="1050" b="1" i="1" u="none" strike="noStrike">
                          <a:solidFill>
                            <a:srgbClr val="FFFFFF"/>
                          </a:solidFill>
                          <a:effectLst/>
                          <a:latin typeface="+mj-lt"/>
                        </a:rPr>
                        <a:t> </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extLst>
                  <a:ext uri="{0D108BD9-81ED-4DB2-BD59-A6C34878D82A}">
                    <a16:rowId xmlns:a16="http://schemas.microsoft.com/office/drawing/2014/main" val="1135578528"/>
                  </a:ext>
                </a:extLst>
              </a:tr>
              <a:tr h="335280">
                <a:tc>
                  <a:txBody>
                    <a:bodyPr/>
                    <a:lstStyle/>
                    <a:p>
                      <a:pPr algn="ctr" fontAlgn="ctr">
                        <a:buNone/>
                      </a:pPr>
                      <a:r>
                        <a:rPr lang="en-US" sz="1050" b="1" i="0" u="none" strike="noStrike" dirty="0">
                          <a:solidFill>
                            <a:srgbClr val="000000"/>
                          </a:solidFill>
                          <a:effectLst/>
                          <a:latin typeface="+mj-lt"/>
                        </a:rPr>
                        <a:t>Plan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buNone/>
                      </a:pPr>
                      <a:r>
                        <a:rPr lang="en-US" sz="1050" b="1" i="0" u="none" strike="noStrike" dirty="0">
                          <a:solidFill>
                            <a:srgbClr val="000000"/>
                          </a:solidFill>
                          <a:effectLst/>
                          <a:latin typeface="+mj-lt"/>
                        </a:rPr>
                        <a:t>Tier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buNone/>
                      </a:pPr>
                      <a:r>
                        <a:rPr lang="en-US" sz="1050" b="1" i="0" u="none" strike="noStrike" dirty="0">
                          <a:solidFill>
                            <a:srgbClr val="000000"/>
                          </a:solidFill>
                          <a:effectLst/>
                          <a:latin typeface="+mj-lt"/>
                        </a:rPr>
                        <a:t>Monthly Premium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buNone/>
                      </a:pPr>
                      <a:r>
                        <a:rPr lang="en-US" sz="1050" b="1" i="0" u="none" strike="noStrike">
                          <a:solidFill>
                            <a:srgbClr val="000000"/>
                          </a:solidFill>
                          <a:effectLst/>
                          <a:latin typeface="+mj-lt"/>
                        </a:rPr>
                        <a:t># Enrolled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buNone/>
                      </a:pPr>
                      <a:r>
                        <a:rPr lang="en-US" sz="1050" b="1" i="0" u="none" strike="noStrike">
                          <a:solidFill>
                            <a:srgbClr val="000000"/>
                          </a:solidFill>
                          <a:effectLst/>
                          <a:latin typeface="+mj-lt"/>
                        </a:rPr>
                        <a:t>Total Annual </a:t>
                      </a:r>
                      <a:br>
                        <a:rPr lang="en-US" sz="1050" b="1" i="0" u="none" strike="noStrike">
                          <a:solidFill>
                            <a:srgbClr val="000000"/>
                          </a:solidFill>
                          <a:effectLst/>
                          <a:latin typeface="+mj-lt"/>
                        </a:rPr>
                      </a:br>
                      <a:r>
                        <a:rPr lang="en-US" sz="1050" b="1" i="0" u="none" strike="noStrike">
                          <a:solidFill>
                            <a:srgbClr val="000000"/>
                          </a:solidFill>
                          <a:effectLst/>
                          <a:latin typeface="+mj-lt"/>
                        </a:rPr>
                        <a:t>Plan Premiums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498297169"/>
                  </a:ext>
                </a:extLst>
              </a:tr>
              <a:tr h="167640">
                <a:tc>
                  <a:txBody>
                    <a:bodyPr/>
                    <a:lstStyle/>
                    <a:p>
                      <a:pPr algn="ctr" fontAlgn="ctr">
                        <a:buNone/>
                      </a:pPr>
                      <a:r>
                        <a:rPr lang="en-US" sz="1050" b="1" i="0" u="none" strike="noStrike">
                          <a:solidFill>
                            <a:srgbClr val="000000"/>
                          </a:solidFill>
                          <a:effectLst/>
                          <a:latin typeface="+mj-lt"/>
                        </a:rPr>
                        <a:t>Excellus BCBS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50" b="0" i="0" u="none" strike="noStrike">
                          <a:solidFill>
                            <a:srgbClr val="000000"/>
                          </a:solidFill>
                          <a:effectLst/>
                          <a:latin typeface="+mj-lt"/>
                        </a:rPr>
                        <a:t>EE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50" b="0" i="0" u="none" strike="noStrike">
                          <a:solidFill>
                            <a:srgbClr val="000000"/>
                          </a:solidFill>
                          <a:effectLst/>
                          <a:latin typeface="+mj-lt"/>
                        </a:rPr>
                        <a:t>$533.90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50" b="0" i="0" u="none" strike="noStrike" dirty="0">
                          <a:solidFill>
                            <a:srgbClr val="000000"/>
                          </a:solidFill>
                          <a:effectLst/>
                          <a:latin typeface="+mj-lt"/>
                        </a:rPr>
                        <a:t>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50" b="0" i="0" u="none" strike="noStrike">
                          <a:solidFill>
                            <a:srgbClr val="000000"/>
                          </a:solidFill>
                          <a:effectLst/>
                          <a:latin typeface="+mj-lt"/>
                        </a:rPr>
                        <a:t>$38,441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18425389"/>
                  </a:ext>
                </a:extLst>
              </a:tr>
              <a:tr h="167640">
                <a:tc gridSpan="3">
                  <a:txBody>
                    <a:bodyPr/>
                    <a:lstStyle/>
                    <a:p>
                      <a:pPr algn="l" fontAlgn="ctr">
                        <a:buNone/>
                      </a:pPr>
                      <a:r>
                        <a:rPr lang="en-US" sz="1050" b="1" i="0" u="none" strike="noStrike">
                          <a:solidFill>
                            <a:srgbClr val="000000"/>
                          </a:solidFill>
                          <a:effectLst/>
                          <a:latin typeface="+mj-lt"/>
                        </a:rPr>
                        <a:t>Grand Total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a:txBody>
                    <a:bodyPr/>
                    <a:lstStyle/>
                    <a:p>
                      <a:pPr algn="ctr" fontAlgn="ctr">
                        <a:buNone/>
                      </a:pPr>
                      <a:r>
                        <a:rPr lang="en-US" sz="1050" b="1" i="0" u="none" strike="noStrike" dirty="0">
                          <a:solidFill>
                            <a:srgbClr val="000000"/>
                          </a:solidFill>
                          <a:effectLst/>
                          <a:latin typeface="+mj-lt"/>
                        </a:rPr>
                        <a:t>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buNone/>
                      </a:pPr>
                      <a:r>
                        <a:rPr lang="en-US" sz="1050" b="1" i="0" u="none" strike="noStrike" dirty="0">
                          <a:solidFill>
                            <a:srgbClr val="000000"/>
                          </a:solidFill>
                          <a:effectLst/>
                          <a:latin typeface="+mj-lt"/>
                        </a:rPr>
                        <a:t>$38,441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768484115"/>
                  </a:ext>
                </a:extLst>
              </a:tr>
            </a:tbl>
          </a:graphicData>
        </a:graphic>
      </p:graphicFrame>
      <p:graphicFrame>
        <p:nvGraphicFramePr>
          <p:cNvPr id="9" name="Table 8">
            <a:extLst>
              <a:ext uri="{FF2B5EF4-FFF2-40B4-BE49-F238E27FC236}">
                <a16:creationId xmlns:a16="http://schemas.microsoft.com/office/drawing/2014/main" id="{CB726EA2-DA57-68FF-81DA-718388225B43}"/>
              </a:ext>
            </a:extLst>
          </p:cNvPr>
          <p:cNvGraphicFramePr>
            <a:graphicFrameLocks noGrp="1"/>
          </p:cNvGraphicFramePr>
          <p:nvPr>
            <p:extLst>
              <p:ext uri="{D42A27DB-BD31-4B8C-83A1-F6EECF244321}">
                <p14:modId xmlns:p14="http://schemas.microsoft.com/office/powerpoint/2010/main" val="1573166691"/>
              </p:ext>
            </p:extLst>
          </p:nvPr>
        </p:nvGraphicFramePr>
        <p:xfrm>
          <a:off x="447675" y="1270616"/>
          <a:ext cx="5648325" cy="4983480"/>
        </p:xfrm>
        <a:graphic>
          <a:graphicData uri="http://schemas.openxmlformats.org/drawingml/2006/table">
            <a:tbl>
              <a:tblPr/>
              <a:tblGrid>
                <a:gridCol w="2155758">
                  <a:extLst>
                    <a:ext uri="{9D8B030D-6E8A-4147-A177-3AD203B41FA5}">
                      <a16:colId xmlns:a16="http://schemas.microsoft.com/office/drawing/2014/main" val="3055854020"/>
                    </a:ext>
                  </a:extLst>
                </a:gridCol>
                <a:gridCol w="3492567">
                  <a:extLst>
                    <a:ext uri="{9D8B030D-6E8A-4147-A177-3AD203B41FA5}">
                      <a16:colId xmlns:a16="http://schemas.microsoft.com/office/drawing/2014/main" val="2877053719"/>
                    </a:ext>
                  </a:extLst>
                </a:gridCol>
              </a:tblGrid>
              <a:tr h="0">
                <a:tc rowSpan="4">
                  <a:txBody>
                    <a:bodyPr/>
                    <a:lstStyle/>
                    <a:p>
                      <a:pPr algn="l" fontAlgn="ctr"/>
                      <a:r>
                        <a:rPr lang="en-US" sz="1050" b="0" i="0" u="none" strike="noStrike" dirty="0">
                          <a:solidFill>
                            <a:srgbClr val="000000"/>
                          </a:solidFill>
                          <a:effectLst/>
                          <a:latin typeface="+mj-lt"/>
                        </a:rPr>
                        <a:t>Benefit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r>
                        <a:rPr lang="en-US" sz="1200" b="1" i="0" u="none" strike="noStrike" dirty="0">
                          <a:solidFill>
                            <a:srgbClr val="0D2748"/>
                          </a:solidFill>
                          <a:effectLst/>
                          <a:latin typeface="+mj-lt"/>
                        </a:rPr>
                        <a:t>Town of Mendon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24034866"/>
                  </a:ext>
                </a:extLst>
              </a:tr>
              <a:tr h="142044">
                <a:tc vMerge="1">
                  <a:txBody>
                    <a:bodyPr/>
                    <a:lstStyle/>
                    <a:p>
                      <a:endParaRPr lang="en-US"/>
                    </a:p>
                  </a:txBody>
                  <a:tcPr/>
                </a:tc>
                <a:tc>
                  <a:txBody>
                    <a:bodyPr/>
                    <a:lstStyle/>
                    <a:p>
                      <a:pPr algn="ctr" fontAlgn="b"/>
                      <a:r>
                        <a:rPr lang="en-US" sz="1050" b="0" i="0" u="none" strike="noStrike" dirty="0">
                          <a:solidFill>
                            <a:srgbClr val="0D2748"/>
                          </a:solidFill>
                          <a:effectLst/>
                          <a:latin typeface="+mj-lt"/>
                        </a:rPr>
                        <a:t>Excellus BCBS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18408439"/>
                  </a:ext>
                </a:extLst>
              </a:tr>
              <a:tr h="111913">
                <a:tc vMerge="1">
                  <a:txBody>
                    <a:bodyPr/>
                    <a:lstStyle/>
                    <a:p>
                      <a:endParaRPr lang="en-US"/>
                    </a:p>
                  </a:txBody>
                  <a:tcPr/>
                </a:tc>
                <a:tc>
                  <a:txBody>
                    <a:bodyPr/>
                    <a:lstStyle/>
                    <a:p>
                      <a:pPr algn="ctr" fontAlgn="b"/>
                      <a:r>
                        <a:rPr lang="en-US" sz="1050" b="0" i="0" u="none" strike="noStrike" dirty="0">
                          <a:solidFill>
                            <a:srgbClr val="0D2748"/>
                          </a:solidFill>
                          <a:effectLst/>
                          <a:latin typeface="+mj-lt"/>
                        </a:rPr>
                        <a:t>Package/Shelf Plan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24079721"/>
                  </a:ext>
                </a:extLst>
              </a:tr>
              <a:tr h="111913">
                <a:tc vMerge="1">
                  <a:txBody>
                    <a:bodyPr/>
                    <a:lstStyle/>
                    <a:p>
                      <a:endParaRPr lang="en-US"/>
                    </a:p>
                  </a:txBody>
                  <a:tcPr/>
                </a:tc>
                <a:tc>
                  <a:txBody>
                    <a:bodyPr/>
                    <a:lstStyle/>
                    <a:p>
                      <a:pPr algn="ctr" fontAlgn="b"/>
                      <a:r>
                        <a:rPr lang="fi-FI" sz="1050" b="0" i="0" u="sng" strike="noStrike" dirty="0">
                          <a:solidFill>
                            <a:srgbClr val="0D2748"/>
                          </a:solidFill>
                          <a:effectLst/>
                          <a:latin typeface="+mj-lt"/>
                        </a:rPr>
                        <a:t>HMO $20/$30 $5/$30/$75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37973888"/>
                  </a:ext>
                </a:extLst>
              </a:tr>
              <a:tr h="103304">
                <a:tc>
                  <a:txBody>
                    <a:bodyPr/>
                    <a:lstStyle/>
                    <a:p>
                      <a:pPr algn="l" fontAlgn="b"/>
                      <a:r>
                        <a:rPr lang="en-US" sz="1050" b="0" i="0" u="none" strike="noStrike" dirty="0">
                          <a:solidFill>
                            <a:srgbClr val="000000"/>
                          </a:solidFill>
                          <a:effectLst/>
                          <a:latin typeface="+mj-lt"/>
                        </a:rPr>
                        <a:t>Network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r>
                        <a:rPr lang="en-US" sz="1050" b="0" i="0" u="none" strike="noStrike" dirty="0">
                          <a:solidFill>
                            <a:srgbClr val="0D2748"/>
                          </a:solidFill>
                          <a:effectLst/>
                          <a:latin typeface="+mj-lt"/>
                        </a:rPr>
                        <a:t>HMO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67853140"/>
                  </a:ext>
                </a:extLst>
              </a:tr>
              <a:tr h="103304">
                <a:tc>
                  <a:txBody>
                    <a:bodyPr/>
                    <a:lstStyle/>
                    <a:p>
                      <a:pPr algn="l" fontAlgn="b"/>
                      <a:r>
                        <a:rPr lang="en-US" sz="1050" b="0" i="0" u="none" strike="noStrike">
                          <a:solidFill>
                            <a:srgbClr val="000000"/>
                          </a:solidFill>
                          <a:effectLst/>
                          <a:latin typeface="+mj-lt"/>
                        </a:rPr>
                        <a:t>Fitness Program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sz="1050" b="0" i="0" u="none" strike="noStrike" dirty="0" err="1">
                          <a:solidFill>
                            <a:srgbClr val="0D2748"/>
                          </a:solidFill>
                          <a:effectLst/>
                          <a:latin typeface="+mj-lt"/>
                        </a:rPr>
                        <a:t>FitOn</a:t>
                      </a:r>
                      <a:r>
                        <a:rPr lang="en-US" sz="1050" b="0" i="0" u="none" strike="noStrike" dirty="0">
                          <a:solidFill>
                            <a:srgbClr val="0D2748"/>
                          </a:solidFill>
                          <a:effectLst/>
                          <a:latin typeface="+mj-lt"/>
                        </a:rPr>
                        <a:t> Health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05438251"/>
                  </a:ext>
                </a:extLst>
              </a:tr>
              <a:tr h="103304">
                <a:tc>
                  <a:txBody>
                    <a:bodyPr/>
                    <a:lstStyle/>
                    <a:p>
                      <a:pPr algn="l" fontAlgn="ctr"/>
                      <a:r>
                        <a:rPr lang="en-US" sz="1050" b="0" i="0" u="none" strike="noStrike" dirty="0">
                          <a:solidFill>
                            <a:srgbClr val="000000"/>
                          </a:solidFill>
                          <a:effectLst/>
                          <a:latin typeface="+mj-lt"/>
                        </a:rPr>
                        <a:t>Primary Care Physician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sz="1050" b="0" i="0" u="none" strike="noStrike" dirty="0">
                          <a:solidFill>
                            <a:srgbClr val="0D2748"/>
                          </a:solidFill>
                          <a:effectLst/>
                          <a:latin typeface="+mj-lt"/>
                        </a:rPr>
                        <a:t>$20-InNetwork/20%-</a:t>
                      </a:r>
                      <a:r>
                        <a:rPr lang="en-US" sz="1050" b="0" i="0" u="none" strike="noStrike" dirty="0" err="1">
                          <a:solidFill>
                            <a:srgbClr val="0D2748"/>
                          </a:solidFill>
                          <a:effectLst/>
                          <a:latin typeface="+mj-lt"/>
                        </a:rPr>
                        <a:t>OONet</a:t>
                      </a:r>
                      <a:endParaRPr lang="en-US" sz="1050" b="0" i="0" u="none" strike="noStrike" dirty="0">
                        <a:solidFill>
                          <a:srgbClr val="0D2748"/>
                        </a:solidFill>
                        <a:effectLst/>
                        <a:latin typeface="+mj-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9592177"/>
                  </a:ext>
                </a:extLst>
              </a:tr>
              <a:tr h="103304">
                <a:tc>
                  <a:txBody>
                    <a:bodyPr/>
                    <a:lstStyle/>
                    <a:p>
                      <a:pPr algn="l" fontAlgn="ctr"/>
                      <a:r>
                        <a:rPr lang="en-US" sz="1050" b="0" i="0" u="none" strike="noStrike">
                          <a:solidFill>
                            <a:srgbClr val="000000"/>
                          </a:solidFill>
                          <a:effectLst/>
                          <a:latin typeface="+mj-lt"/>
                        </a:rPr>
                        <a:t>Specialist Physician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sz="1050" b="0" i="0" u="none" strike="noStrike" dirty="0">
                          <a:solidFill>
                            <a:srgbClr val="0D2748"/>
                          </a:solidFill>
                          <a:effectLst/>
                          <a:latin typeface="+mj-lt"/>
                        </a:rPr>
                        <a:t>$30-InNetwork/20%-</a:t>
                      </a:r>
                      <a:r>
                        <a:rPr lang="en-US" sz="1050" b="0" i="0" u="none" strike="noStrike" dirty="0" err="1">
                          <a:solidFill>
                            <a:srgbClr val="0D2748"/>
                          </a:solidFill>
                          <a:effectLst/>
                          <a:latin typeface="+mj-lt"/>
                        </a:rPr>
                        <a:t>OONet</a:t>
                      </a:r>
                      <a:endParaRPr lang="en-US" sz="1050" b="0" i="0" u="none" strike="noStrike" dirty="0">
                        <a:solidFill>
                          <a:srgbClr val="0D2748"/>
                        </a:solidFill>
                        <a:effectLst/>
                        <a:latin typeface="+mj-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76643054"/>
                  </a:ext>
                </a:extLst>
              </a:tr>
              <a:tr h="103304">
                <a:tc>
                  <a:txBody>
                    <a:bodyPr/>
                    <a:lstStyle/>
                    <a:p>
                      <a:pPr algn="l" fontAlgn="ctr"/>
                      <a:r>
                        <a:rPr lang="en-US" sz="1050" b="0" i="0" u="none" strike="noStrike">
                          <a:solidFill>
                            <a:srgbClr val="000000"/>
                          </a:solidFill>
                          <a:effectLst/>
                          <a:latin typeface="+mj-lt"/>
                        </a:rPr>
                        <a:t>Chiropractor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sz="1050" b="0" i="0" u="none" strike="noStrike" dirty="0">
                          <a:solidFill>
                            <a:srgbClr val="0D2748"/>
                          </a:solidFill>
                          <a:effectLst/>
                          <a:latin typeface="+mj-lt"/>
                        </a:rPr>
                        <a:t>$20-InNetwork/20%-</a:t>
                      </a:r>
                      <a:r>
                        <a:rPr lang="en-US" sz="1050" b="0" i="0" u="none" strike="noStrike" dirty="0" err="1">
                          <a:solidFill>
                            <a:srgbClr val="0D2748"/>
                          </a:solidFill>
                          <a:effectLst/>
                          <a:latin typeface="+mj-lt"/>
                        </a:rPr>
                        <a:t>OONet</a:t>
                      </a:r>
                      <a:endParaRPr lang="en-US" sz="1050" b="0" i="0" u="none" strike="noStrike" dirty="0">
                        <a:solidFill>
                          <a:srgbClr val="0D2748"/>
                        </a:solidFill>
                        <a:effectLst/>
                        <a:latin typeface="+mj-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83714563"/>
                  </a:ext>
                </a:extLst>
              </a:tr>
              <a:tr h="103304">
                <a:tc>
                  <a:txBody>
                    <a:bodyPr/>
                    <a:lstStyle/>
                    <a:p>
                      <a:pPr algn="l" fontAlgn="ctr"/>
                      <a:r>
                        <a:rPr lang="en-US" sz="1050" b="0" i="0" u="none" strike="noStrike" dirty="0">
                          <a:solidFill>
                            <a:srgbClr val="000000"/>
                          </a:solidFill>
                          <a:effectLst/>
                          <a:latin typeface="+mj-lt"/>
                        </a:rPr>
                        <a:t>Ambulance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sz="1050" b="0" i="0" u="none" strike="noStrike" dirty="0">
                          <a:solidFill>
                            <a:srgbClr val="0D2748"/>
                          </a:solidFill>
                          <a:effectLst/>
                          <a:latin typeface="+mj-lt"/>
                        </a:rPr>
                        <a:t>$65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69730333"/>
                  </a:ext>
                </a:extLst>
              </a:tr>
              <a:tr h="103304">
                <a:tc>
                  <a:txBody>
                    <a:bodyPr/>
                    <a:lstStyle/>
                    <a:p>
                      <a:pPr algn="l" fontAlgn="ctr"/>
                      <a:r>
                        <a:rPr lang="en-US" sz="1050" b="0" i="0" u="none" strike="noStrike" dirty="0">
                          <a:solidFill>
                            <a:srgbClr val="000000"/>
                          </a:solidFill>
                          <a:effectLst/>
                          <a:latin typeface="+mj-lt"/>
                        </a:rPr>
                        <a:t>Emergency Room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sz="1050" b="0" i="0" u="none" strike="noStrike" dirty="0">
                          <a:solidFill>
                            <a:srgbClr val="0D2748"/>
                          </a:solidFill>
                          <a:effectLst/>
                          <a:latin typeface="+mj-lt"/>
                        </a:rPr>
                        <a:t>$65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80113285"/>
                  </a:ext>
                </a:extLst>
              </a:tr>
              <a:tr h="103304">
                <a:tc>
                  <a:txBody>
                    <a:bodyPr/>
                    <a:lstStyle/>
                    <a:p>
                      <a:pPr algn="l" fontAlgn="ctr"/>
                      <a:r>
                        <a:rPr lang="en-US" sz="1050" b="0" i="0" u="none" strike="noStrike">
                          <a:solidFill>
                            <a:srgbClr val="000000"/>
                          </a:solidFill>
                          <a:effectLst/>
                          <a:latin typeface="+mj-lt"/>
                        </a:rPr>
                        <a:t>Urgent Care Center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sz="1050" b="0" i="0" u="none" strike="noStrike" dirty="0">
                          <a:solidFill>
                            <a:srgbClr val="0D2748"/>
                          </a:solidFill>
                          <a:effectLst/>
                          <a:latin typeface="+mj-lt"/>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12720166"/>
                  </a:ext>
                </a:extLst>
              </a:tr>
              <a:tr h="103304">
                <a:tc>
                  <a:txBody>
                    <a:bodyPr/>
                    <a:lstStyle/>
                    <a:p>
                      <a:pPr algn="l" fontAlgn="ctr"/>
                      <a:r>
                        <a:rPr lang="en-US" sz="1050" b="0" i="0" u="none" strike="noStrike" dirty="0">
                          <a:solidFill>
                            <a:srgbClr val="000000"/>
                          </a:solidFill>
                          <a:effectLst/>
                          <a:latin typeface="+mj-lt"/>
                        </a:rPr>
                        <a:t>Vision Exam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sz="1050" b="0" i="0" u="none" strike="noStrike" dirty="0">
                          <a:solidFill>
                            <a:srgbClr val="0D2748"/>
                          </a:solidFill>
                          <a:effectLst/>
                          <a:latin typeface="+mj-lt"/>
                        </a:rPr>
                        <a:t>$30-InNetwork/20%-</a:t>
                      </a:r>
                      <a:r>
                        <a:rPr lang="en-US" sz="1050" b="0" i="0" u="none" strike="noStrike" dirty="0" err="1">
                          <a:solidFill>
                            <a:srgbClr val="0D2748"/>
                          </a:solidFill>
                          <a:effectLst/>
                          <a:latin typeface="+mj-lt"/>
                        </a:rPr>
                        <a:t>OONet</a:t>
                      </a:r>
                      <a:endParaRPr lang="en-US" sz="1050" b="0" i="0" u="none" strike="noStrike" dirty="0">
                        <a:solidFill>
                          <a:srgbClr val="0D2748"/>
                        </a:solidFill>
                        <a:effectLst/>
                        <a:latin typeface="+mj-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53454073"/>
                  </a:ext>
                </a:extLst>
              </a:tr>
              <a:tr h="103304">
                <a:tc>
                  <a:txBody>
                    <a:bodyPr/>
                    <a:lstStyle/>
                    <a:p>
                      <a:pPr algn="l" fontAlgn="ctr"/>
                      <a:r>
                        <a:rPr lang="en-US" sz="1050" b="0" i="0" u="none" strike="noStrike" dirty="0">
                          <a:solidFill>
                            <a:srgbClr val="000000"/>
                          </a:solidFill>
                          <a:effectLst/>
                          <a:latin typeface="+mj-lt"/>
                        </a:rPr>
                        <a:t>Eyewear Allowance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sz="1050" b="0" i="0" u="none" strike="noStrike" dirty="0">
                          <a:solidFill>
                            <a:srgbClr val="0D2748"/>
                          </a:solidFill>
                          <a:effectLst/>
                          <a:latin typeface="+mj-lt"/>
                        </a:rPr>
                        <a:t>$100 Allowance per year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18030111"/>
                  </a:ext>
                </a:extLst>
              </a:tr>
              <a:tr h="103304">
                <a:tc>
                  <a:txBody>
                    <a:bodyPr/>
                    <a:lstStyle/>
                    <a:p>
                      <a:pPr algn="l" fontAlgn="ctr"/>
                      <a:r>
                        <a:rPr lang="en-US" sz="1050" b="0" i="0" u="none" strike="noStrike">
                          <a:solidFill>
                            <a:srgbClr val="000000"/>
                          </a:solidFill>
                          <a:effectLst/>
                          <a:latin typeface="+mj-lt"/>
                        </a:rPr>
                        <a:t>Hearing Exam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sz="1050" b="0" i="0" u="none" strike="noStrike" dirty="0">
                          <a:solidFill>
                            <a:srgbClr val="0D2748"/>
                          </a:solidFill>
                          <a:effectLst/>
                          <a:latin typeface="+mj-lt"/>
                        </a:rPr>
                        <a:t>$0, must use a </a:t>
                      </a:r>
                      <a:r>
                        <a:rPr lang="en-US" sz="1050" b="0" i="0" u="none" strike="noStrike" dirty="0" err="1">
                          <a:solidFill>
                            <a:srgbClr val="0D2748"/>
                          </a:solidFill>
                          <a:effectLst/>
                          <a:latin typeface="+mj-lt"/>
                        </a:rPr>
                        <a:t>TruHearing</a:t>
                      </a:r>
                      <a:r>
                        <a:rPr lang="en-US" sz="1050" b="0" i="0" u="none" strike="noStrike" dirty="0">
                          <a:solidFill>
                            <a:srgbClr val="0D2748"/>
                          </a:solidFill>
                          <a:effectLst/>
                          <a:latin typeface="+mj-lt"/>
                        </a:rPr>
                        <a:t> Provider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9737364"/>
                  </a:ext>
                </a:extLst>
              </a:tr>
              <a:tr h="159261">
                <a:tc>
                  <a:txBody>
                    <a:bodyPr/>
                    <a:lstStyle/>
                    <a:p>
                      <a:pPr algn="l" fontAlgn="ctr"/>
                      <a:r>
                        <a:rPr lang="en-US" sz="1050" b="0" i="0" u="none" strike="noStrike" dirty="0">
                          <a:solidFill>
                            <a:srgbClr val="000000"/>
                          </a:solidFill>
                          <a:effectLst/>
                          <a:latin typeface="+mj-lt"/>
                        </a:rPr>
                        <a:t>Hearing Aid Allowance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sz="1050" b="0" i="0" u="none" strike="noStrike" dirty="0">
                          <a:solidFill>
                            <a:srgbClr val="0D2748"/>
                          </a:solidFill>
                          <a:effectLst/>
                          <a:latin typeface="+mj-lt"/>
                        </a:rPr>
                        <a:t>$499 Copay for Advanced Hearing Aids or $799 Copay for Premium Hearing Aids. Limit 2 per calendar year. Must use </a:t>
                      </a:r>
                      <a:r>
                        <a:rPr lang="en-US" sz="1050" b="0" i="0" u="none" strike="noStrike" dirty="0" err="1">
                          <a:solidFill>
                            <a:srgbClr val="0D2748"/>
                          </a:solidFill>
                          <a:effectLst/>
                          <a:latin typeface="+mj-lt"/>
                        </a:rPr>
                        <a:t>TruHearing</a:t>
                      </a:r>
                      <a:r>
                        <a:rPr lang="en-US" sz="1050" b="0" i="0" u="none" strike="noStrike" dirty="0">
                          <a:solidFill>
                            <a:srgbClr val="0D2748"/>
                          </a:solidFill>
                          <a:effectLst/>
                          <a:latin typeface="+mj-lt"/>
                        </a:rPr>
                        <a:t> Provider.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49658323"/>
                  </a:ext>
                </a:extLst>
              </a:tr>
              <a:tr h="103304">
                <a:tc>
                  <a:txBody>
                    <a:bodyPr/>
                    <a:lstStyle/>
                    <a:p>
                      <a:pPr algn="l" fontAlgn="ctr"/>
                      <a:r>
                        <a:rPr lang="en-US" sz="1050" b="0" i="0" u="none" strike="noStrike" dirty="0">
                          <a:solidFill>
                            <a:srgbClr val="000000"/>
                          </a:solidFill>
                          <a:effectLst/>
                          <a:latin typeface="+mj-lt"/>
                        </a:rPr>
                        <a:t>In-Patient Hospital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sz="1050" b="0" i="0" u="none" strike="noStrike" dirty="0">
                          <a:solidFill>
                            <a:srgbClr val="0D2748"/>
                          </a:solidFill>
                          <a:effectLst/>
                          <a:latin typeface="+mj-lt"/>
                        </a:rPr>
                        <a:t>$400-InNetwork/ 20%Coinsurance-OONet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49503095"/>
                  </a:ext>
                </a:extLst>
              </a:tr>
              <a:tr h="103304">
                <a:tc>
                  <a:txBody>
                    <a:bodyPr/>
                    <a:lstStyle/>
                    <a:p>
                      <a:pPr algn="l" fontAlgn="ctr"/>
                      <a:r>
                        <a:rPr lang="en-US" sz="1050" b="0" i="0" u="none" strike="noStrike" dirty="0">
                          <a:solidFill>
                            <a:srgbClr val="000000"/>
                          </a:solidFill>
                          <a:effectLst/>
                          <a:latin typeface="+mj-lt"/>
                        </a:rPr>
                        <a:t>Out-Patient Surgery - Surgery Center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sz="1050" b="0" i="0" u="none" strike="noStrike" dirty="0">
                          <a:solidFill>
                            <a:srgbClr val="0D2748"/>
                          </a:solidFill>
                          <a:effectLst/>
                          <a:latin typeface="+mj-lt"/>
                        </a:rPr>
                        <a:t>$50 /20%-</a:t>
                      </a:r>
                      <a:r>
                        <a:rPr lang="en-US" sz="1050" b="0" i="0" u="none" strike="noStrike" dirty="0" err="1">
                          <a:solidFill>
                            <a:srgbClr val="0D2748"/>
                          </a:solidFill>
                          <a:effectLst/>
                          <a:latin typeface="+mj-lt"/>
                        </a:rPr>
                        <a:t>OONet</a:t>
                      </a:r>
                      <a:endParaRPr lang="en-US" sz="1050" b="0" i="0" u="none" strike="noStrike" dirty="0">
                        <a:solidFill>
                          <a:srgbClr val="0D2748"/>
                        </a:solidFill>
                        <a:effectLst/>
                        <a:latin typeface="+mj-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39967158"/>
                  </a:ext>
                </a:extLst>
              </a:tr>
              <a:tr h="103304">
                <a:tc>
                  <a:txBody>
                    <a:bodyPr/>
                    <a:lstStyle/>
                    <a:p>
                      <a:pPr algn="l" fontAlgn="ctr"/>
                      <a:r>
                        <a:rPr lang="en-US" sz="1050" b="0" i="0" u="none" strike="noStrike" dirty="0">
                          <a:solidFill>
                            <a:srgbClr val="000000"/>
                          </a:solidFill>
                          <a:effectLst/>
                          <a:latin typeface="+mj-lt"/>
                        </a:rPr>
                        <a:t>Durable Medical Equipment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sz="1050" b="0" i="0" u="none" strike="noStrike" dirty="0">
                          <a:solidFill>
                            <a:srgbClr val="0D2748"/>
                          </a:solidFill>
                          <a:effectLst/>
                          <a:latin typeface="+mj-lt"/>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38428448"/>
                  </a:ext>
                </a:extLst>
              </a:tr>
              <a:tr h="103304">
                <a:tc>
                  <a:txBody>
                    <a:bodyPr/>
                    <a:lstStyle/>
                    <a:p>
                      <a:pPr algn="l" fontAlgn="ctr"/>
                      <a:r>
                        <a:rPr lang="en-US" sz="1050" b="0" i="0" u="none" strike="noStrike" dirty="0">
                          <a:solidFill>
                            <a:srgbClr val="000000"/>
                          </a:solidFill>
                          <a:effectLst/>
                          <a:latin typeface="+mj-lt"/>
                        </a:rPr>
                        <a:t>Rx (30 day)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sz="1050" b="0" i="0" u="none" strike="noStrike">
                          <a:solidFill>
                            <a:srgbClr val="0D2748"/>
                          </a:solidFill>
                          <a:effectLst/>
                          <a:latin typeface="+mj-lt"/>
                        </a:rPr>
                        <a:t>$5/$30/$75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59646050"/>
                  </a:ext>
                </a:extLst>
              </a:tr>
              <a:tr h="103304">
                <a:tc>
                  <a:txBody>
                    <a:bodyPr/>
                    <a:lstStyle/>
                    <a:p>
                      <a:pPr algn="l" fontAlgn="ctr"/>
                      <a:r>
                        <a:rPr lang="en-US" sz="1050" b="0" i="0" u="none" strike="noStrike" dirty="0">
                          <a:solidFill>
                            <a:srgbClr val="000000"/>
                          </a:solidFill>
                          <a:effectLst/>
                          <a:latin typeface="+mj-lt"/>
                        </a:rPr>
                        <a:t>Rx (90 day)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sz="1050" b="0" i="0" u="none" strike="noStrike" dirty="0">
                          <a:solidFill>
                            <a:srgbClr val="0D2748"/>
                          </a:solidFill>
                          <a:effectLst/>
                          <a:latin typeface="+mj-lt"/>
                        </a:rPr>
                        <a:t>$12.50/$75/$187.50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35191174"/>
                  </a:ext>
                </a:extLst>
              </a:tr>
              <a:tr h="103304">
                <a:tc>
                  <a:txBody>
                    <a:bodyPr/>
                    <a:lstStyle/>
                    <a:p>
                      <a:pPr algn="l" fontAlgn="ctr"/>
                      <a:r>
                        <a:rPr lang="en-US" sz="1050" b="0" i="0" u="none" strike="noStrike" dirty="0">
                          <a:solidFill>
                            <a:srgbClr val="000000"/>
                          </a:solidFill>
                          <a:effectLst/>
                          <a:latin typeface="+mj-lt"/>
                        </a:rPr>
                        <a:t>Rx Out-of-Pocket Maximum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sz="1050" b="0" i="0" u="none" strike="noStrike" dirty="0">
                          <a:solidFill>
                            <a:srgbClr val="0D2748"/>
                          </a:solidFill>
                          <a:effectLst/>
                          <a:latin typeface="+mj-lt"/>
                        </a:rPr>
                        <a:t>$2,000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57858115"/>
                  </a:ext>
                </a:extLst>
              </a:tr>
              <a:tr h="103304">
                <a:tc>
                  <a:txBody>
                    <a:bodyPr/>
                    <a:lstStyle/>
                    <a:p>
                      <a:pPr algn="l" fontAlgn="ctr"/>
                      <a:r>
                        <a:rPr lang="en-US" sz="1050" b="0" i="0" u="none" strike="noStrike" dirty="0">
                          <a:solidFill>
                            <a:srgbClr val="000000"/>
                          </a:solidFill>
                          <a:effectLst/>
                          <a:latin typeface="+mj-lt"/>
                        </a:rPr>
                        <a:t>Deductible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sz="1050" b="0" i="0" u="none" strike="noStrike" dirty="0">
                          <a:solidFill>
                            <a:srgbClr val="0D2748"/>
                          </a:solidFill>
                          <a:effectLst/>
                          <a:latin typeface="+mj-lt"/>
                        </a:rPr>
                        <a:t>None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87963240"/>
                  </a:ext>
                </a:extLst>
              </a:tr>
              <a:tr h="103304">
                <a:tc>
                  <a:txBody>
                    <a:bodyPr/>
                    <a:lstStyle/>
                    <a:p>
                      <a:pPr algn="l" fontAlgn="ctr"/>
                      <a:r>
                        <a:rPr lang="en-US" sz="1050" b="0" i="0" u="none" strike="noStrike" dirty="0">
                          <a:solidFill>
                            <a:srgbClr val="000000"/>
                          </a:solidFill>
                          <a:effectLst/>
                          <a:latin typeface="+mj-lt"/>
                        </a:rPr>
                        <a:t>Co-Insurance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sz="1050" b="0" i="0" u="none" strike="noStrike" dirty="0">
                          <a:solidFill>
                            <a:srgbClr val="0D2748"/>
                          </a:solidFill>
                          <a:effectLst/>
                          <a:latin typeface="+mj-lt"/>
                        </a:rPr>
                        <a:t>None-In Network/20%-OO Network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259066256"/>
                  </a:ext>
                </a:extLst>
              </a:tr>
              <a:tr h="327131">
                <a:tc>
                  <a:txBody>
                    <a:bodyPr/>
                    <a:lstStyle/>
                    <a:p>
                      <a:pPr algn="l" fontAlgn="ctr"/>
                      <a:r>
                        <a:rPr lang="en-US" sz="1050" b="0" i="0" u="none" strike="noStrike" dirty="0">
                          <a:solidFill>
                            <a:srgbClr val="000000"/>
                          </a:solidFill>
                          <a:effectLst/>
                          <a:latin typeface="+mj-lt"/>
                        </a:rPr>
                        <a:t>Medical Out-of-Pocket Max:              Combined </a:t>
                      </a:r>
                      <a:r>
                        <a:rPr lang="en-US" sz="1050" b="0" i="0" u="none" strike="noStrike" dirty="0" err="1">
                          <a:solidFill>
                            <a:srgbClr val="000000"/>
                          </a:solidFill>
                          <a:effectLst/>
                          <a:latin typeface="+mj-lt"/>
                        </a:rPr>
                        <a:t>In&amp;Out</a:t>
                      </a:r>
                      <a:r>
                        <a:rPr lang="en-US" sz="1050" b="0" i="0" u="none" strike="noStrike" dirty="0">
                          <a:solidFill>
                            <a:srgbClr val="000000"/>
                          </a:solidFill>
                          <a:effectLst/>
                          <a:latin typeface="+mj-lt"/>
                        </a:rPr>
                        <a:t> of Network              </a:t>
                      </a:r>
                      <a:r>
                        <a:rPr lang="en-US" sz="1050" b="0" i="1" u="none" strike="noStrike" dirty="0">
                          <a:solidFill>
                            <a:srgbClr val="000000"/>
                          </a:solidFill>
                          <a:effectLst/>
                          <a:latin typeface="+mj-lt"/>
                        </a:rPr>
                        <a:t>   (excludes Rx, eyewear &amp; hearing aids)</a:t>
                      </a:r>
                      <a:endParaRPr lang="en-US" sz="1050" b="0" i="0" u="none" strike="noStrike" dirty="0">
                        <a:solidFill>
                          <a:srgbClr val="000000"/>
                        </a:solidFill>
                        <a:effectLst/>
                        <a:latin typeface="+mj-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r>
                        <a:rPr lang="en-US" sz="1050" b="0" i="0" u="none" strike="noStrike" dirty="0">
                          <a:solidFill>
                            <a:srgbClr val="0D2748"/>
                          </a:solidFill>
                          <a:effectLst/>
                          <a:latin typeface="+mj-lt"/>
                        </a:rPr>
                        <a:t>          $3,400-InNetwork / $5,000-OONetwork Max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5791421"/>
                  </a:ext>
                </a:extLst>
              </a:tr>
            </a:tbl>
          </a:graphicData>
        </a:graphic>
      </p:graphicFrame>
    </p:spTree>
    <p:extLst>
      <p:ext uri="{BB962C8B-B14F-4D97-AF65-F5344CB8AC3E}">
        <p14:creationId xmlns:p14="http://schemas.microsoft.com/office/powerpoint/2010/main" val="2552248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a:extLst>
              <a:ext uri="{FF2B5EF4-FFF2-40B4-BE49-F238E27FC236}">
                <a16:creationId xmlns:a16="http://schemas.microsoft.com/office/drawing/2014/main" id="{649A085A-2AFA-2E9C-7EFC-AB025C928DF7}"/>
              </a:ext>
            </a:extLst>
          </p:cNvPr>
          <p:cNvSpPr>
            <a:spLocks noGrp="1" noChangeArrowheads="1"/>
          </p:cNvSpPr>
          <p:nvPr>
            <p:ph type="title"/>
          </p:nvPr>
        </p:nvSpPr>
        <p:spPr>
          <a:xfrm>
            <a:off x="0" y="-64137"/>
            <a:ext cx="12191999" cy="666418"/>
          </a:xfrm>
        </p:spPr>
        <p:txBody>
          <a:bodyPr>
            <a:noAutofit/>
          </a:bodyPr>
          <a:lstStyle/>
          <a:p>
            <a:pPr algn="ctr" eaLnBrk="1" hangingPunct="1">
              <a:defRPr/>
            </a:pPr>
            <a:r>
              <a:rPr lang="en-US" sz="2800" b="0" dirty="0">
                <a:latin typeface="+mn-lt"/>
              </a:rPr>
              <a:t>2026 Medicare Plan vs. FLMHIT</a:t>
            </a:r>
            <a:endParaRPr lang="en-US" sz="1600" b="0" dirty="0">
              <a:latin typeface="+mn-lt"/>
            </a:endParaRPr>
          </a:p>
        </p:txBody>
      </p:sp>
      <p:sp>
        <p:nvSpPr>
          <p:cNvPr id="32772" name="Text Box 12">
            <a:extLst>
              <a:ext uri="{FF2B5EF4-FFF2-40B4-BE49-F238E27FC236}">
                <a16:creationId xmlns:a16="http://schemas.microsoft.com/office/drawing/2014/main" id="{D9D0BAD1-7B43-D404-6F75-70BF33A86EC2}"/>
              </a:ext>
            </a:extLst>
          </p:cNvPr>
          <p:cNvSpPr txBox="1">
            <a:spLocks noChangeArrowheads="1"/>
          </p:cNvSpPr>
          <p:nvPr/>
        </p:nvSpPr>
        <p:spPr bwMode="auto">
          <a:xfrm>
            <a:off x="1914525" y="1179513"/>
            <a:ext cx="8299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0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eaLnBrk="1" hangingPunct="1">
              <a:spcBef>
                <a:spcPct val="0"/>
              </a:spcBef>
            </a:pPr>
            <a:endParaRPr lang="en-US" altLang="en-US" sz="1800">
              <a:latin typeface="Arial" panose="020B0604020202020204" pitchFamily="34" charset="0"/>
            </a:endParaRPr>
          </a:p>
        </p:txBody>
      </p:sp>
      <p:sp>
        <p:nvSpPr>
          <p:cNvPr id="32773" name="TextBox 4">
            <a:extLst>
              <a:ext uri="{FF2B5EF4-FFF2-40B4-BE49-F238E27FC236}">
                <a16:creationId xmlns:a16="http://schemas.microsoft.com/office/drawing/2014/main" id="{905554B8-5579-88D8-69AB-A44A00488856}"/>
              </a:ext>
            </a:extLst>
          </p:cNvPr>
          <p:cNvSpPr txBox="1">
            <a:spLocks noChangeArrowheads="1"/>
          </p:cNvSpPr>
          <p:nvPr/>
        </p:nvSpPr>
        <p:spPr bwMode="auto">
          <a:xfrm>
            <a:off x="2321700" y="6471314"/>
            <a:ext cx="736233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defRPr sz="20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a:spcBef>
                <a:spcPct val="0"/>
              </a:spcBef>
            </a:pPr>
            <a:r>
              <a:rPr lang="en-US" altLang="en-US" sz="800">
                <a:solidFill>
                  <a:srgbClr val="0D2748"/>
                </a:solidFill>
                <a:latin typeface="Arial" panose="020B0604020202020204" pitchFamily="34" charset="0"/>
                <a:ea typeface="MS PGothic" panose="020B0600070205080204" pitchFamily="34" charset="-128"/>
                <a:cs typeface="Arial" panose="020B0604020202020204" pitchFamily="34" charset="0"/>
              </a:rPr>
              <a:t>This plan design contains only a general description of the coverage and does not  constitute a policy contract.  For complete information including exclusions, Limitations and conditions, refer to the policy document.  Neither the carrier nor Brown &amp; Brown will be held responsible for typographical or clerical errors.</a:t>
            </a:r>
          </a:p>
        </p:txBody>
      </p:sp>
      <p:sp>
        <p:nvSpPr>
          <p:cNvPr id="2" name="Slide Number Placeholder 2">
            <a:extLst>
              <a:ext uri="{FF2B5EF4-FFF2-40B4-BE49-F238E27FC236}">
                <a16:creationId xmlns:a16="http://schemas.microsoft.com/office/drawing/2014/main" id="{46F4CB61-B1F8-DB6B-894A-864835B4E873}"/>
              </a:ext>
            </a:extLst>
          </p:cNvPr>
          <p:cNvSpPr txBox="1">
            <a:spLocks/>
          </p:cNvSpPr>
          <p:nvPr/>
        </p:nvSpPr>
        <p:spPr>
          <a:xfrm>
            <a:off x="10213975" y="6528397"/>
            <a:ext cx="1724731" cy="42283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800" spc="100">
                <a:solidFill>
                  <a:srgbClr val="6D6E71"/>
                </a:solidFill>
                <a:latin typeface="Arial" panose="020B0604020202020204" pitchFamily="34" charset="0"/>
                <a:cs typeface="Arial" panose="020B0604020202020204" pitchFamily="34" charset="0"/>
              </a:rPr>
              <a:t>BROWN &amp; BROWN  |  </a:t>
            </a:r>
            <a:fld id="{0BDBB283-31B7-430F-95E5-02359FF226F2}" type="slidenum">
              <a:rPr lang="en-US" sz="800" smtClean="0">
                <a:solidFill>
                  <a:srgbClr val="6D6E71"/>
                </a:solidFill>
              </a:rPr>
              <a:pPr>
                <a:defRPr/>
              </a:pPr>
              <a:t>6</a:t>
            </a:fld>
            <a:endParaRPr lang="en-US" sz="800">
              <a:solidFill>
                <a:srgbClr val="6D6E71"/>
              </a:solidFill>
            </a:endParaRPr>
          </a:p>
        </p:txBody>
      </p:sp>
      <p:sp>
        <p:nvSpPr>
          <p:cNvPr id="7" name="TextBox 6">
            <a:extLst>
              <a:ext uri="{FF2B5EF4-FFF2-40B4-BE49-F238E27FC236}">
                <a16:creationId xmlns:a16="http://schemas.microsoft.com/office/drawing/2014/main" id="{CB6E3364-2267-57ED-363F-5442E36B0387}"/>
              </a:ext>
            </a:extLst>
          </p:cNvPr>
          <p:cNvSpPr txBox="1"/>
          <p:nvPr/>
        </p:nvSpPr>
        <p:spPr>
          <a:xfrm>
            <a:off x="631596" y="933254"/>
            <a:ext cx="3582185" cy="369332"/>
          </a:xfrm>
          <a:prstGeom prst="rect">
            <a:avLst/>
          </a:prstGeom>
          <a:solidFill>
            <a:schemeClr val="bg1"/>
          </a:solidFill>
        </p:spPr>
        <p:txBody>
          <a:bodyPr wrap="square" rtlCol="0">
            <a:spAutoFit/>
          </a:bodyPr>
          <a:lstStyle/>
          <a:p>
            <a:endParaRPr lang="en-US" dirty="0"/>
          </a:p>
        </p:txBody>
      </p:sp>
      <p:graphicFrame>
        <p:nvGraphicFramePr>
          <p:cNvPr id="12" name="Table 11">
            <a:extLst>
              <a:ext uri="{FF2B5EF4-FFF2-40B4-BE49-F238E27FC236}">
                <a16:creationId xmlns:a16="http://schemas.microsoft.com/office/drawing/2014/main" id="{EB250F05-3511-112E-C221-3F59951F47D6}"/>
              </a:ext>
            </a:extLst>
          </p:cNvPr>
          <p:cNvGraphicFramePr>
            <a:graphicFrameLocks noGrp="1"/>
          </p:cNvGraphicFramePr>
          <p:nvPr>
            <p:extLst>
              <p:ext uri="{D42A27DB-BD31-4B8C-83A1-F6EECF244321}">
                <p14:modId xmlns:p14="http://schemas.microsoft.com/office/powerpoint/2010/main" val="767382452"/>
              </p:ext>
            </p:extLst>
          </p:nvPr>
        </p:nvGraphicFramePr>
        <p:xfrm>
          <a:off x="393294" y="514908"/>
          <a:ext cx="11167110" cy="5828183"/>
        </p:xfrm>
        <a:graphic>
          <a:graphicData uri="http://schemas.openxmlformats.org/drawingml/2006/table">
            <a:tbl>
              <a:tblPr/>
              <a:tblGrid>
                <a:gridCol w="1869891">
                  <a:extLst>
                    <a:ext uri="{9D8B030D-6E8A-4147-A177-3AD203B41FA5}">
                      <a16:colId xmlns:a16="http://schemas.microsoft.com/office/drawing/2014/main" val="2837698129"/>
                    </a:ext>
                  </a:extLst>
                </a:gridCol>
                <a:gridCol w="3029431">
                  <a:extLst>
                    <a:ext uri="{9D8B030D-6E8A-4147-A177-3AD203B41FA5}">
                      <a16:colId xmlns:a16="http://schemas.microsoft.com/office/drawing/2014/main" val="788041327"/>
                    </a:ext>
                  </a:extLst>
                </a:gridCol>
                <a:gridCol w="208926">
                  <a:extLst>
                    <a:ext uri="{9D8B030D-6E8A-4147-A177-3AD203B41FA5}">
                      <a16:colId xmlns:a16="http://schemas.microsoft.com/office/drawing/2014/main" val="2693735162"/>
                    </a:ext>
                  </a:extLst>
                </a:gridCol>
                <a:gridCol w="3029431">
                  <a:extLst>
                    <a:ext uri="{9D8B030D-6E8A-4147-A177-3AD203B41FA5}">
                      <a16:colId xmlns:a16="http://schemas.microsoft.com/office/drawing/2014/main" val="1960163595"/>
                    </a:ext>
                  </a:extLst>
                </a:gridCol>
                <a:gridCol w="3029431">
                  <a:extLst>
                    <a:ext uri="{9D8B030D-6E8A-4147-A177-3AD203B41FA5}">
                      <a16:colId xmlns:a16="http://schemas.microsoft.com/office/drawing/2014/main" val="1513715566"/>
                    </a:ext>
                  </a:extLst>
                </a:gridCol>
              </a:tblGrid>
              <a:tr h="142044">
                <a:tc rowSpan="4">
                  <a:txBody>
                    <a:bodyPr/>
                    <a:lstStyle/>
                    <a:p>
                      <a:pPr algn="l" fontAlgn="ctr"/>
                      <a:r>
                        <a:rPr lang="en-US" sz="900" b="0" i="0" u="none" strike="noStrike" dirty="0">
                          <a:solidFill>
                            <a:srgbClr val="000000"/>
                          </a:solidFill>
                          <a:effectLst/>
                          <a:latin typeface="Calibri" panose="020F0502020204030204" pitchFamily="34" charset="0"/>
                        </a:rPr>
                        <a:t>Benefit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dirty="0">
                          <a:solidFill>
                            <a:srgbClr val="000000"/>
                          </a:solidFill>
                          <a:effectLst/>
                          <a:latin typeface="Calibri" panose="020F0502020204030204" pitchFamily="34" charset="0"/>
                        </a:rPr>
                        <a:t>Town of Mendon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sz="900" b="0" i="0" u="none" strike="noStrike">
                          <a:solidFill>
                            <a:srgbClr val="000000"/>
                          </a:solidFill>
                          <a:effectLst/>
                          <a:latin typeface="Calibri" panose="020F0502020204030204" pitchFamily="34" charset="0"/>
                        </a:rPr>
                        <a:t>FLMHIT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sz="900" b="0" i="0" u="none" strike="noStrike" dirty="0">
                          <a:solidFill>
                            <a:srgbClr val="000000"/>
                          </a:solidFill>
                          <a:effectLst/>
                          <a:latin typeface="Calibri" panose="020F0502020204030204" pitchFamily="34" charset="0"/>
                        </a:rPr>
                        <a:t>FLMHIT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220377304"/>
                  </a:ext>
                </a:extLst>
              </a:tr>
              <a:tr h="142044">
                <a:tc vMerge="1">
                  <a:txBody>
                    <a:bodyPr/>
                    <a:lstStyle/>
                    <a:p>
                      <a:endParaRPr lang="en-US"/>
                    </a:p>
                  </a:txBody>
                  <a:tcPr/>
                </a:tc>
                <a:tc>
                  <a:txBody>
                    <a:bodyPr/>
                    <a:lstStyle/>
                    <a:p>
                      <a:pPr algn="ctr" fontAlgn="b"/>
                      <a:r>
                        <a:rPr lang="en-US" sz="900" b="0" i="0" u="none" strike="noStrike" dirty="0">
                          <a:solidFill>
                            <a:srgbClr val="00B0F0"/>
                          </a:solidFill>
                          <a:effectLst/>
                          <a:latin typeface="Calibri" panose="020F0502020204030204" pitchFamily="34" charset="0"/>
                        </a:rPr>
                        <a:t>Excellus BCBS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dirty="0">
                          <a:solidFill>
                            <a:srgbClr val="00B0F0"/>
                          </a:solidFill>
                          <a:effectLst/>
                          <a:latin typeface="Calibri" panose="020F0502020204030204" pitchFamily="34" charset="0"/>
                        </a:rPr>
                        <a:t>Excellus BCBS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dirty="0">
                          <a:solidFill>
                            <a:srgbClr val="00B0F0"/>
                          </a:solidFill>
                          <a:effectLst/>
                          <a:latin typeface="Calibri" panose="020F0502020204030204" pitchFamily="34" charset="0"/>
                        </a:rPr>
                        <a:t>Excellus BCBS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91453691"/>
                  </a:ext>
                </a:extLst>
              </a:tr>
              <a:tr h="111913">
                <a:tc vMerge="1">
                  <a:txBody>
                    <a:bodyPr/>
                    <a:lstStyle/>
                    <a:p>
                      <a:endParaRPr lang="en-US"/>
                    </a:p>
                  </a:txBody>
                  <a:tcPr/>
                </a:tc>
                <a:tc>
                  <a:txBody>
                    <a:bodyPr/>
                    <a:lstStyle/>
                    <a:p>
                      <a:pPr algn="ctr" fontAlgn="b"/>
                      <a:r>
                        <a:rPr lang="en-US" sz="900" b="0" i="0" u="none" strike="noStrike" dirty="0">
                          <a:solidFill>
                            <a:srgbClr val="000000"/>
                          </a:solidFill>
                          <a:effectLst/>
                          <a:latin typeface="Calibri" panose="020F0502020204030204" pitchFamily="34" charset="0"/>
                        </a:rPr>
                        <a:t>Package/Shelf Plan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dirty="0">
                          <a:solidFill>
                            <a:srgbClr val="000000"/>
                          </a:solidFill>
                          <a:effectLst/>
                          <a:latin typeface="Calibri" panose="020F0502020204030204" pitchFamily="34" charset="0"/>
                        </a:rPr>
                        <a:t>Custom Owned Plan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dirty="0">
                          <a:solidFill>
                            <a:srgbClr val="000000"/>
                          </a:solidFill>
                          <a:effectLst/>
                          <a:latin typeface="Calibri" panose="020F0502020204030204" pitchFamily="34" charset="0"/>
                        </a:rPr>
                        <a:t>Custom Owned Plan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14944922"/>
                  </a:ext>
                </a:extLst>
              </a:tr>
              <a:tr h="111913">
                <a:tc vMerge="1">
                  <a:txBody>
                    <a:bodyPr/>
                    <a:lstStyle/>
                    <a:p>
                      <a:endParaRPr lang="en-US"/>
                    </a:p>
                  </a:txBody>
                  <a:tcPr/>
                </a:tc>
                <a:tc>
                  <a:txBody>
                    <a:bodyPr/>
                    <a:lstStyle/>
                    <a:p>
                      <a:pPr algn="ctr" fontAlgn="b"/>
                      <a:r>
                        <a:rPr lang="fi-FI" sz="900" b="0" i="0" u="sng" strike="noStrike" dirty="0">
                          <a:solidFill>
                            <a:srgbClr val="000000"/>
                          </a:solidFill>
                          <a:effectLst/>
                          <a:latin typeface="Calibri" panose="020F0502020204030204" pitchFamily="34" charset="0"/>
                        </a:rPr>
                        <a:t>HMO $20/$30 $5/$30/$75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sng" strike="noStrike">
                          <a:solidFill>
                            <a:srgbClr val="000000"/>
                          </a:solidFill>
                          <a:effectLst/>
                          <a:latin typeface="Calibri" panose="020F050202020403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sng" strike="noStrike" dirty="0">
                          <a:solidFill>
                            <a:srgbClr val="000000"/>
                          </a:solidFill>
                          <a:effectLst/>
                          <a:latin typeface="Calibri" panose="020F0502020204030204" pitchFamily="34" charset="0"/>
                        </a:rPr>
                        <a:t>Plan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sng" strike="noStrike" dirty="0">
                          <a:solidFill>
                            <a:srgbClr val="000000"/>
                          </a:solidFill>
                          <a:effectLst/>
                          <a:latin typeface="Calibri" panose="020F0502020204030204" pitchFamily="34" charset="0"/>
                        </a:rPr>
                        <a:t>Plan 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14050840"/>
                  </a:ext>
                </a:extLst>
              </a:tr>
              <a:tr h="103304">
                <a:tc>
                  <a:txBody>
                    <a:bodyPr/>
                    <a:lstStyle/>
                    <a:p>
                      <a:pPr algn="l" fontAlgn="b"/>
                      <a:r>
                        <a:rPr lang="en-US" sz="900" b="0" i="0" u="none" strike="noStrike">
                          <a:solidFill>
                            <a:srgbClr val="000000"/>
                          </a:solidFill>
                          <a:effectLst/>
                          <a:latin typeface="Calibri" panose="020F0502020204030204" pitchFamily="34" charset="0"/>
                        </a:rPr>
                        <a:t>Network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dirty="0">
                          <a:solidFill>
                            <a:srgbClr val="FF0000"/>
                          </a:solidFill>
                          <a:effectLst/>
                          <a:latin typeface="Calibri" panose="020F0502020204030204" pitchFamily="34" charset="0"/>
                        </a:rPr>
                        <a:t>HMO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1" i="0" u="none" strike="noStrike">
                          <a:solidFill>
                            <a:srgbClr val="00B050"/>
                          </a:solidFill>
                          <a:effectLst/>
                          <a:latin typeface="Calibri" panose="020F0502020204030204" pitchFamily="34" charset="0"/>
                        </a:rPr>
                        <a:t>Passive PPO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900" b="1" i="0" u="none" strike="noStrike">
                          <a:solidFill>
                            <a:srgbClr val="00B050"/>
                          </a:solidFill>
                          <a:effectLst/>
                          <a:latin typeface="Calibri" panose="020F0502020204030204" pitchFamily="34" charset="0"/>
                        </a:rPr>
                        <a:t>Passive PPO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2310422391"/>
                  </a:ext>
                </a:extLst>
              </a:tr>
              <a:tr h="103304">
                <a:tc>
                  <a:txBody>
                    <a:bodyPr/>
                    <a:lstStyle/>
                    <a:p>
                      <a:pPr algn="l" fontAlgn="b"/>
                      <a:r>
                        <a:rPr lang="en-US" sz="900" b="0" i="0" u="none" strike="noStrike">
                          <a:solidFill>
                            <a:srgbClr val="000000"/>
                          </a:solidFill>
                          <a:effectLst/>
                          <a:latin typeface="Calibri" panose="020F0502020204030204" pitchFamily="34" charset="0"/>
                        </a:rPr>
                        <a:t>Fitness Program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0" i="0" u="none" strike="noStrike" dirty="0" err="1">
                          <a:solidFill>
                            <a:srgbClr val="000000"/>
                          </a:solidFill>
                          <a:effectLst/>
                          <a:latin typeface="Calibri" panose="020F0502020204030204" pitchFamily="34" charset="0"/>
                        </a:rPr>
                        <a:t>FitOn</a:t>
                      </a:r>
                      <a:r>
                        <a:rPr lang="en-US" sz="900" b="0" i="0" u="none" strike="noStrike" dirty="0">
                          <a:solidFill>
                            <a:srgbClr val="000000"/>
                          </a:solidFill>
                          <a:effectLst/>
                          <a:latin typeface="Calibri" panose="020F0502020204030204" pitchFamily="34" charset="0"/>
                        </a:rPr>
                        <a:t> Health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dirty="0" err="1">
                          <a:solidFill>
                            <a:srgbClr val="000000"/>
                          </a:solidFill>
                          <a:effectLst/>
                          <a:latin typeface="Calibri" panose="020F0502020204030204" pitchFamily="34" charset="0"/>
                        </a:rPr>
                        <a:t>FitOn</a:t>
                      </a:r>
                      <a:r>
                        <a:rPr lang="en-US" sz="900" b="0" i="0" u="none" strike="noStrike" dirty="0">
                          <a:solidFill>
                            <a:srgbClr val="000000"/>
                          </a:solidFill>
                          <a:effectLst/>
                          <a:latin typeface="Calibri" panose="020F0502020204030204" pitchFamily="34" charset="0"/>
                        </a:rPr>
                        <a:t> Health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0" i="0" u="none" strike="noStrike">
                          <a:solidFill>
                            <a:srgbClr val="000000"/>
                          </a:solidFill>
                          <a:effectLst/>
                          <a:latin typeface="Calibri" panose="020F0502020204030204" pitchFamily="34" charset="0"/>
                        </a:rPr>
                        <a:t>FitOn Health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37796537"/>
                  </a:ext>
                </a:extLst>
              </a:tr>
              <a:tr h="103304">
                <a:tc>
                  <a:txBody>
                    <a:bodyPr/>
                    <a:lstStyle/>
                    <a:p>
                      <a:pPr algn="l" fontAlgn="ctr"/>
                      <a:r>
                        <a:rPr lang="en-US" sz="900" b="0" i="0" u="none" strike="noStrike">
                          <a:solidFill>
                            <a:srgbClr val="000000"/>
                          </a:solidFill>
                          <a:effectLst/>
                          <a:latin typeface="Calibri" panose="020F0502020204030204" pitchFamily="34" charset="0"/>
                        </a:rPr>
                        <a:t>Primary Care Physician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0" i="0" u="none" strike="noStrike">
                          <a:solidFill>
                            <a:srgbClr val="000000"/>
                          </a:solidFill>
                          <a:effectLst/>
                          <a:latin typeface="Calibri" panose="020F0502020204030204" pitchFamily="34" charset="0"/>
                        </a:rPr>
                        <a:t>$20-InNetwork/</a:t>
                      </a:r>
                      <a:r>
                        <a:rPr lang="en-US" sz="900" b="0" i="0" u="none" strike="noStrike">
                          <a:solidFill>
                            <a:srgbClr val="FF0000"/>
                          </a:solidFill>
                          <a:effectLst/>
                          <a:latin typeface="Calibri" panose="020F0502020204030204" pitchFamily="34" charset="0"/>
                        </a:rPr>
                        <a:t>20%-OONet</a:t>
                      </a:r>
                      <a:endParaRPr lang="en-US" sz="900" b="0" i="0" u="none" strike="noStrike">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dirty="0">
                          <a:solidFill>
                            <a:srgbClr val="000000"/>
                          </a:solidFill>
                          <a:effectLst/>
                          <a:latin typeface="Calibri" panose="020F050202020403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900" b="0" i="0" u="none" strike="noStrike">
                          <a:solidFill>
                            <a:srgbClr val="000000"/>
                          </a:solidFill>
                          <a:effectLst/>
                          <a:latin typeface="Calibri" panose="020F050202020403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865700163"/>
                  </a:ext>
                </a:extLst>
              </a:tr>
              <a:tr h="103304">
                <a:tc>
                  <a:txBody>
                    <a:bodyPr/>
                    <a:lstStyle/>
                    <a:p>
                      <a:pPr algn="l" fontAlgn="ctr"/>
                      <a:r>
                        <a:rPr lang="en-US" sz="900" b="0" i="0" u="none" strike="noStrike">
                          <a:solidFill>
                            <a:srgbClr val="000000"/>
                          </a:solidFill>
                          <a:effectLst/>
                          <a:latin typeface="Calibri" panose="020F0502020204030204" pitchFamily="34" charset="0"/>
                        </a:rPr>
                        <a:t>Specialist Physician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0" i="0" u="none" strike="noStrike">
                          <a:solidFill>
                            <a:srgbClr val="000000"/>
                          </a:solidFill>
                          <a:effectLst/>
                          <a:latin typeface="Calibri" panose="020F0502020204030204" pitchFamily="34" charset="0"/>
                        </a:rPr>
                        <a:t>$30-InNetwork/</a:t>
                      </a:r>
                      <a:r>
                        <a:rPr lang="en-US" sz="900" b="0" i="0" u="none" strike="noStrike">
                          <a:solidFill>
                            <a:srgbClr val="FF0000"/>
                          </a:solidFill>
                          <a:effectLst/>
                          <a:latin typeface="Calibri" panose="020F0502020204030204" pitchFamily="34" charset="0"/>
                        </a:rPr>
                        <a:t>20%-OONet</a:t>
                      </a:r>
                      <a:endParaRPr lang="en-US" sz="900" b="0" i="0" u="none" strike="noStrike">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dirty="0">
                          <a:solidFill>
                            <a:srgbClr val="000000"/>
                          </a:solidFill>
                          <a:effectLst/>
                          <a:latin typeface="Calibri" panose="020F050202020403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900" b="0" i="0" u="none" strike="noStrike">
                          <a:solidFill>
                            <a:srgbClr val="000000"/>
                          </a:solidFill>
                          <a:effectLst/>
                          <a:latin typeface="Calibri" panose="020F050202020403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370579325"/>
                  </a:ext>
                </a:extLst>
              </a:tr>
              <a:tr h="103304">
                <a:tc>
                  <a:txBody>
                    <a:bodyPr/>
                    <a:lstStyle/>
                    <a:p>
                      <a:pPr algn="l" fontAlgn="ctr"/>
                      <a:r>
                        <a:rPr lang="en-US" sz="900" b="0" i="0" u="none" strike="noStrike">
                          <a:solidFill>
                            <a:srgbClr val="000000"/>
                          </a:solidFill>
                          <a:effectLst/>
                          <a:latin typeface="Calibri" panose="020F0502020204030204" pitchFamily="34" charset="0"/>
                        </a:rPr>
                        <a:t>Chiropractor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0" i="0" u="none" strike="noStrike" dirty="0">
                          <a:solidFill>
                            <a:srgbClr val="000000"/>
                          </a:solidFill>
                          <a:effectLst/>
                          <a:latin typeface="Calibri" panose="020F0502020204030204" pitchFamily="34" charset="0"/>
                        </a:rPr>
                        <a:t>$20-InNetwork/</a:t>
                      </a:r>
                      <a:r>
                        <a:rPr lang="en-US" sz="900" b="0" i="0" u="none" strike="noStrike" dirty="0">
                          <a:solidFill>
                            <a:srgbClr val="FF0000"/>
                          </a:solidFill>
                          <a:effectLst/>
                          <a:latin typeface="Calibri" panose="020F0502020204030204" pitchFamily="34" charset="0"/>
                        </a:rPr>
                        <a:t>20%-</a:t>
                      </a:r>
                      <a:r>
                        <a:rPr lang="en-US" sz="900" b="0" i="0" u="none" strike="noStrike" dirty="0" err="1">
                          <a:solidFill>
                            <a:srgbClr val="FF0000"/>
                          </a:solidFill>
                          <a:effectLst/>
                          <a:latin typeface="Calibri" panose="020F0502020204030204" pitchFamily="34" charset="0"/>
                        </a:rPr>
                        <a:t>OONet</a:t>
                      </a:r>
                      <a:endParaRPr lang="en-US" sz="9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dirty="0">
                          <a:solidFill>
                            <a:srgbClr val="000000"/>
                          </a:solidFill>
                          <a:effectLst/>
                          <a:latin typeface="Calibri" panose="020F050202020403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900" b="0" i="0" u="none" strike="noStrike">
                          <a:solidFill>
                            <a:srgbClr val="000000"/>
                          </a:solidFill>
                          <a:effectLst/>
                          <a:latin typeface="Calibri" panose="020F050202020403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64124759"/>
                  </a:ext>
                </a:extLst>
              </a:tr>
              <a:tr h="103304">
                <a:tc>
                  <a:txBody>
                    <a:bodyPr/>
                    <a:lstStyle/>
                    <a:p>
                      <a:pPr algn="l" fontAlgn="ctr"/>
                      <a:r>
                        <a:rPr lang="en-US" sz="900" b="0" i="0" u="none" strike="noStrike">
                          <a:solidFill>
                            <a:srgbClr val="000000"/>
                          </a:solidFill>
                          <a:effectLst/>
                          <a:latin typeface="Calibri" panose="020F0502020204030204" pitchFamily="34" charset="0"/>
                        </a:rPr>
                        <a:t>Ambulance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0" i="0" u="none" strike="noStrike">
                          <a:solidFill>
                            <a:srgbClr val="000000"/>
                          </a:solidFill>
                          <a:effectLst/>
                          <a:latin typeface="Calibri" panose="020F0502020204030204" pitchFamily="34" charset="0"/>
                        </a:rPr>
                        <a:t>$65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dirty="0">
                          <a:solidFill>
                            <a:srgbClr val="000000"/>
                          </a:solidFill>
                          <a:effectLst/>
                          <a:latin typeface="Calibri" panose="020F050202020403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900" b="0" i="0" u="none" strike="noStrike">
                          <a:solidFill>
                            <a:srgbClr val="000000"/>
                          </a:solidFill>
                          <a:effectLst/>
                          <a:latin typeface="Calibri" panose="020F050202020403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565801245"/>
                  </a:ext>
                </a:extLst>
              </a:tr>
              <a:tr h="103304">
                <a:tc>
                  <a:txBody>
                    <a:bodyPr/>
                    <a:lstStyle/>
                    <a:p>
                      <a:pPr algn="l" fontAlgn="ctr"/>
                      <a:r>
                        <a:rPr lang="en-US" sz="900" b="0" i="0" u="none" strike="noStrike">
                          <a:solidFill>
                            <a:srgbClr val="000000"/>
                          </a:solidFill>
                          <a:effectLst/>
                          <a:latin typeface="Calibri" panose="020F0502020204030204" pitchFamily="34" charset="0"/>
                        </a:rPr>
                        <a:t>Emergency Room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0" i="0" u="none" strike="noStrike">
                          <a:solidFill>
                            <a:srgbClr val="000000"/>
                          </a:solidFill>
                          <a:effectLst/>
                          <a:latin typeface="Calibri" panose="020F0502020204030204" pitchFamily="34" charset="0"/>
                        </a:rPr>
                        <a:t>$65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dirty="0">
                          <a:solidFill>
                            <a:srgbClr val="000000"/>
                          </a:solidFill>
                          <a:effectLst/>
                          <a:latin typeface="Calibri" panose="020F0502020204030204" pitchFamily="34" charset="0"/>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900" b="0" i="0" u="none" strike="noStrike">
                          <a:solidFill>
                            <a:srgbClr val="000000"/>
                          </a:solidFill>
                          <a:effectLst/>
                          <a:latin typeface="Calibri" panose="020F0502020204030204" pitchFamily="34" charset="0"/>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832306135"/>
                  </a:ext>
                </a:extLst>
              </a:tr>
              <a:tr h="103304">
                <a:tc>
                  <a:txBody>
                    <a:bodyPr/>
                    <a:lstStyle/>
                    <a:p>
                      <a:pPr algn="l" fontAlgn="ctr"/>
                      <a:r>
                        <a:rPr lang="en-US" sz="900" b="0" i="0" u="none" strike="noStrike">
                          <a:solidFill>
                            <a:srgbClr val="000000"/>
                          </a:solidFill>
                          <a:effectLst/>
                          <a:latin typeface="Calibri" panose="020F0502020204030204" pitchFamily="34" charset="0"/>
                        </a:rPr>
                        <a:t>Urgent Care Center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0" i="0" u="none" strike="noStrike">
                          <a:solidFill>
                            <a:srgbClr val="000000"/>
                          </a:solidFill>
                          <a:effectLst/>
                          <a:latin typeface="Calibri" panose="020F0502020204030204" pitchFamily="34"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900" b="0" i="0" u="none" strike="noStrike">
                          <a:solidFill>
                            <a:srgbClr val="000000"/>
                          </a:solidFill>
                          <a:effectLst/>
                          <a:latin typeface="Calibri" panose="020F050202020403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2458908805"/>
                  </a:ext>
                </a:extLst>
              </a:tr>
              <a:tr h="103304">
                <a:tc>
                  <a:txBody>
                    <a:bodyPr/>
                    <a:lstStyle/>
                    <a:p>
                      <a:pPr algn="l" fontAlgn="ctr"/>
                      <a:r>
                        <a:rPr lang="en-US" sz="900" b="0" i="0" u="none" strike="noStrike">
                          <a:solidFill>
                            <a:srgbClr val="000000"/>
                          </a:solidFill>
                          <a:effectLst/>
                          <a:latin typeface="Calibri" panose="020F0502020204030204" pitchFamily="34" charset="0"/>
                        </a:rPr>
                        <a:t>Vision Exam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0" i="0" u="none" strike="noStrike">
                          <a:solidFill>
                            <a:srgbClr val="000000"/>
                          </a:solidFill>
                          <a:effectLst/>
                          <a:latin typeface="Calibri" panose="020F0502020204030204" pitchFamily="34" charset="0"/>
                        </a:rPr>
                        <a:t>$30-InNetwork/</a:t>
                      </a:r>
                      <a:r>
                        <a:rPr lang="en-US" sz="900" b="0" i="0" u="none" strike="noStrike">
                          <a:solidFill>
                            <a:srgbClr val="FF0000"/>
                          </a:solidFill>
                          <a:effectLst/>
                          <a:latin typeface="Calibri" panose="020F0502020204030204" pitchFamily="34" charset="0"/>
                        </a:rPr>
                        <a:t>20%-OONet</a:t>
                      </a:r>
                      <a:endParaRPr lang="en-US" sz="900" b="0" i="0" u="none" strike="noStrike">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9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2341745253"/>
                  </a:ext>
                </a:extLst>
              </a:tr>
              <a:tr h="103304">
                <a:tc>
                  <a:txBody>
                    <a:bodyPr/>
                    <a:lstStyle/>
                    <a:p>
                      <a:pPr algn="l" fontAlgn="ctr"/>
                      <a:r>
                        <a:rPr lang="en-US" sz="900" b="0" i="0" u="none" strike="noStrike">
                          <a:solidFill>
                            <a:srgbClr val="000000"/>
                          </a:solidFill>
                          <a:effectLst/>
                          <a:latin typeface="Calibri" panose="020F0502020204030204" pitchFamily="34" charset="0"/>
                        </a:rPr>
                        <a:t>Eyewear Allowance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0" i="0" u="none" strike="noStrike" dirty="0">
                          <a:solidFill>
                            <a:srgbClr val="000000"/>
                          </a:solidFill>
                          <a:effectLst/>
                          <a:latin typeface="Calibri" panose="020F0502020204030204" pitchFamily="34" charset="0"/>
                        </a:rPr>
                        <a:t>$100 Allowance per year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$100 Allowance per year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dirty="0">
                          <a:solidFill>
                            <a:srgbClr val="000000"/>
                          </a:solidFill>
                          <a:effectLst/>
                          <a:latin typeface="Calibri" panose="020F0502020204030204" pitchFamily="34" charset="0"/>
                        </a:rPr>
                        <a:t>$100 Allowance per year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43222157"/>
                  </a:ext>
                </a:extLst>
              </a:tr>
              <a:tr h="103304">
                <a:tc>
                  <a:txBody>
                    <a:bodyPr/>
                    <a:lstStyle/>
                    <a:p>
                      <a:pPr algn="l" fontAlgn="ctr"/>
                      <a:r>
                        <a:rPr lang="en-US" sz="900" b="0" i="0" u="none" strike="noStrike">
                          <a:solidFill>
                            <a:srgbClr val="000000"/>
                          </a:solidFill>
                          <a:effectLst/>
                          <a:latin typeface="Calibri" panose="020F0502020204030204" pitchFamily="34" charset="0"/>
                        </a:rPr>
                        <a:t>Hearing Exam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0" i="0" u="none" strike="noStrike">
                          <a:solidFill>
                            <a:srgbClr val="000000"/>
                          </a:solidFill>
                          <a:effectLst/>
                          <a:latin typeface="Calibri" panose="020F0502020204030204" pitchFamily="34" charset="0"/>
                        </a:rPr>
                        <a:t>$0, must use a TruHearing Provider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dirty="0">
                          <a:solidFill>
                            <a:srgbClr val="000000"/>
                          </a:solidFill>
                          <a:effectLst/>
                          <a:latin typeface="Calibri" panose="020F0502020204030204" pitchFamily="34" charset="0"/>
                        </a:rPr>
                        <a:t>$0, must use a </a:t>
                      </a:r>
                      <a:r>
                        <a:rPr lang="en-US" sz="900" b="0" i="0" u="none" strike="noStrike" dirty="0" err="1">
                          <a:solidFill>
                            <a:srgbClr val="000000"/>
                          </a:solidFill>
                          <a:effectLst/>
                          <a:latin typeface="Calibri" panose="020F0502020204030204" pitchFamily="34" charset="0"/>
                        </a:rPr>
                        <a:t>TruHearing</a:t>
                      </a:r>
                      <a:r>
                        <a:rPr lang="en-US" sz="900" b="0" i="0" u="none" strike="noStrike" dirty="0">
                          <a:solidFill>
                            <a:srgbClr val="000000"/>
                          </a:solidFill>
                          <a:effectLst/>
                          <a:latin typeface="Calibri" panose="020F0502020204030204" pitchFamily="34" charset="0"/>
                        </a:rPr>
                        <a:t> Provider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alibri" panose="020F0502020204030204" pitchFamily="34" charset="0"/>
                        </a:rPr>
                        <a:t>$0, must use a TruHearing Provider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99567457"/>
                  </a:ext>
                </a:extLst>
              </a:tr>
              <a:tr h="159261">
                <a:tc>
                  <a:txBody>
                    <a:bodyPr/>
                    <a:lstStyle/>
                    <a:p>
                      <a:pPr algn="l" fontAlgn="ctr"/>
                      <a:r>
                        <a:rPr lang="en-US" sz="900" b="0" i="0" u="none" strike="noStrike">
                          <a:solidFill>
                            <a:srgbClr val="000000"/>
                          </a:solidFill>
                          <a:effectLst/>
                          <a:latin typeface="Calibri" panose="020F0502020204030204" pitchFamily="34" charset="0"/>
                        </a:rPr>
                        <a:t>Hearing Aid Allowance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0" i="0" u="none" strike="noStrike" dirty="0">
                          <a:solidFill>
                            <a:srgbClr val="000000"/>
                          </a:solidFill>
                          <a:effectLst/>
                          <a:latin typeface="Calibri" panose="020F0502020204030204" pitchFamily="34" charset="0"/>
                        </a:rPr>
                        <a:t>$499 Copay for Advanced Hearing Aids or $799 Copay for Premium Hearing Aids. Limit 2 per calendar year. Must use </a:t>
                      </a:r>
                      <a:r>
                        <a:rPr lang="en-US" sz="900" b="0" i="0" u="none" strike="noStrike" dirty="0" err="1">
                          <a:solidFill>
                            <a:srgbClr val="000000"/>
                          </a:solidFill>
                          <a:effectLst/>
                          <a:latin typeface="Calibri" panose="020F0502020204030204" pitchFamily="34" charset="0"/>
                        </a:rPr>
                        <a:t>TruHearing</a:t>
                      </a:r>
                      <a:r>
                        <a:rPr lang="en-US" sz="900" b="0" i="0" u="none" strike="noStrike" dirty="0">
                          <a:solidFill>
                            <a:srgbClr val="000000"/>
                          </a:solidFill>
                          <a:effectLst/>
                          <a:latin typeface="Calibri" panose="020F0502020204030204" pitchFamily="34" charset="0"/>
                        </a:rPr>
                        <a:t> Provider.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dirty="0">
                          <a:solidFill>
                            <a:srgbClr val="000000"/>
                          </a:solidFill>
                          <a:effectLst/>
                          <a:latin typeface="Calibri" panose="020F0502020204030204" pitchFamily="34" charset="0"/>
                        </a:rPr>
                        <a:t>$499 Copay for Advanced Hearing Aids or $799 Copay for Premium Hearing Aids. Limit 2 per calendar year. Must use </a:t>
                      </a:r>
                      <a:r>
                        <a:rPr lang="en-US" sz="900" b="0" i="0" u="none" strike="noStrike" dirty="0" err="1">
                          <a:solidFill>
                            <a:srgbClr val="000000"/>
                          </a:solidFill>
                          <a:effectLst/>
                          <a:latin typeface="Calibri" panose="020F0502020204030204" pitchFamily="34" charset="0"/>
                        </a:rPr>
                        <a:t>TruHearing</a:t>
                      </a:r>
                      <a:r>
                        <a:rPr lang="en-US" sz="900" b="0" i="0" u="none" strike="noStrike" dirty="0">
                          <a:solidFill>
                            <a:srgbClr val="000000"/>
                          </a:solidFill>
                          <a:effectLst/>
                          <a:latin typeface="Calibri" panose="020F0502020204030204" pitchFamily="34" charset="0"/>
                        </a:rPr>
                        <a:t> Provider.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dirty="0">
                          <a:solidFill>
                            <a:srgbClr val="000000"/>
                          </a:solidFill>
                          <a:effectLst/>
                          <a:latin typeface="Calibri" panose="020F0502020204030204" pitchFamily="34" charset="0"/>
                        </a:rPr>
                        <a:t>$499 Copay for Advanced Hearing Aids or $799 Copay for Premium Hearing Aids. Limit 2 per calendar year. Must use </a:t>
                      </a:r>
                      <a:r>
                        <a:rPr lang="en-US" sz="900" b="0" i="0" u="none" strike="noStrike" dirty="0" err="1">
                          <a:solidFill>
                            <a:srgbClr val="000000"/>
                          </a:solidFill>
                          <a:effectLst/>
                          <a:latin typeface="Calibri" panose="020F0502020204030204" pitchFamily="34" charset="0"/>
                        </a:rPr>
                        <a:t>TruHearing</a:t>
                      </a:r>
                      <a:r>
                        <a:rPr lang="en-US" sz="900" b="0" i="0" u="none" strike="noStrike" dirty="0">
                          <a:solidFill>
                            <a:srgbClr val="000000"/>
                          </a:solidFill>
                          <a:effectLst/>
                          <a:latin typeface="Calibri" panose="020F0502020204030204" pitchFamily="34" charset="0"/>
                        </a:rPr>
                        <a:t> Provider.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25434908"/>
                  </a:ext>
                </a:extLst>
              </a:tr>
              <a:tr h="103304">
                <a:tc>
                  <a:txBody>
                    <a:bodyPr/>
                    <a:lstStyle/>
                    <a:p>
                      <a:pPr algn="l" fontAlgn="ctr"/>
                      <a:r>
                        <a:rPr lang="en-US" sz="900" b="0" i="0" u="none" strike="noStrike">
                          <a:solidFill>
                            <a:srgbClr val="000000"/>
                          </a:solidFill>
                          <a:effectLst/>
                          <a:latin typeface="Calibri" panose="020F0502020204030204" pitchFamily="34" charset="0"/>
                        </a:rPr>
                        <a:t>In-Patient Hospital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0" i="0" u="none" strike="noStrike">
                          <a:solidFill>
                            <a:srgbClr val="000000"/>
                          </a:solidFill>
                          <a:effectLst/>
                          <a:latin typeface="Calibri" panose="020F0502020204030204" pitchFamily="34" charset="0"/>
                        </a:rPr>
                        <a:t>$400-InNetwork/ 20%Coinsurance-OONet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900" b="0" i="0" u="none" strike="noStrike" dirty="0">
                          <a:solidFill>
                            <a:srgbClr val="000000"/>
                          </a:solidFill>
                          <a:effectLst/>
                          <a:latin typeface="Calibri" panose="020F0502020204030204" pitchFamily="34" charset="0"/>
                        </a:rPr>
                        <a:t>$250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147004942"/>
                  </a:ext>
                </a:extLst>
              </a:tr>
              <a:tr h="103304">
                <a:tc>
                  <a:txBody>
                    <a:bodyPr/>
                    <a:lstStyle/>
                    <a:p>
                      <a:pPr algn="l" fontAlgn="ctr"/>
                      <a:r>
                        <a:rPr lang="en-US" sz="900" b="0" i="0" u="none" strike="noStrike">
                          <a:solidFill>
                            <a:srgbClr val="000000"/>
                          </a:solidFill>
                          <a:effectLst/>
                          <a:latin typeface="Calibri" panose="020F0502020204030204" pitchFamily="34" charset="0"/>
                        </a:rPr>
                        <a:t>Out-Patient Surgery - Surgery Center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0" i="0" u="none" strike="noStrike">
                          <a:solidFill>
                            <a:srgbClr val="000000"/>
                          </a:solidFill>
                          <a:effectLst/>
                          <a:latin typeface="Calibri" panose="020F0502020204030204" pitchFamily="34" charset="0"/>
                        </a:rPr>
                        <a:t>$50 /</a:t>
                      </a:r>
                      <a:r>
                        <a:rPr lang="en-US" sz="900" b="0" i="0" u="none" strike="noStrike">
                          <a:solidFill>
                            <a:srgbClr val="FF0000"/>
                          </a:solidFill>
                          <a:effectLst/>
                          <a:latin typeface="Calibri" panose="020F0502020204030204" pitchFamily="34" charset="0"/>
                        </a:rPr>
                        <a:t>20%-OONet</a:t>
                      </a:r>
                      <a:endParaRPr lang="en-US" sz="900" b="0" i="0" u="none" strike="noStrike">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alibri" panose="020F0502020204030204" pitchFamily="34" charset="0"/>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5669605"/>
                  </a:ext>
                </a:extLst>
              </a:tr>
              <a:tr h="103304">
                <a:tc>
                  <a:txBody>
                    <a:bodyPr/>
                    <a:lstStyle/>
                    <a:p>
                      <a:pPr algn="l" fontAlgn="ctr"/>
                      <a:r>
                        <a:rPr lang="en-US" sz="900" b="0" i="0" u="none" strike="noStrike">
                          <a:solidFill>
                            <a:srgbClr val="000000"/>
                          </a:solidFill>
                          <a:effectLst/>
                          <a:latin typeface="Calibri" panose="020F0502020204030204" pitchFamily="34" charset="0"/>
                        </a:rPr>
                        <a:t>Durable Medical Equipment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0" i="0" u="none" strike="noStrike" dirty="0">
                          <a:solidFill>
                            <a:srgbClr val="000000"/>
                          </a:solidFill>
                          <a:effectLst/>
                          <a:latin typeface="Calibri" panose="020F0502020204030204"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dirty="0">
                          <a:solidFill>
                            <a:srgbClr val="000000"/>
                          </a:solidFill>
                          <a:effectLst/>
                          <a:latin typeface="Calibri" panose="020F0502020204030204"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alibri" panose="020F0502020204030204"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54163360"/>
                  </a:ext>
                </a:extLst>
              </a:tr>
              <a:tr h="103304">
                <a:tc>
                  <a:txBody>
                    <a:bodyPr/>
                    <a:lstStyle/>
                    <a:p>
                      <a:pPr algn="l" fontAlgn="ctr"/>
                      <a:r>
                        <a:rPr lang="en-US" sz="900" b="0" i="0" u="none" strike="noStrike">
                          <a:solidFill>
                            <a:srgbClr val="000000"/>
                          </a:solidFill>
                          <a:effectLst/>
                          <a:latin typeface="Calibri" panose="020F0502020204030204" pitchFamily="34" charset="0"/>
                        </a:rPr>
                        <a:t>Rx (30 day)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0" i="0" u="none" strike="noStrike">
                          <a:solidFill>
                            <a:srgbClr val="000000"/>
                          </a:solidFill>
                          <a:effectLst/>
                          <a:latin typeface="Calibri" panose="020F0502020204030204" pitchFamily="34" charset="0"/>
                        </a:rPr>
                        <a:t>$5/$30/$75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$5/$25/$50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900" b="0" i="0" u="none" strike="noStrike">
                          <a:solidFill>
                            <a:srgbClr val="000000"/>
                          </a:solidFill>
                          <a:effectLst/>
                          <a:latin typeface="Calibri" panose="020F0502020204030204" pitchFamily="34" charset="0"/>
                        </a:rPr>
                        <a:t>$5/$25/$50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597719294"/>
                  </a:ext>
                </a:extLst>
              </a:tr>
              <a:tr h="103304">
                <a:tc>
                  <a:txBody>
                    <a:bodyPr/>
                    <a:lstStyle/>
                    <a:p>
                      <a:pPr algn="l" fontAlgn="ctr"/>
                      <a:r>
                        <a:rPr lang="en-US" sz="900" b="0" i="0" u="none" strike="noStrike">
                          <a:solidFill>
                            <a:srgbClr val="000000"/>
                          </a:solidFill>
                          <a:effectLst/>
                          <a:latin typeface="Calibri" panose="020F0502020204030204" pitchFamily="34" charset="0"/>
                        </a:rPr>
                        <a:t>Rx (90 day)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0" i="0" u="none" strike="noStrike">
                          <a:solidFill>
                            <a:srgbClr val="000000"/>
                          </a:solidFill>
                          <a:effectLst/>
                          <a:latin typeface="Calibri" panose="020F0502020204030204" pitchFamily="34" charset="0"/>
                        </a:rPr>
                        <a:t>$12.50/$75/$187.50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dirty="0">
                          <a:solidFill>
                            <a:srgbClr val="000000"/>
                          </a:solidFill>
                          <a:effectLst/>
                          <a:latin typeface="Calibri" panose="020F0502020204030204" pitchFamily="34" charset="0"/>
                        </a:rPr>
                        <a:t>$5/$25/$50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900" b="0" i="0" u="none" strike="noStrike" dirty="0">
                          <a:solidFill>
                            <a:srgbClr val="000000"/>
                          </a:solidFill>
                          <a:effectLst/>
                          <a:latin typeface="Calibri" panose="020F0502020204030204" pitchFamily="34" charset="0"/>
                        </a:rPr>
                        <a:t>$10/$50/$100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498443203"/>
                  </a:ext>
                </a:extLst>
              </a:tr>
              <a:tr h="103304">
                <a:tc>
                  <a:txBody>
                    <a:bodyPr/>
                    <a:lstStyle/>
                    <a:p>
                      <a:pPr algn="l" fontAlgn="ctr"/>
                      <a:r>
                        <a:rPr lang="en-US" sz="900" b="0" i="0" u="none" strike="noStrike">
                          <a:solidFill>
                            <a:srgbClr val="000000"/>
                          </a:solidFill>
                          <a:effectLst/>
                          <a:latin typeface="Calibri" panose="020F0502020204030204" pitchFamily="34" charset="0"/>
                        </a:rPr>
                        <a:t>Rx Out-of-Pocket Maximum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0" i="0" u="none" strike="noStrike" dirty="0">
                          <a:solidFill>
                            <a:srgbClr val="000000"/>
                          </a:solidFill>
                          <a:effectLst/>
                          <a:latin typeface="Calibri" panose="020F0502020204030204" pitchFamily="34" charset="0"/>
                        </a:rPr>
                        <a:t>$2,000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$2,000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alibri" panose="020F0502020204030204" pitchFamily="34" charset="0"/>
                        </a:rPr>
                        <a:t>$2,000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7315055"/>
                  </a:ext>
                </a:extLst>
              </a:tr>
              <a:tr h="103304">
                <a:tc>
                  <a:txBody>
                    <a:bodyPr/>
                    <a:lstStyle/>
                    <a:p>
                      <a:pPr algn="l" fontAlgn="ctr"/>
                      <a:r>
                        <a:rPr lang="en-US" sz="900" b="0" i="0" u="none" strike="noStrike">
                          <a:solidFill>
                            <a:srgbClr val="000000"/>
                          </a:solidFill>
                          <a:effectLst/>
                          <a:latin typeface="Calibri" panose="020F0502020204030204" pitchFamily="34" charset="0"/>
                        </a:rPr>
                        <a:t>Deductible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0" i="0" u="none" strike="noStrike">
                          <a:solidFill>
                            <a:srgbClr val="000000"/>
                          </a:solidFill>
                          <a:effectLst/>
                          <a:latin typeface="Calibri" panose="020F0502020204030204" pitchFamily="34" charset="0"/>
                        </a:rPr>
                        <a:t>None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None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alibri" panose="020F0502020204030204" pitchFamily="34" charset="0"/>
                        </a:rPr>
                        <a:t>None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0849876"/>
                  </a:ext>
                </a:extLst>
              </a:tr>
              <a:tr h="103304">
                <a:tc>
                  <a:txBody>
                    <a:bodyPr/>
                    <a:lstStyle/>
                    <a:p>
                      <a:pPr algn="l" fontAlgn="ctr"/>
                      <a:r>
                        <a:rPr lang="en-US" sz="900" b="0" i="0" u="none" strike="noStrike">
                          <a:solidFill>
                            <a:srgbClr val="000000"/>
                          </a:solidFill>
                          <a:effectLst/>
                          <a:latin typeface="Calibri" panose="020F0502020204030204" pitchFamily="34" charset="0"/>
                        </a:rPr>
                        <a:t>Co-Insurance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0" i="0" u="none" strike="noStrike">
                          <a:solidFill>
                            <a:srgbClr val="000000"/>
                          </a:solidFill>
                          <a:effectLst/>
                          <a:latin typeface="Calibri" panose="020F0502020204030204" pitchFamily="34" charset="0"/>
                        </a:rPr>
                        <a:t>None-InNetwork/</a:t>
                      </a:r>
                      <a:r>
                        <a:rPr lang="en-US" sz="900" b="0" i="0" u="none" strike="noStrike">
                          <a:solidFill>
                            <a:srgbClr val="FF0000"/>
                          </a:solidFill>
                          <a:effectLst/>
                          <a:latin typeface="Calibri" panose="020F0502020204030204" pitchFamily="34" charset="0"/>
                        </a:rPr>
                        <a:t>20%-OONetwork</a:t>
                      </a:r>
                      <a:endParaRPr lang="en-US" sz="900" b="0" i="0" u="none" strike="noStrike">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l" fontAlgn="ctr"/>
                      <a:r>
                        <a:rPr lang="en-US"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None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dirty="0">
                          <a:solidFill>
                            <a:srgbClr val="000000"/>
                          </a:solidFill>
                          <a:effectLst/>
                          <a:latin typeface="Calibri" panose="020F0502020204030204" pitchFamily="34" charset="0"/>
                        </a:rPr>
                        <a:t>None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17498780"/>
                  </a:ext>
                </a:extLst>
              </a:tr>
              <a:tr h="327131">
                <a:tc>
                  <a:txBody>
                    <a:bodyPr/>
                    <a:lstStyle/>
                    <a:p>
                      <a:pPr algn="l" fontAlgn="ctr"/>
                      <a:r>
                        <a:rPr lang="en-US" sz="900" b="0" i="0" u="none" strike="noStrike">
                          <a:solidFill>
                            <a:srgbClr val="000000"/>
                          </a:solidFill>
                          <a:effectLst/>
                          <a:latin typeface="Calibri" panose="020F0502020204030204" pitchFamily="34" charset="0"/>
                        </a:rPr>
                        <a:t>Medical Out-of-Pocket Max:              Combined In&amp;Out of Network              </a:t>
                      </a:r>
                      <a:r>
                        <a:rPr lang="en-US" sz="900" b="0" i="1" u="none" strike="noStrike">
                          <a:solidFill>
                            <a:srgbClr val="000000"/>
                          </a:solidFill>
                          <a:effectLst/>
                          <a:latin typeface="Calibri" panose="020F0502020204030204" pitchFamily="34" charset="0"/>
                        </a:rPr>
                        <a:t>   (excludes Rx, eyewear &amp; hearing aids)</a:t>
                      </a:r>
                      <a:endParaRPr lang="en-US" sz="900" b="0" i="0" u="none" strike="noStrike">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none" strike="noStrike" dirty="0">
                          <a:solidFill>
                            <a:srgbClr val="000000"/>
                          </a:solidFill>
                          <a:effectLst/>
                          <a:latin typeface="Calibri" panose="020F0502020204030204" pitchFamily="34" charset="0"/>
                        </a:rPr>
                        <a:t>          $3,400-InNetwork / </a:t>
                      </a:r>
                      <a:r>
                        <a:rPr lang="en-US" sz="900" b="0" i="0" u="none" strike="noStrike" dirty="0">
                          <a:solidFill>
                            <a:srgbClr val="FF0000"/>
                          </a:solidFill>
                          <a:effectLst/>
                          <a:latin typeface="Calibri" panose="020F0502020204030204" pitchFamily="34" charset="0"/>
                        </a:rPr>
                        <a:t>$5,000-OONetwork Max Coverage</a:t>
                      </a:r>
                      <a:endParaRPr lang="en-US" sz="9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1" i="0" u="none" strike="noStrike">
                          <a:solidFill>
                            <a:srgbClr val="00B050"/>
                          </a:solidFill>
                          <a:effectLst/>
                          <a:latin typeface="Calibri" panose="020F0502020204030204" pitchFamily="34" charset="0"/>
                        </a:rPr>
                        <a:t>$2,100 total combined In &amp; Out of Network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900" b="1" i="0" u="none" strike="noStrike" dirty="0">
                          <a:solidFill>
                            <a:srgbClr val="00B050"/>
                          </a:solidFill>
                          <a:effectLst/>
                          <a:latin typeface="Calibri" panose="020F0502020204030204" pitchFamily="34" charset="0"/>
                        </a:rPr>
                        <a:t>$2,100 total combined In &amp; Out of Network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035565164"/>
                  </a:ext>
                </a:extLst>
              </a:tr>
              <a:tr h="94696">
                <a:tc gridSpan="5">
                  <a:txBody>
                    <a:bodyPr/>
                    <a:lstStyle/>
                    <a:p>
                      <a:pPr algn="ctr"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70235483"/>
                  </a:ext>
                </a:extLst>
              </a:tr>
              <a:tr h="185087">
                <a:tc>
                  <a:txBody>
                    <a:bodyPr/>
                    <a:lstStyle/>
                    <a:p>
                      <a:pPr algn="l" fontAlgn="b"/>
                      <a:r>
                        <a:rPr lang="en-US" sz="900" b="0" i="0" u="none" strike="noStrike">
                          <a:solidFill>
                            <a:srgbClr val="000000"/>
                          </a:solidFill>
                          <a:effectLst/>
                          <a:latin typeface="Calibri" panose="020F0502020204030204" pitchFamily="34" charset="0"/>
                        </a:rPr>
                        <a:t>Monthly Rate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sng" strike="noStrike" dirty="0">
                          <a:solidFill>
                            <a:srgbClr val="0070C0"/>
                          </a:solidFill>
                          <a:effectLst/>
                          <a:latin typeface="Calibri" panose="020F0502020204030204" pitchFamily="34" charset="0"/>
                        </a:rPr>
                        <a:t>2026 Rate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900" b="0" i="1" u="none" strike="noStrike">
                          <a:solidFill>
                            <a:srgbClr val="7030A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n-US" sz="900" b="0" i="1" u="none" strike="noStrike" dirty="0">
                          <a:solidFill>
                            <a:srgbClr val="7030A0"/>
                          </a:solidFill>
                          <a:effectLst/>
                          <a:latin typeface="Calibri" panose="020F0502020204030204" pitchFamily="34" charset="0"/>
                        </a:rPr>
                        <a:t>FLMHIT - 2026 Rates for Custom Owned Benefit Plans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1152090718"/>
                  </a:ext>
                </a:extLst>
              </a:tr>
              <a:tr h="142044">
                <a:tc>
                  <a:txBody>
                    <a:bodyPr/>
                    <a:lstStyle/>
                    <a:p>
                      <a:pPr algn="l" fontAlgn="b"/>
                      <a:r>
                        <a:rPr lang="en-US" sz="900" b="0" i="0" u="none" strike="noStrike">
                          <a:solidFill>
                            <a:srgbClr val="000000"/>
                          </a:solidFill>
                          <a:effectLst/>
                          <a:latin typeface="Calibri" panose="020F0502020204030204" pitchFamily="34" charset="0"/>
                        </a:rPr>
                        <a:t>Retiree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dirty="0">
                          <a:solidFill>
                            <a:srgbClr val="0070C0"/>
                          </a:solidFill>
                          <a:effectLst/>
                          <a:latin typeface="Calibri" panose="020F0502020204030204" pitchFamily="34" charset="0"/>
                        </a:rPr>
                        <a:t>$533.90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1" u="none" strike="noStrike" dirty="0">
                          <a:solidFill>
                            <a:srgbClr val="000000"/>
                          </a:solidFill>
                          <a:effectLst/>
                          <a:latin typeface="Calibri" panose="020F0502020204030204" pitchFamily="34" charset="0"/>
                        </a:rPr>
                        <a:t>$387.17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900" b="0" i="1" u="none" strike="noStrike" dirty="0">
                          <a:solidFill>
                            <a:srgbClr val="000000"/>
                          </a:solidFill>
                          <a:effectLst/>
                          <a:latin typeface="Calibri" panose="020F0502020204030204" pitchFamily="34" charset="0"/>
                        </a:rPr>
                        <a:t>$361.51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558039741"/>
                  </a:ext>
                </a:extLst>
              </a:tr>
              <a:tr h="142044">
                <a:tc>
                  <a:txBody>
                    <a:bodyPr/>
                    <a:lstStyle/>
                    <a:p>
                      <a:pPr algn="r" fontAlgn="ctr"/>
                      <a:r>
                        <a:rPr lang="en-US" sz="900" b="0" i="0" u="none" strike="noStrike">
                          <a:solidFill>
                            <a:srgbClr val="000000"/>
                          </a:solidFill>
                          <a:effectLst/>
                          <a:latin typeface="Calibri" panose="020F0502020204030204" pitchFamily="34" charset="0"/>
                        </a:rPr>
                        <a:t>Monthly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70C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dirty="0">
                          <a:solidFill>
                            <a:srgbClr val="FF0000"/>
                          </a:solidFill>
                          <a:effectLst/>
                          <a:latin typeface="Calibri" panose="020F0502020204030204" pitchFamily="34" charset="0"/>
                        </a:rPr>
                        <a:t>-$146.73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dirty="0">
                          <a:solidFill>
                            <a:srgbClr val="FF0000"/>
                          </a:solidFill>
                          <a:effectLst/>
                          <a:latin typeface="Calibri" panose="020F0502020204030204" pitchFamily="34" charset="0"/>
                        </a:rPr>
                        <a:t>-$172.39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65053222"/>
                  </a:ext>
                </a:extLst>
              </a:tr>
              <a:tr h="124826">
                <a:tc>
                  <a:txBody>
                    <a:bodyPr/>
                    <a:lstStyle/>
                    <a:p>
                      <a:pPr algn="r" fontAlgn="ctr"/>
                      <a:r>
                        <a:rPr lang="en-US" sz="900" b="0" i="0" u="none" strike="noStrike">
                          <a:solidFill>
                            <a:srgbClr val="000000"/>
                          </a:solidFill>
                          <a:effectLst/>
                          <a:latin typeface="Calibri" panose="020F0502020204030204" pitchFamily="34" charset="0"/>
                        </a:rPr>
                        <a:t>Monthly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dirty="0">
                          <a:solidFill>
                            <a:srgbClr val="FF0000"/>
                          </a:solidFill>
                          <a:effectLst/>
                          <a:latin typeface="Calibri" panose="020F0502020204030204" pitchFamily="34" charset="0"/>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dirty="0">
                          <a:solidFill>
                            <a:srgbClr val="FF0000"/>
                          </a:solidFill>
                          <a:effectLst/>
                          <a:latin typeface="Calibri" panose="020F0502020204030204" pitchFamily="34" charset="0"/>
                        </a:rPr>
                        <a:t>-32%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44379651"/>
                  </a:ext>
                </a:extLst>
              </a:tr>
              <a:tr h="124826">
                <a:tc>
                  <a:txBody>
                    <a:bodyPr/>
                    <a:lstStyle/>
                    <a:p>
                      <a:pPr algn="r" fontAlgn="ctr"/>
                      <a:r>
                        <a:rPr lang="en-US" sz="900" b="0" i="0" u="none" strike="noStrike">
                          <a:solidFill>
                            <a:srgbClr val="000000"/>
                          </a:solidFill>
                          <a:effectLst/>
                          <a:latin typeface="Calibri" panose="020F0502020204030204" pitchFamily="34" charset="0"/>
                        </a:rPr>
                        <a:t>Annual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dirty="0">
                          <a:solidFill>
                            <a:srgbClr val="FF0000"/>
                          </a:solidFill>
                          <a:effectLst/>
                          <a:latin typeface="Calibri" panose="020F0502020204030204" pitchFamily="34" charset="0"/>
                        </a:rPr>
                        <a:t>-$1,760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dirty="0">
                          <a:solidFill>
                            <a:srgbClr val="FF0000"/>
                          </a:solidFill>
                          <a:effectLst/>
                          <a:latin typeface="Calibri" panose="020F0502020204030204" pitchFamily="34" charset="0"/>
                        </a:rPr>
                        <a:t>-$2,064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59063943"/>
                  </a:ext>
                </a:extLst>
              </a:tr>
              <a:tr h="111913">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1"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en-US"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FF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dirty="0">
                          <a:solidFill>
                            <a:srgbClr val="FF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13605991"/>
                  </a:ext>
                </a:extLst>
              </a:tr>
              <a:tr h="124826">
                <a:tc>
                  <a:txBody>
                    <a:bodyPr/>
                    <a:lstStyle/>
                    <a:p>
                      <a:pPr algn="l" fontAlgn="b"/>
                      <a:r>
                        <a:rPr lang="en-US" sz="900" b="0" i="0" u="none" strike="noStrike">
                          <a:solidFill>
                            <a:srgbClr val="000000"/>
                          </a:solidFill>
                          <a:effectLst/>
                          <a:latin typeface="Calibri" panose="020F0502020204030204" pitchFamily="34" charset="0"/>
                        </a:rPr>
                        <a:t>Estimated Total Annual Premium: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900" b="0" i="1" u="none" strike="noStrike" dirty="0">
                          <a:solidFill>
                            <a:srgbClr val="000000"/>
                          </a:solidFill>
                          <a:effectLst/>
                          <a:latin typeface="Calibri" panose="020F0502020204030204" pitchFamily="34" charset="0"/>
                        </a:rPr>
                        <a:t>$38,441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en-US"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900" b="0" i="1" u="none" strike="noStrike" dirty="0">
                          <a:solidFill>
                            <a:srgbClr val="000000"/>
                          </a:solidFill>
                          <a:effectLst/>
                          <a:latin typeface="Calibri" panose="020F0502020204030204" pitchFamily="34" charset="0"/>
                        </a:rPr>
                        <a:t>$27,876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900" b="0" i="1" u="none" strike="noStrike">
                          <a:solidFill>
                            <a:srgbClr val="000000"/>
                          </a:solidFill>
                          <a:effectLst/>
                          <a:latin typeface="Calibri" panose="020F0502020204030204" pitchFamily="34" charset="0"/>
                        </a:rPr>
                        <a:t>$26,028</a:t>
                      </a:r>
                      <a:endParaRPr lang="en-US" sz="900" b="0" i="1"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3715795564"/>
                  </a:ext>
                </a:extLst>
              </a:tr>
              <a:tr h="124826">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FF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dirty="0">
                          <a:solidFill>
                            <a:srgbClr val="FF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6323241"/>
                  </a:ext>
                </a:extLst>
              </a:tr>
              <a:tr h="264415">
                <a:tc>
                  <a:txBody>
                    <a:bodyPr/>
                    <a:lstStyle/>
                    <a:p>
                      <a:pPr algn="l" fontAlgn="b"/>
                      <a:r>
                        <a:rPr lang="en-US" sz="900" b="1" i="0" u="none" strike="noStrike" dirty="0">
                          <a:solidFill>
                            <a:srgbClr val="000000"/>
                          </a:solidFill>
                          <a:effectLst/>
                          <a:latin typeface="Calibri" panose="020F0502020204030204" pitchFamily="34" charset="0"/>
                        </a:rPr>
                        <a:t>Estimated Total Annual Premium Change vs. Current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9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900" b="1"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1" i="0" u="none" strike="noStrike" dirty="0">
                          <a:solidFill>
                            <a:srgbClr val="C00000"/>
                          </a:solidFill>
                          <a:effectLst/>
                          <a:latin typeface="Calibri" panose="020F0502020204030204" pitchFamily="34" charset="0"/>
                        </a:rPr>
                        <a:t>-$10,565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1" i="0" u="none" strike="noStrike" dirty="0">
                          <a:solidFill>
                            <a:srgbClr val="C00000"/>
                          </a:solidFill>
                          <a:effectLst/>
                          <a:latin typeface="Calibri" panose="020F0502020204030204" pitchFamily="34" charset="0"/>
                        </a:rPr>
                        <a:t>-$12,413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56630338"/>
                  </a:ext>
                </a:extLst>
              </a:tr>
              <a:tr h="206914">
                <a:tc>
                  <a:txBody>
                    <a:bodyPr/>
                    <a:lstStyle/>
                    <a:p>
                      <a:pPr algn="l" fontAlgn="b"/>
                      <a:r>
                        <a:rPr lang="en-US" sz="900" b="1" i="0" u="none" strike="noStrike" dirty="0">
                          <a:solidFill>
                            <a:srgbClr val="000000"/>
                          </a:solidFill>
                          <a:effectLst/>
                          <a:latin typeface="Calibri" panose="020F0502020204030204" pitchFamily="34" charset="0"/>
                        </a:rPr>
                        <a:t>Estimated Total Annual Premium Change vs. Current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9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900" b="1" i="1"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1" i="0" u="none" strike="noStrike" dirty="0">
                          <a:solidFill>
                            <a:srgbClr val="C00000"/>
                          </a:solidFill>
                          <a:effectLst/>
                          <a:latin typeface="Calibri" panose="020F0502020204030204" pitchFamily="34" charset="0"/>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1" i="0" u="none" strike="noStrike" dirty="0">
                          <a:solidFill>
                            <a:srgbClr val="C00000"/>
                          </a:solidFill>
                          <a:effectLst/>
                          <a:latin typeface="Calibri" panose="020F0502020204030204" pitchFamily="34" charset="0"/>
                        </a:rPr>
                        <a:t>-32%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853613337"/>
                  </a:ext>
                </a:extLst>
              </a:tr>
            </a:tbl>
          </a:graphicData>
        </a:graphic>
      </p:graphicFrame>
    </p:spTree>
    <p:extLst>
      <p:ext uri="{BB962C8B-B14F-4D97-AF65-F5344CB8AC3E}">
        <p14:creationId xmlns:p14="http://schemas.microsoft.com/office/powerpoint/2010/main" val="29225656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a:extLst>
              <a:ext uri="{FF2B5EF4-FFF2-40B4-BE49-F238E27FC236}">
                <a16:creationId xmlns:a16="http://schemas.microsoft.com/office/drawing/2014/main" id="{649A085A-2AFA-2E9C-7EFC-AB025C928DF7}"/>
              </a:ext>
            </a:extLst>
          </p:cNvPr>
          <p:cNvSpPr>
            <a:spLocks noGrp="1" noChangeArrowheads="1"/>
          </p:cNvSpPr>
          <p:nvPr>
            <p:ph type="title"/>
          </p:nvPr>
        </p:nvSpPr>
        <p:spPr>
          <a:xfrm>
            <a:off x="272346" y="279539"/>
            <a:ext cx="11353801" cy="666418"/>
          </a:xfrm>
        </p:spPr>
        <p:txBody>
          <a:bodyPr>
            <a:normAutofit/>
          </a:bodyPr>
          <a:lstStyle/>
          <a:p>
            <a:pPr eaLnBrk="1" hangingPunct="1">
              <a:defRPr/>
            </a:pPr>
            <a:r>
              <a:rPr lang="en-US" sz="3200" b="0" dirty="0">
                <a:solidFill>
                  <a:srgbClr val="0D2748"/>
                </a:solidFill>
              </a:rPr>
              <a:t>Prospective FLMHIT Consortium Member Next Steps</a:t>
            </a:r>
          </a:p>
        </p:txBody>
      </p:sp>
      <p:sp>
        <p:nvSpPr>
          <p:cNvPr id="32772" name="Text Box 12">
            <a:extLst>
              <a:ext uri="{FF2B5EF4-FFF2-40B4-BE49-F238E27FC236}">
                <a16:creationId xmlns:a16="http://schemas.microsoft.com/office/drawing/2014/main" id="{D9D0BAD1-7B43-D404-6F75-70BF33A86EC2}"/>
              </a:ext>
            </a:extLst>
          </p:cNvPr>
          <p:cNvSpPr txBox="1">
            <a:spLocks noChangeArrowheads="1"/>
          </p:cNvSpPr>
          <p:nvPr/>
        </p:nvSpPr>
        <p:spPr bwMode="auto">
          <a:xfrm>
            <a:off x="1914525" y="1179513"/>
            <a:ext cx="8299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0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eaLnBrk="1" hangingPunct="1">
              <a:spcBef>
                <a:spcPct val="0"/>
              </a:spcBef>
            </a:pPr>
            <a:endParaRPr lang="en-US" altLang="en-US" sz="1800">
              <a:latin typeface="Arial" panose="020B0604020202020204" pitchFamily="34" charset="0"/>
            </a:endParaRPr>
          </a:p>
        </p:txBody>
      </p:sp>
      <p:sp>
        <p:nvSpPr>
          <p:cNvPr id="2" name="Slide Number Placeholder 2">
            <a:extLst>
              <a:ext uri="{FF2B5EF4-FFF2-40B4-BE49-F238E27FC236}">
                <a16:creationId xmlns:a16="http://schemas.microsoft.com/office/drawing/2014/main" id="{012E7A00-A0EA-5298-8BBE-E4B8506C0BD2}"/>
              </a:ext>
            </a:extLst>
          </p:cNvPr>
          <p:cNvSpPr txBox="1">
            <a:spLocks/>
          </p:cNvSpPr>
          <p:nvPr/>
        </p:nvSpPr>
        <p:spPr>
          <a:xfrm>
            <a:off x="10213975" y="6528397"/>
            <a:ext cx="1724731" cy="42283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800" spc="100">
                <a:solidFill>
                  <a:srgbClr val="6D6E71"/>
                </a:solidFill>
                <a:latin typeface="Arial" panose="020B0604020202020204" pitchFamily="34" charset="0"/>
                <a:cs typeface="Arial" panose="020B0604020202020204" pitchFamily="34" charset="0"/>
              </a:rPr>
              <a:t>BROWN &amp; BROWN  |  </a:t>
            </a:r>
            <a:fld id="{0BDBB283-31B7-430F-95E5-02359FF226F2}" type="slidenum">
              <a:rPr lang="en-US" sz="800" smtClean="0">
                <a:solidFill>
                  <a:srgbClr val="6D6E71"/>
                </a:solidFill>
              </a:rPr>
              <a:pPr>
                <a:defRPr/>
              </a:pPr>
              <a:t>7</a:t>
            </a:fld>
            <a:endParaRPr lang="en-US" sz="800">
              <a:solidFill>
                <a:srgbClr val="6D6E71"/>
              </a:solidFill>
            </a:endParaRPr>
          </a:p>
        </p:txBody>
      </p:sp>
      <p:sp>
        <p:nvSpPr>
          <p:cNvPr id="4" name="TextBox 3">
            <a:extLst>
              <a:ext uri="{FF2B5EF4-FFF2-40B4-BE49-F238E27FC236}">
                <a16:creationId xmlns:a16="http://schemas.microsoft.com/office/drawing/2014/main" id="{310FCBB3-3ECA-6802-0861-39EEC6AD1942}"/>
              </a:ext>
            </a:extLst>
          </p:cNvPr>
          <p:cNvSpPr txBox="1">
            <a:spLocks noChangeArrowheads="1"/>
          </p:cNvSpPr>
          <p:nvPr/>
        </p:nvSpPr>
        <p:spPr bwMode="auto">
          <a:xfrm>
            <a:off x="0" y="6515101"/>
            <a:ext cx="12192000" cy="244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defRPr sz="20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pPr>
            <a:r>
              <a:rPr lang="en-US" altLang="en-US" sz="1000" b="1" dirty="0">
                <a:solidFill>
                  <a:srgbClr val="0D2748"/>
                </a:solidFill>
                <a:latin typeface="Arial" panose="020B0604020202020204" pitchFamily="34" charset="0"/>
              </a:rPr>
              <a:t>The information and intellectual capital contained in this presentation is private &amp; confidential and specifically for the use of FLMHIT only.  </a:t>
            </a:r>
          </a:p>
        </p:txBody>
      </p:sp>
      <p:sp>
        <p:nvSpPr>
          <p:cNvPr id="7" name="Rectangle 6">
            <a:extLst>
              <a:ext uri="{FF2B5EF4-FFF2-40B4-BE49-F238E27FC236}">
                <a16:creationId xmlns:a16="http://schemas.microsoft.com/office/drawing/2014/main" id="{3722CD0C-DB8B-59F3-ED5E-166351FF1F33}"/>
              </a:ext>
            </a:extLst>
          </p:cNvPr>
          <p:cNvSpPr/>
          <p:nvPr/>
        </p:nvSpPr>
        <p:spPr>
          <a:xfrm>
            <a:off x="651933" y="1377867"/>
            <a:ext cx="11286773" cy="4570469"/>
          </a:xfrm>
          <a:prstGeom prst="rect">
            <a:avLst/>
          </a:prstGeom>
        </p:spPr>
        <p:txBody>
          <a:bodyPr wrap="square" lIns="38405" tIns="19202" rIns="38405" bIns="19202">
            <a:spAutoFit/>
          </a:bodyPr>
          <a:lstStyle/>
          <a:p>
            <a:pPr marL="342900" lvl="1" indent="-342900">
              <a:lnSpc>
                <a:spcPct val="150000"/>
              </a:lnSpc>
              <a:spcAft>
                <a:spcPts val="1200"/>
              </a:spcAft>
              <a:buClr>
                <a:srgbClr val="0D2748"/>
              </a:buClr>
              <a:buFont typeface="Wingdings" panose="05000000000000000000" pitchFamily="2" charset="2"/>
              <a:buChar char="ü"/>
              <a:defRPr/>
            </a:pPr>
            <a:r>
              <a:rPr lang="en-US" sz="1900" b="1" dirty="0">
                <a:latin typeface="+mn-lt"/>
              </a:rPr>
              <a:t>FLMHIT Medicare Consortium participation decision</a:t>
            </a:r>
          </a:p>
          <a:p>
            <a:pPr marL="800100" lvl="2" indent="-342900">
              <a:lnSpc>
                <a:spcPct val="150000"/>
              </a:lnSpc>
              <a:spcAft>
                <a:spcPts val="1200"/>
              </a:spcAft>
              <a:buClr>
                <a:srgbClr val="0D2748"/>
              </a:buClr>
              <a:buFont typeface="Wingdings" panose="05000000000000000000" pitchFamily="2" charset="2"/>
              <a:buChar char="ü"/>
              <a:defRPr/>
            </a:pPr>
            <a:r>
              <a:rPr lang="en-US" sz="1900" dirty="0">
                <a:latin typeface="+mn-lt"/>
              </a:rPr>
              <a:t>Memorandum of Understanding (</a:t>
            </a:r>
            <a:r>
              <a:rPr lang="en-US" sz="1900" dirty="0"/>
              <a:t>one-time entry fee of </a:t>
            </a:r>
            <a:r>
              <a:rPr lang="en-US" sz="1900" dirty="0">
                <a:latin typeface="+mn-lt"/>
              </a:rPr>
              <a:t>5% of savings with a $1,000 minimum) </a:t>
            </a:r>
          </a:p>
          <a:p>
            <a:pPr marL="800100" lvl="2" indent="-342900">
              <a:lnSpc>
                <a:spcPct val="150000"/>
              </a:lnSpc>
              <a:spcAft>
                <a:spcPts val="1200"/>
              </a:spcAft>
              <a:buClr>
                <a:srgbClr val="0D2748"/>
              </a:buClr>
              <a:buFont typeface="Wingdings" panose="05000000000000000000" pitchFamily="2" charset="2"/>
              <a:buChar char="ü"/>
              <a:defRPr/>
            </a:pPr>
            <a:r>
              <a:rPr lang="en-US" sz="1900" dirty="0">
                <a:latin typeface="+mn-lt"/>
              </a:rPr>
              <a:t>Intermunicipal Cooperation Agreement</a:t>
            </a:r>
          </a:p>
          <a:p>
            <a:pPr marL="800100" lvl="2" indent="-342900">
              <a:lnSpc>
                <a:spcPct val="150000"/>
              </a:lnSpc>
              <a:spcAft>
                <a:spcPts val="1200"/>
              </a:spcAft>
              <a:buClr>
                <a:srgbClr val="0D2748"/>
              </a:buClr>
              <a:buFont typeface="Wingdings" panose="05000000000000000000" pitchFamily="2" charset="2"/>
              <a:buChar char="ü"/>
              <a:defRPr/>
            </a:pPr>
            <a:r>
              <a:rPr lang="en-US" sz="1900" dirty="0">
                <a:latin typeface="+mn-lt"/>
              </a:rPr>
              <a:t>Implementation Effective Date Decision (30-day process)</a:t>
            </a:r>
          </a:p>
          <a:p>
            <a:pPr marL="1257300" lvl="3" indent="-342900">
              <a:lnSpc>
                <a:spcPct val="150000"/>
              </a:lnSpc>
              <a:spcAft>
                <a:spcPts val="1200"/>
              </a:spcAft>
              <a:buClr>
                <a:srgbClr val="0D2748"/>
              </a:buClr>
              <a:buFont typeface="Wingdings" panose="05000000000000000000" pitchFamily="2" charset="2"/>
              <a:buChar char="ü"/>
              <a:defRPr/>
            </a:pPr>
            <a:r>
              <a:rPr lang="en-US" sz="1900" dirty="0"/>
              <a:t>i.e. </a:t>
            </a:r>
            <a:r>
              <a:rPr lang="en-US" sz="1900"/>
              <a:t>June 1</a:t>
            </a:r>
            <a:r>
              <a:rPr lang="en-US" sz="1900" baseline="30000"/>
              <a:t>st</a:t>
            </a:r>
            <a:r>
              <a:rPr lang="en-US" sz="1900"/>
              <a:t>, 2026</a:t>
            </a:r>
            <a:endParaRPr lang="en-US" sz="1900" dirty="0">
              <a:latin typeface="+mn-lt"/>
            </a:endParaRPr>
          </a:p>
          <a:p>
            <a:pPr marL="800100" lvl="2" indent="-342900">
              <a:lnSpc>
                <a:spcPct val="150000"/>
              </a:lnSpc>
              <a:spcAft>
                <a:spcPts val="1200"/>
              </a:spcAft>
              <a:buClr>
                <a:srgbClr val="0D2748"/>
              </a:buClr>
              <a:buFont typeface="Wingdings" panose="05000000000000000000" pitchFamily="2" charset="2"/>
              <a:buChar char="ü"/>
              <a:defRPr/>
            </a:pPr>
            <a:r>
              <a:rPr lang="en-US" sz="1900" dirty="0">
                <a:latin typeface="+mn-lt"/>
              </a:rPr>
              <a:t>Communicate New Plan Benefits to Post-65 Employee</a:t>
            </a:r>
          </a:p>
          <a:p>
            <a:pPr marL="1257300" lvl="3" indent="-342900">
              <a:lnSpc>
                <a:spcPct val="150000"/>
              </a:lnSpc>
              <a:spcAft>
                <a:spcPts val="1200"/>
              </a:spcAft>
              <a:buClr>
                <a:srgbClr val="0D2748"/>
              </a:buClr>
              <a:buFont typeface="Wingdings" panose="05000000000000000000" pitchFamily="2" charset="2"/>
              <a:buChar char="ü"/>
              <a:defRPr/>
            </a:pPr>
            <a:r>
              <a:rPr lang="en-US" sz="1900" dirty="0"/>
              <a:t>New ID Cards</a:t>
            </a:r>
          </a:p>
          <a:p>
            <a:pPr marL="800100" lvl="2" indent="-342900">
              <a:lnSpc>
                <a:spcPct val="150000"/>
              </a:lnSpc>
              <a:spcAft>
                <a:spcPts val="1200"/>
              </a:spcAft>
              <a:buClr>
                <a:srgbClr val="0D2748"/>
              </a:buClr>
              <a:buFont typeface="Wingdings" panose="05000000000000000000" pitchFamily="2" charset="2"/>
              <a:buChar char="ü"/>
              <a:defRPr/>
            </a:pPr>
            <a:r>
              <a:rPr lang="en-US" sz="1900" dirty="0">
                <a:latin typeface="+mn-lt"/>
              </a:rPr>
              <a:t>New Excellus Medicare Plan Group ID Number</a:t>
            </a:r>
          </a:p>
        </p:txBody>
      </p:sp>
      <p:pic>
        <p:nvPicPr>
          <p:cNvPr id="8" name="Picture 7" descr="A logo of a health insurance company&#10;&#10;Description automatically generated">
            <a:extLst>
              <a:ext uri="{FF2B5EF4-FFF2-40B4-BE49-F238E27FC236}">
                <a16:creationId xmlns:a16="http://schemas.microsoft.com/office/drawing/2014/main" id="{6A8A020B-699E-DD81-0642-7D8F6CB700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108" y="182830"/>
            <a:ext cx="1180039" cy="1180039"/>
          </a:xfrm>
          <a:prstGeom prst="rect">
            <a:avLst/>
          </a:prstGeom>
        </p:spPr>
      </p:pic>
    </p:spTree>
    <p:extLst>
      <p:ext uri="{BB962C8B-B14F-4D97-AF65-F5344CB8AC3E}">
        <p14:creationId xmlns:p14="http://schemas.microsoft.com/office/powerpoint/2010/main" val="36365749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56282E6-6A34-4227-A0A3-8CF055F6104B}"/>
              </a:ext>
            </a:extLst>
          </p:cNvPr>
          <p:cNvSpPr/>
          <p:nvPr/>
        </p:nvSpPr>
        <p:spPr>
          <a:xfrm>
            <a:off x="0" y="0"/>
            <a:ext cx="12106275" cy="6395132"/>
          </a:xfrm>
          <a:prstGeom prst="rect">
            <a:avLst/>
          </a:prstGeom>
          <a:gradFill flip="none" rotWithShape="1">
            <a:gsLst>
              <a:gs pos="0">
                <a:schemeClr val="tx1"/>
              </a:gs>
              <a:gs pos="75000">
                <a:schemeClr val="tx1">
                  <a:lumMod val="5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20"/>
          </a:p>
        </p:txBody>
      </p:sp>
      <p:pic>
        <p:nvPicPr>
          <p:cNvPr id="10" name="Picture 9" descr="A picture containing music&#10;&#10;Description automatically generated">
            <a:extLst>
              <a:ext uri="{FF2B5EF4-FFF2-40B4-BE49-F238E27FC236}">
                <a16:creationId xmlns:a16="http://schemas.microsoft.com/office/drawing/2014/main" id="{66FE5BF8-B124-4693-A19C-E42D754A3C7F}"/>
              </a:ext>
            </a:extLst>
          </p:cNvPr>
          <p:cNvPicPr>
            <a:picLocks noChangeAspect="1"/>
          </p:cNvPicPr>
          <p:nvPr/>
        </p:nvPicPr>
        <p:blipFill rotWithShape="1">
          <a:blip r:embed="rId2" cstate="print">
            <a:alphaModFix amt="50000"/>
            <a:extLst>
              <a:ext uri="{28A0092B-C50C-407E-A947-70E740481C1C}">
                <a14:useLocalDpi xmlns:a14="http://schemas.microsoft.com/office/drawing/2010/main"/>
              </a:ext>
            </a:extLst>
          </a:blip>
          <a:srcRect l="40713" b="6551"/>
          <a:stretch/>
        </p:blipFill>
        <p:spPr>
          <a:xfrm flipH="1">
            <a:off x="1524001" y="1019491"/>
            <a:ext cx="4167449" cy="4197473"/>
          </a:xfrm>
          <a:prstGeom prst="rect">
            <a:avLst/>
          </a:prstGeom>
        </p:spPr>
      </p:pic>
      <p:grpSp>
        <p:nvGrpSpPr>
          <p:cNvPr id="12" name="Group 11">
            <a:extLst>
              <a:ext uri="{FF2B5EF4-FFF2-40B4-BE49-F238E27FC236}">
                <a16:creationId xmlns:a16="http://schemas.microsoft.com/office/drawing/2014/main" id="{CBEE7CB1-3181-404C-ABCC-7220975D9E06}"/>
              </a:ext>
            </a:extLst>
          </p:cNvPr>
          <p:cNvGrpSpPr/>
          <p:nvPr/>
        </p:nvGrpSpPr>
        <p:grpSpPr>
          <a:xfrm>
            <a:off x="2162634" y="3118228"/>
            <a:ext cx="6676566" cy="938099"/>
            <a:chOff x="2053403" y="4421469"/>
            <a:chExt cx="10074998" cy="1834504"/>
          </a:xfrm>
        </p:grpSpPr>
        <p:sp>
          <p:nvSpPr>
            <p:cNvPr id="13" name="Rectangle 12">
              <a:extLst>
                <a:ext uri="{FF2B5EF4-FFF2-40B4-BE49-F238E27FC236}">
                  <a16:creationId xmlns:a16="http://schemas.microsoft.com/office/drawing/2014/main" id="{E7365212-568A-4F9E-97C9-A61ED0378658}"/>
                </a:ext>
              </a:extLst>
            </p:cNvPr>
            <p:cNvSpPr/>
            <p:nvPr/>
          </p:nvSpPr>
          <p:spPr>
            <a:xfrm>
              <a:off x="3634453" y="4598312"/>
              <a:ext cx="8493948" cy="1657661"/>
            </a:xfrm>
            <a:prstGeom prst="rect">
              <a:avLst/>
            </a:prstGeom>
          </p:spPr>
          <p:txBody>
            <a:bodyPr wrap="square">
              <a:spAutoFit/>
            </a:bodyPr>
            <a:lstStyle/>
            <a:p>
              <a:pPr defTabSz="233789">
                <a:defRPr/>
              </a:pPr>
              <a:r>
                <a:rPr lang="en-US" sz="2454" b="1" dirty="0">
                  <a:solidFill>
                    <a:schemeClr val="bg1"/>
                  </a:solidFill>
                  <a:latin typeface="Arial" panose="020B0604020202020204" pitchFamily="34" charset="0"/>
                  <a:cs typeface="Arial" panose="020B0604020202020204" pitchFamily="34" charset="0"/>
                </a:rPr>
                <a:t>Town of Mendon Active Benefits</a:t>
              </a:r>
            </a:p>
          </p:txBody>
        </p:sp>
        <p:sp>
          <p:nvSpPr>
            <p:cNvPr id="15" name="Rectangle: Diagonal Corners Rounded 14">
              <a:extLst>
                <a:ext uri="{FF2B5EF4-FFF2-40B4-BE49-F238E27FC236}">
                  <a16:creationId xmlns:a16="http://schemas.microsoft.com/office/drawing/2014/main" id="{FA2332FB-C5AE-45B5-A620-A81EC479CF4B}"/>
                </a:ext>
              </a:extLst>
            </p:cNvPr>
            <p:cNvSpPr/>
            <p:nvPr/>
          </p:nvSpPr>
          <p:spPr>
            <a:xfrm>
              <a:off x="2053403" y="4421469"/>
              <a:ext cx="1362149" cy="1362149"/>
            </a:xfrm>
            <a:prstGeom prst="round2Diag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61" b="1">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399319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5C377F-5B5F-0793-3E80-B6F6DEB38F17}"/>
            </a:ext>
          </a:extLst>
        </p:cNvPr>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3C4367F2-C003-DE9B-A19D-93BB06101E80}"/>
              </a:ext>
            </a:extLst>
          </p:cNvPr>
          <p:cNvSpPr txBox="1">
            <a:spLocks/>
          </p:cNvSpPr>
          <p:nvPr/>
        </p:nvSpPr>
        <p:spPr>
          <a:xfrm>
            <a:off x="10391776" y="6528397"/>
            <a:ext cx="1546930" cy="42283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800" spc="100">
                <a:solidFill>
                  <a:srgbClr val="6D6E71"/>
                </a:solidFill>
                <a:latin typeface="Arial" panose="020B0604020202020204" pitchFamily="34" charset="0"/>
                <a:cs typeface="Arial" panose="020B0604020202020204" pitchFamily="34" charset="0"/>
              </a:rPr>
              <a:t>BROWN &amp; BROWN  |  </a:t>
            </a:r>
            <a:fld id="{0BDBB283-31B7-430F-95E5-02359FF226F2}" type="slidenum">
              <a:rPr lang="en-US" sz="800" smtClean="0">
                <a:solidFill>
                  <a:srgbClr val="6D6E71"/>
                </a:solidFill>
              </a:rPr>
              <a:pPr>
                <a:defRPr/>
              </a:pPr>
              <a:t>9</a:t>
            </a:fld>
            <a:endParaRPr lang="en-US" sz="800">
              <a:solidFill>
                <a:srgbClr val="6D6E71"/>
              </a:solidFill>
            </a:endParaRPr>
          </a:p>
        </p:txBody>
      </p:sp>
      <p:sp>
        <p:nvSpPr>
          <p:cNvPr id="5" name="TextBox 4">
            <a:extLst>
              <a:ext uri="{FF2B5EF4-FFF2-40B4-BE49-F238E27FC236}">
                <a16:creationId xmlns:a16="http://schemas.microsoft.com/office/drawing/2014/main" id="{53E9C8A6-BA44-9214-2CEA-CD3185FF076C}"/>
              </a:ext>
            </a:extLst>
          </p:cNvPr>
          <p:cNvSpPr txBox="1"/>
          <p:nvPr/>
        </p:nvSpPr>
        <p:spPr>
          <a:xfrm>
            <a:off x="404815" y="216233"/>
            <a:ext cx="7939085" cy="658963"/>
          </a:xfrm>
          <a:prstGeom prst="rect">
            <a:avLst/>
          </a:prstGeom>
          <a:noFill/>
        </p:spPr>
        <p:txBody>
          <a:bodyPr wrap="square" rtlCol="0">
            <a:spAutoFit/>
          </a:bodyPr>
          <a:lstStyle/>
          <a:p>
            <a:r>
              <a:rPr lang="en-US" sz="3682" dirty="0">
                <a:solidFill>
                  <a:srgbClr val="0D2748"/>
                </a:solidFill>
                <a:latin typeface="Arial" panose="020B0604020202020204" pitchFamily="34" charset="0"/>
                <a:ea typeface="+mj-ea"/>
                <a:cs typeface="Arial" panose="020B0604020202020204" pitchFamily="34" charset="0"/>
              </a:rPr>
              <a:t>Current Medical Benefit Plans</a:t>
            </a:r>
          </a:p>
        </p:txBody>
      </p:sp>
      <p:graphicFrame>
        <p:nvGraphicFramePr>
          <p:cNvPr id="2" name="Table 1">
            <a:extLst>
              <a:ext uri="{FF2B5EF4-FFF2-40B4-BE49-F238E27FC236}">
                <a16:creationId xmlns:a16="http://schemas.microsoft.com/office/drawing/2014/main" id="{690B759A-946B-4793-E3CD-34E1241FF69B}"/>
              </a:ext>
            </a:extLst>
          </p:cNvPr>
          <p:cNvGraphicFramePr>
            <a:graphicFrameLocks noGrp="1"/>
          </p:cNvGraphicFramePr>
          <p:nvPr>
            <p:extLst>
              <p:ext uri="{D42A27DB-BD31-4B8C-83A1-F6EECF244321}">
                <p14:modId xmlns:p14="http://schemas.microsoft.com/office/powerpoint/2010/main" val="1497272935"/>
              </p:ext>
            </p:extLst>
          </p:nvPr>
        </p:nvGraphicFramePr>
        <p:xfrm>
          <a:off x="1046068" y="1095154"/>
          <a:ext cx="10405199" cy="5249363"/>
        </p:xfrm>
        <a:graphic>
          <a:graphicData uri="http://schemas.openxmlformats.org/drawingml/2006/table">
            <a:tbl>
              <a:tblPr/>
              <a:tblGrid>
                <a:gridCol w="2990311">
                  <a:extLst>
                    <a:ext uri="{9D8B030D-6E8A-4147-A177-3AD203B41FA5}">
                      <a16:colId xmlns:a16="http://schemas.microsoft.com/office/drawing/2014/main" val="874848103"/>
                    </a:ext>
                  </a:extLst>
                </a:gridCol>
                <a:gridCol w="1853722">
                  <a:extLst>
                    <a:ext uri="{9D8B030D-6E8A-4147-A177-3AD203B41FA5}">
                      <a16:colId xmlns:a16="http://schemas.microsoft.com/office/drawing/2014/main" val="2994486145"/>
                    </a:ext>
                  </a:extLst>
                </a:gridCol>
                <a:gridCol w="1853722">
                  <a:extLst>
                    <a:ext uri="{9D8B030D-6E8A-4147-A177-3AD203B41FA5}">
                      <a16:colId xmlns:a16="http://schemas.microsoft.com/office/drawing/2014/main" val="2354101916"/>
                    </a:ext>
                  </a:extLst>
                </a:gridCol>
                <a:gridCol w="1853722">
                  <a:extLst>
                    <a:ext uri="{9D8B030D-6E8A-4147-A177-3AD203B41FA5}">
                      <a16:colId xmlns:a16="http://schemas.microsoft.com/office/drawing/2014/main" val="2939686138"/>
                    </a:ext>
                  </a:extLst>
                </a:gridCol>
                <a:gridCol w="1853722">
                  <a:extLst>
                    <a:ext uri="{9D8B030D-6E8A-4147-A177-3AD203B41FA5}">
                      <a16:colId xmlns:a16="http://schemas.microsoft.com/office/drawing/2014/main" val="4087675127"/>
                    </a:ext>
                  </a:extLst>
                </a:gridCol>
              </a:tblGrid>
              <a:tr h="265814">
                <a:tc rowSpan="2">
                  <a:txBody>
                    <a:bodyPr/>
                    <a:lstStyle/>
                    <a:p>
                      <a:pPr algn="ctr" rtl="0" fontAlgn="ctr">
                        <a:buNone/>
                      </a:pPr>
                      <a:r>
                        <a:rPr lang="en-US" sz="1050" b="1" i="0" u="none" strike="noStrike" dirty="0">
                          <a:solidFill>
                            <a:srgbClr val="000000"/>
                          </a:solidFill>
                          <a:effectLst/>
                          <a:latin typeface="Arial" panose="020B0604020202020204" pitchFamily="34" charset="0"/>
                        </a:rPr>
                        <a:t>Benefits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7C8CA"/>
                    </a:solidFill>
                  </a:tcPr>
                </a:tc>
                <a:tc>
                  <a:txBody>
                    <a:bodyPr/>
                    <a:lstStyle/>
                    <a:p>
                      <a:pPr algn="ctr" rtl="0" fontAlgn="ctr">
                        <a:buNone/>
                      </a:pPr>
                      <a:r>
                        <a:rPr lang="en-US" sz="1050" b="1" i="0" u="none" strike="noStrike">
                          <a:solidFill>
                            <a:srgbClr val="FFFFFF"/>
                          </a:solidFill>
                          <a:effectLst/>
                          <a:latin typeface="Arial" panose="020B0604020202020204" pitchFamily="34" charset="0"/>
                        </a:rPr>
                        <a:t>Excellus Health Plan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855"/>
                    </a:solidFill>
                  </a:tcPr>
                </a:tc>
                <a:tc>
                  <a:txBody>
                    <a:bodyPr/>
                    <a:lstStyle/>
                    <a:p>
                      <a:pPr algn="ctr" rtl="0" fontAlgn="ctr">
                        <a:buNone/>
                      </a:pPr>
                      <a:r>
                        <a:rPr lang="en-US" sz="1050" b="1" i="0" u="none" strike="noStrike" dirty="0">
                          <a:solidFill>
                            <a:srgbClr val="FFFFFF"/>
                          </a:solidFill>
                          <a:effectLst/>
                          <a:latin typeface="Arial" panose="020B0604020202020204" pitchFamily="34" charset="0"/>
                        </a:rPr>
                        <a:t>Excellus Health Plan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855"/>
                    </a:solidFill>
                  </a:tcPr>
                </a:tc>
                <a:tc>
                  <a:txBody>
                    <a:bodyPr/>
                    <a:lstStyle/>
                    <a:p>
                      <a:pPr algn="ctr" rtl="0" fontAlgn="ctr">
                        <a:buNone/>
                      </a:pPr>
                      <a:r>
                        <a:rPr lang="en-US" sz="1050" b="1" i="0" u="none" strike="noStrike" dirty="0">
                          <a:solidFill>
                            <a:srgbClr val="FFFFFF"/>
                          </a:solidFill>
                          <a:effectLst/>
                          <a:latin typeface="Arial" panose="020B0604020202020204" pitchFamily="34" charset="0"/>
                        </a:rPr>
                        <a:t>Excellus Health Plan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855"/>
                    </a:solidFill>
                  </a:tcPr>
                </a:tc>
                <a:tc>
                  <a:txBody>
                    <a:bodyPr/>
                    <a:lstStyle/>
                    <a:p>
                      <a:pPr algn="ctr" rtl="0" fontAlgn="ctr">
                        <a:buNone/>
                      </a:pPr>
                      <a:r>
                        <a:rPr lang="en-US" sz="1050" b="1" i="0" u="none" strike="noStrike">
                          <a:solidFill>
                            <a:srgbClr val="FFFFFF"/>
                          </a:solidFill>
                          <a:effectLst/>
                          <a:latin typeface="Arial" panose="020B0604020202020204" pitchFamily="34" charset="0"/>
                        </a:rPr>
                        <a:t>Excellus Health Plan</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002855"/>
                    </a:solidFill>
                  </a:tcPr>
                </a:tc>
                <a:extLst>
                  <a:ext uri="{0D108BD9-81ED-4DB2-BD59-A6C34878D82A}">
                    <a16:rowId xmlns:a16="http://schemas.microsoft.com/office/drawing/2014/main" val="1202030563"/>
                  </a:ext>
                </a:extLst>
              </a:tr>
              <a:tr h="242791">
                <a:tc vMerge="1">
                  <a:txBody>
                    <a:bodyPr/>
                    <a:lstStyle/>
                    <a:p>
                      <a:endParaRPr lang="en-US"/>
                    </a:p>
                  </a:txBody>
                  <a:tcPr/>
                </a:tc>
                <a:tc>
                  <a:txBody>
                    <a:bodyPr/>
                    <a:lstStyle/>
                    <a:p>
                      <a:pPr algn="ctr" fontAlgn="ctr">
                        <a:buNone/>
                      </a:pPr>
                      <a:r>
                        <a:rPr lang="en-US" sz="1050" b="1" i="0" u="none" strike="noStrike">
                          <a:solidFill>
                            <a:srgbClr val="FFFFFF"/>
                          </a:solidFill>
                          <a:effectLst/>
                          <a:latin typeface="Arial" panose="020B0604020202020204" pitchFamily="34" charset="0"/>
                        </a:rPr>
                        <a:t>2026 Platinum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A2031"/>
                    </a:solidFill>
                  </a:tcPr>
                </a:tc>
                <a:tc>
                  <a:txBody>
                    <a:bodyPr/>
                    <a:lstStyle/>
                    <a:p>
                      <a:pPr algn="ctr" fontAlgn="ctr">
                        <a:buNone/>
                      </a:pPr>
                      <a:r>
                        <a:rPr lang="en-US" sz="1050" b="1" i="0" u="none" strike="noStrike" dirty="0">
                          <a:solidFill>
                            <a:srgbClr val="FFFFFF"/>
                          </a:solidFill>
                          <a:effectLst/>
                          <a:latin typeface="Arial" panose="020B0604020202020204" pitchFamily="34" charset="0"/>
                        </a:rPr>
                        <a:t>2026 Gold 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A2031"/>
                    </a:solidFill>
                  </a:tcPr>
                </a:tc>
                <a:tc>
                  <a:txBody>
                    <a:bodyPr/>
                    <a:lstStyle/>
                    <a:p>
                      <a:pPr algn="ctr" fontAlgn="ctr">
                        <a:buNone/>
                      </a:pPr>
                      <a:r>
                        <a:rPr lang="en-US" sz="1050" b="1" i="0" u="none" strike="noStrike" dirty="0">
                          <a:solidFill>
                            <a:srgbClr val="FFFF00"/>
                          </a:solidFill>
                          <a:effectLst/>
                          <a:latin typeface="Arial" panose="020B0604020202020204" pitchFamily="34" charset="0"/>
                        </a:rPr>
                        <a:t>ALTERNATE - 2026 Gold 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A2031"/>
                    </a:solidFill>
                  </a:tcPr>
                </a:tc>
                <a:tc>
                  <a:txBody>
                    <a:bodyPr/>
                    <a:lstStyle/>
                    <a:p>
                      <a:pPr algn="ctr" fontAlgn="ctr">
                        <a:buNone/>
                      </a:pPr>
                      <a:r>
                        <a:rPr lang="en-US" sz="1050" b="1" i="0" u="none" strike="noStrike">
                          <a:solidFill>
                            <a:srgbClr val="FFFFFF"/>
                          </a:solidFill>
                          <a:effectLst/>
                          <a:latin typeface="Arial" panose="020B0604020202020204" pitchFamily="34" charset="0"/>
                        </a:rPr>
                        <a:t>2026 Silver 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A2031"/>
                    </a:solidFill>
                  </a:tcPr>
                </a:tc>
                <a:extLst>
                  <a:ext uri="{0D108BD9-81ED-4DB2-BD59-A6C34878D82A}">
                    <a16:rowId xmlns:a16="http://schemas.microsoft.com/office/drawing/2014/main" val="2168043607"/>
                  </a:ext>
                </a:extLst>
              </a:tr>
              <a:tr h="307135">
                <a:tc>
                  <a:txBody>
                    <a:bodyPr/>
                    <a:lstStyle/>
                    <a:p>
                      <a:pPr algn="l" rtl="0" fontAlgn="ctr">
                        <a:buNone/>
                      </a:pPr>
                      <a:r>
                        <a:rPr lang="en-US" sz="1050" b="1" i="0" u="none" strike="noStrike">
                          <a:solidFill>
                            <a:srgbClr val="000000"/>
                          </a:solidFill>
                          <a:effectLst/>
                          <a:latin typeface="Arial" panose="020B0604020202020204" pitchFamily="34" charset="0"/>
                        </a:rPr>
                        <a:t>PCP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7C8CA"/>
                    </a:solidFill>
                  </a:tcPr>
                </a:tc>
                <a:tc>
                  <a:txBody>
                    <a:bodyPr/>
                    <a:lstStyle/>
                    <a:p>
                      <a:pPr algn="ctr" fontAlgn="ctr">
                        <a:buNone/>
                      </a:pPr>
                      <a:r>
                        <a:rPr lang="en-US" sz="1000" b="0" i="0" u="none" strike="noStrike">
                          <a:solidFill>
                            <a:srgbClr val="000000"/>
                          </a:solidFill>
                          <a:effectLst/>
                          <a:latin typeface="Arial" panose="020B0604020202020204" pitchFamily="34" charset="0"/>
                        </a:rPr>
                        <a:t>$15 copay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dirty="0">
                          <a:solidFill>
                            <a:srgbClr val="000000"/>
                          </a:solidFill>
                          <a:effectLst/>
                          <a:latin typeface="Arial" panose="020B0604020202020204" pitchFamily="34" charset="0"/>
                        </a:rPr>
                        <a:t>$40 copay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kern="1200" dirty="0">
                          <a:solidFill>
                            <a:srgbClr val="000000"/>
                          </a:solidFill>
                          <a:effectLst/>
                          <a:latin typeface="Arial" panose="020B0604020202020204" pitchFamily="34" charset="0"/>
                          <a:ea typeface="+mn-ea"/>
                          <a:cs typeface="+mn-cs"/>
                        </a:rPr>
                        <a:t>$40 copay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dirty="0">
                          <a:solidFill>
                            <a:srgbClr val="000000"/>
                          </a:solidFill>
                          <a:effectLst/>
                          <a:latin typeface="Arial" panose="020B0604020202020204" pitchFamily="34" charset="0"/>
                        </a:rPr>
                        <a:t>$25 copay, subject to the deductible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99219709"/>
                  </a:ext>
                </a:extLst>
              </a:tr>
              <a:tr h="307135">
                <a:tc>
                  <a:txBody>
                    <a:bodyPr/>
                    <a:lstStyle/>
                    <a:p>
                      <a:pPr algn="l" rtl="0" fontAlgn="ctr">
                        <a:buNone/>
                      </a:pPr>
                      <a:r>
                        <a:rPr lang="en-US" sz="1050" b="1" i="0" u="none" strike="noStrike">
                          <a:solidFill>
                            <a:srgbClr val="000000"/>
                          </a:solidFill>
                          <a:effectLst/>
                          <a:latin typeface="Arial" panose="020B0604020202020204" pitchFamily="34" charset="0"/>
                        </a:rPr>
                        <a:t>Specialist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7C8CA"/>
                    </a:solidFill>
                  </a:tcPr>
                </a:tc>
                <a:tc>
                  <a:txBody>
                    <a:bodyPr/>
                    <a:lstStyle/>
                    <a:p>
                      <a:pPr algn="ctr" fontAlgn="ctr">
                        <a:buNone/>
                      </a:pPr>
                      <a:r>
                        <a:rPr lang="en-US" sz="1000" b="0" i="0" u="none" strike="noStrike">
                          <a:solidFill>
                            <a:srgbClr val="000000"/>
                          </a:solidFill>
                          <a:effectLst/>
                          <a:latin typeface="Arial" panose="020B0604020202020204" pitchFamily="34" charset="0"/>
                        </a:rPr>
                        <a:t>$40 copay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Arial" panose="020B0604020202020204" pitchFamily="34" charset="0"/>
                        </a:rPr>
                        <a:t>$70 copay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kern="1200" dirty="0">
                          <a:solidFill>
                            <a:srgbClr val="000000"/>
                          </a:solidFill>
                          <a:effectLst/>
                          <a:latin typeface="Arial" panose="020B0604020202020204" pitchFamily="34" charset="0"/>
                          <a:ea typeface="+mn-ea"/>
                          <a:cs typeface="+mn-cs"/>
                        </a:rPr>
                        <a:t>$70 copay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dirty="0">
                          <a:solidFill>
                            <a:srgbClr val="000000"/>
                          </a:solidFill>
                          <a:effectLst/>
                          <a:latin typeface="Arial" panose="020B0604020202020204" pitchFamily="34" charset="0"/>
                        </a:rPr>
                        <a:t>$50 copay, subject to the deductible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01278222"/>
                  </a:ext>
                </a:extLst>
              </a:tr>
              <a:tr h="437134">
                <a:tc>
                  <a:txBody>
                    <a:bodyPr/>
                    <a:lstStyle/>
                    <a:p>
                      <a:pPr algn="l" rtl="0" fontAlgn="ctr">
                        <a:buNone/>
                      </a:pPr>
                      <a:r>
                        <a:rPr lang="en-US" sz="1050" b="1" i="0" u="none" strike="noStrike">
                          <a:solidFill>
                            <a:srgbClr val="000000"/>
                          </a:solidFill>
                          <a:effectLst/>
                          <a:latin typeface="Arial" panose="020B0604020202020204" pitchFamily="34" charset="0"/>
                        </a:rPr>
                        <a:t>Inpatient Hospital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7C8CA"/>
                    </a:solidFill>
                  </a:tcPr>
                </a:tc>
                <a:tc>
                  <a:txBody>
                    <a:bodyPr/>
                    <a:lstStyle/>
                    <a:p>
                      <a:pPr algn="ctr" fontAlgn="ctr">
                        <a:buNone/>
                      </a:pPr>
                      <a:r>
                        <a:rPr lang="en-US" sz="1000" b="0" i="0" u="none" strike="noStrike">
                          <a:solidFill>
                            <a:srgbClr val="000000"/>
                          </a:solidFill>
                          <a:effectLst/>
                          <a:latin typeface="Arial" panose="020B0604020202020204" pitchFamily="34" charset="0"/>
                        </a:rPr>
                        <a:t>$500 copay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Arial" panose="020B0604020202020204" pitchFamily="34" charset="0"/>
                        </a:rPr>
                        <a:t> $1,500 copay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kern="1200" dirty="0">
                          <a:solidFill>
                            <a:srgbClr val="000000"/>
                          </a:solidFill>
                          <a:effectLst/>
                          <a:latin typeface="Arial" panose="020B0604020202020204" pitchFamily="34" charset="0"/>
                          <a:ea typeface="+mn-ea"/>
                          <a:cs typeface="+mn-cs"/>
                        </a:rPr>
                        <a:t>Covered at 80%, subject to the deductible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dirty="0">
                          <a:solidFill>
                            <a:srgbClr val="000000"/>
                          </a:solidFill>
                          <a:effectLst/>
                          <a:latin typeface="Arial" panose="020B0604020202020204" pitchFamily="34" charset="0"/>
                        </a:rPr>
                        <a:t>$500 copay, subject to the deductible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16473891"/>
                  </a:ext>
                </a:extLst>
              </a:tr>
              <a:tr h="433272">
                <a:tc>
                  <a:txBody>
                    <a:bodyPr/>
                    <a:lstStyle/>
                    <a:p>
                      <a:pPr algn="l" rtl="0" fontAlgn="ctr">
                        <a:buNone/>
                      </a:pPr>
                      <a:r>
                        <a:rPr lang="en-US" sz="1050" b="1" i="0" u="none" strike="noStrike" dirty="0">
                          <a:solidFill>
                            <a:srgbClr val="000000"/>
                          </a:solidFill>
                          <a:effectLst/>
                          <a:latin typeface="Arial" panose="020B0604020202020204" pitchFamily="34" charset="0"/>
                        </a:rPr>
                        <a:t>Outpatient Surgery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7C8CA"/>
                    </a:solidFill>
                  </a:tcPr>
                </a:tc>
                <a:tc>
                  <a:txBody>
                    <a:bodyPr/>
                    <a:lstStyle/>
                    <a:p>
                      <a:pPr algn="ctr" fontAlgn="ctr">
                        <a:buNone/>
                      </a:pPr>
                      <a:r>
                        <a:rPr lang="en-US" sz="1000" b="0" i="0" u="none" strike="noStrike" dirty="0">
                          <a:solidFill>
                            <a:srgbClr val="000000"/>
                          </a:solidFill>
                          <a:effectLst/>
                          <a:latin typeface="Arial" panose="020B0604020202020204" pitchFamily="34" charset="0"/>
                        </a:rPr>
                        <a:t>$400 copay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dirty="0">
                          <a:solidFill>
                            <a:srgbClr val="000000"/>
                          </a:solidFill>
                          <a:effectLst/>
                          <a:latin typeface="Arial" panose="020B0604020202020204" pitchFamily="34" charset="0"/>
                        </a:rPr>
                        <a:t>$650 copay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374" rtl="0" eaLnBrk="1" fontAlgn="ctr"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Arial" panose="020B0604020202020204" pitchFamily="34" charset="0"/>
                          <a:ea typeface="+mn-ea"/>
                          <a:cs typeface="+mn-cs"/>
                        </a:rPr>
                        <a:t>Covered at 80%, subject to the deductible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374" rtl="0" eaLnBrk="1" fontAlgn="ctr"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Arial" panose="020B0604020202020204" pitchFamily="34" charset="0"/>
                        </a:rPr>
                        <a:t>$350 copay, subject to the deductible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20979745"/>
                  </a:ext>
                </a:extLst>
              </a:tr>
              <a:tr h="492845">
                <a:tc>
                  <a:txBody>
                    <a:bodyPr/>
                    <a:lstStyle/>
                    <a:p>
                      <a:pPr algn="l" rtl="0" fontAlgn="ctr">
                        <a:buNone/>
                      </a:pPr>
                      <a:r>
                        <a:rPr lang="en-US" sz="1050" b="1" i="0" u="none" strike="noStrike" dirty="0">
                          <a:solidFill>
                            <a:srgbClr val="000000"/>
                          </a:solidFill>
                          <a:effectLst/>
                          <a:latin typeface="Arial" panose="020B0604020202020204" pitchFamily="34" charset="0"/>
                        </a:rPr>
                        <a:t>Prescription Drug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7C8CA"/>
                    </a:solidFill>
                  </a:tcPr>
                </a:tc>
                <a:tc>
                  <a:txBody>
                    <a:bodyPr/>
                    <a:lstStyle/>
                    <a:p>
                      <a:pPr algn="ctr" fontAlgn="ctr">
                        <a:buNone/>
                      </a:pPr>
                      <a:r>
                        <a:rPr lang="en-US" sz="1000" b="0" i="0" u="none" strike="noStrike">
                          <a:solidFill>
                            <a:srgbClr val="000000"/>
                          </a:solidFill>
                          <a:effectLst/>
                          <a:latin typeface="Arial" panose="020B0604020202020204" pitchFamily="34" charset="0"/>
                        </a:rPr>
                        <a:t>$10/$35/$70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dirty="0">
                          <a:solidFill>
                            <a:srgbClr val="000000"/>
                          </a:solidFill>
                          <a:effectLst/>
                          <a:latin typeface="Arial" panose="020B0604020202020204" pitchFamily="34" charset="0"/>
                        </a:rPr>
                        <a:t>$15/40%/50%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kern="1200" dirty="0">
                          <a:solidFill>
                            <a:srgbClr val="00B050"/>
                          </a:solidFill>
                          <a:effectLst/>
                          <a:latin typeface="Arial" panose="020B0604020202020204" pitchFamily="34" charset="0"/>
                          <a:ea typeface="+mn-ea"/>
                          <a:cs typeface="+mn-cs"/>
                        </a:rPr>
                        <a:t>$10/$45/$90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dirty="0">
                          <a:solidFill>
                            <a:srgbClr val="000000"/>
                          </a:solidFill>
                          <a:effectLst/>
                          <a:latin typeface="Arial" panose="020B0604020202020204" pitchFamily="34" charset="0"/>
                        </a:rPr>
                        <a:t>$5/$45/$90, subject to the plan deductible. Preventive RX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21453605"/>
                  </a:ext>
                </a:extLst>
              </a:tr>
              <a:tr h="522361">
                <a:tc>
                  <a:txBody>
                    <a:bodyPr/>
                    <a:lstStyle/>
                    <a:p>
                      <a:pPr algn="l" rtl="0" fontAlgn="ctr">
                        <a:buNone/>
                      </a:pPr>
                      <a:r>
                        <a:rPr lang="en-US" sz="1050" b="1" i="0" u="none" strike="noStrike" dirty="0">
                          <a:solidFill>
                            <a:srgbClr val="000000"/>
                          </a:solidFill>
                          <a:effectLst/>
                          <a:latin typeface="Arial" panose="020B0604020202020204" pitchFamily="34" charset="0"/>
                        </a:rPr>
                        <a:t>Telemedicine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7C8CA"/>
                    </a:solidFill>
                  </a:tcPr>
                </a:tc>
                <a:tc>
                  <a:txBody>
                    <a:bodyPr/>
                    <a:lstStyle/>
                    <a:p>
                      <a:pPr algn="ctr" fontAlgn="ctr">
                        <a:buNone/>
                      </a:pPr>
                      <a:r>
                        <a:rPr lang="en-US" sz="1000" b="0" i="0" u="none" strike="noStrike" dirty="0">
                          <a:solidFill>
                            <a:srgbClr val="000000"/>
                          </a:solidFill>
                          <a:effectLst/>
                          <a:latin typeface="Arial" panose="020B0604020202020204" pitchFamily="34" charset="0"/>
                        </a:rPr>
                        <a:t>Covered In Full  </a:t>
                      </a:r>
                      <a:r>
                        <a:rPr lang="en-US" sz="1000" b="0" i="0" u="none" strike="noStrike" dirty="0" err="1">
                          <a:solidFill>
                            <a:srgbClr val="000000"/>
                          </a:solidFill>
                          <a:effectLst/>
                          <a:latin typeface="Arial" panose="020B0604020202020204" pitchFamily="34" charset="0"/>
                        </a:rPr>
                        <a:t>Teledermatology</a:t>
                      </a:r>
                      <a:r>
                        <a:rPr lang="en-US" sz="1000" b="0" i="0" u="none" strike="noStrike" dirty="0">
                          <a:solidFill>
                            <a:srgbClr val="000000"/>
                          </a:solidFill>
                          <a:effectLst/>
                          <a:latin typeface="Arial" panose="020B0604020202020204" pitchFamily="34" charset="0"/>
                        </a:rPr>
                        <a:t> $40 copay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dirty="0">
                          <a:solidFill>
                            <a:srgbClr val="000000"/>
                          </a:solidFill>
                          <a:effectLst/>
                          <a:latin typeface="Arial" panose="020B0604020202020204" pitchFamily="34" charset="0"/>
                        </a:rPr>
                        <a:t>Covered In Full   </a:t>
                      </a:r>
                      <a:r>
                        <a:rPr lang="en-US" sz="1000" b="0" i="0" u="none" strike="noStrike" dirty="0" err="1">
                          <a:solidFill>
                            <a:srgbClr val="000000"/>
                          </a:solidFill>
                          <a:effectLst/>
                          <a:latin typeface="Arial" panose="020B0604020202020204" pitchFamily="34" charset="0"/>
                        </a:rPr>
                        <a:t>Teledermatology</a:t>
                      </a:r>
                      <a:r>
                        <a:rPr lang="en-US" sz="1000" b="0" i="0" u="none" strike="noStrike" dirty="0">
                          <a:solidFill>
                            <a:srgbClr val="000000"/>
                          </a:solidFill>
                          <a:effectLst/>
                          <a:latin typeface="Arial" panose="020B0604020202020204" pitchFamily="34" charset="0"/>
                        </a:rPr>
                        <a:t> $70 copay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kern="1200" dirty="0">
                          <a:solidFill>
                            <a:srgbClr val="000000"/>
                          </a:solidFill>
                          <a:effectLst/>
                          <a:latin typeface="Arial" panose="020B0604020202020204" pitchFamily="34" charset="0"/>
                          <a:ea typeface="+mn-ea"/>
                          <a:cs typeface="+mn-cs"/>
                        </a:rPr>
                        <a:t>Covered In Full  </a:t>
                      </a:r>
                      <a:r>
                        <a:rPr lang="en-US" sz="1000" b="0" i="0" u="none" strike="noStrike" kern="1200" dirty="0" err="1">
                          <a:solidFill>
                            <a:srgbClr val="000000"/>
                          </a:solidFill>
                          <a:effectLst/>
                          <a:latin typeface="Arial" panose="020B0604020202020204" pitchFamily="34" charset="0"/>
                          <a:ea typeface="+mn-ea"/>
                          <a:cs typeface="+mn-cs"/>
                        </a:rPr>
                        <a:t>Teledermatology</a:t>
                      </a:r>
                      <a:r>
                        <a:rPr lang="en-US" sz="1000" b="0" i="0" u="none" strike="noStrike" kern="1200" dirty="0">
                          <a:solidFill>
                            <a:srgbClr val="000000"/>
                          </a:solidFill>
                          <a:effectLst/>
                          <a:latin typeface="Arial" panose="020B0604020202020204" pitchFamily="34" charset="0"/>
                          <a:ea typeface="+mn-ea"/>
                          <a:cs typeface="+mn-cs"/>
                        </a:rPr>
                        <a:t> $70 copay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dirty="0">
                          <a:solidFill>
                            <a:srgbClr val="000000"/>
                          </a:solidFill>
                          <a:effectLst/>
                          <a:latin typeface="Arial" panose="020B0604020202020204" pitchFamily="34" charset="0"/>
                        </a:rPr>
                        <a:t>Covered In Full, subject to deductible  </a:t>
                      </a:r>
                      <a:r>
                        <a:rPr lang="en-US" sz="1000" b="0" i="0" u="none" strike="noStrike" dirty="0" err="1">
                          <a:solidFill>
                            <a:srgbClr val="000000"/>
                          </a:solidFill>
                          <a:effectLst/>
                          <a:latin typeface="Arial" panose="020B0604020202020204" pitchFamily="34" charset="0"/>
                        </a:rPr>
                        <a:t>Teledermatology</a:t>
                      </a:r>
                      <a:r>
                        <a:rPr lang="en-US" sz="1000" b="0" i="0" u="none" strike="noStrike" dirty="0">
                          <a:solidFill>
                            <a:srgbClr val="000000"/>
                          </a:solidFill>
                          <a:effectLst/>
                          <a:latin typeface="Arial" panose="020B0604020202020204" pitchFamily="34" charset="0"/>
                        </a:rPr>
                        <a:t>           $50 copay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1369077"/>
                  </a:ext>
                </a:extLst>
              </a:tr>
              <a:tr h="265304">
                <a:tc>
                  <a:txBody>
                    <a:bodyPr/>
                    <a:lstStyle/>
                    <a:p>
                      <a:pPr algn="l" rtl="0" fontAlgn="ctr">
                        <a:buNone/>
                      </a:pPr>
                      <a:r>
                        <a:rPr lang="en-US" sz="1050" b="1" i="0" u="none" strike="noStrike">
                          <a:solidFill>
                            <a:srgbClr val="000000"/>
                          </a:solidFill>
                          <a:effectLst/>
                          <a:latin typeface="Arial" panose="020B0604020202020204" pitchFamily="34" charset="0"/>
                        </a:rPr>
                        <a:t>In-Network Deductible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7C8CA"/>
                    </a:solidFill>
                  </a:tcPr>
                </a:tc>
                <a:tc>
                  <a:txBody>
                    <a:bodyPr/>
                    <a:lstStyle/>
                    <a:p>
                      <a:pPr algn="ctr" fontAlgn="ctr">
                        <a:buNone/>
                      </a:pPr>
                      <a:r>
                        <a:rPr lang="en-US" sz="1000" b="0" i="0" u="none" strike="noStrike">
                          <a:solidFill>
                            <a:srgbClr val="000000"/>
                          </a:solidFill>
                          <a:effectLst/>
                          <a:latin typeface="Arial" panose="020B0604020202020204" pitchFamily="34" charset="0"/>
                        </a:rPr>
                        <a:t>None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Arial" panose="020B0604020202020204" pitchFamily="34" charset="0"/>
                        </a:rPr>
                        <a:t>None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kern="1200" dirty="0">
                          <a:solidFill>
                            <a:srgbClr val="FF0000"/>
                          </a:solidFill>
                          <a:effectLst/>
                          <a:latin typeface="Arial" panose="020B0604020202020204" pitchFamily="34" charset="0"/>
                          <a:ea typeface="+mn-ea"/>
                          <a:cs typeface="+mn-cs"/>
                        </a:rPr>
                        <a:t>$1,100/$2,200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Arial" panose="020B0604020202020204" pitchFamily="34" charset="0"/>
                        </a:rPr>
                        <a:t>$3,600/$7,200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76300356"/>
                  </a:ext>
                </a:extLst>
              </a:tr>
              <a:tr h="161246">
                <a:tc>
                  <a:txBody>
                    <a:bodyPr/>
                    <a:lstStyle/>
                    <a:p>
                      <a:pPr algn="l" rtl="0" fontAlgn="ctr">
                        <a:buNone/>
                      </a:pPr>
                      <a:r>
                        <a:rPr lang="en-US" sz="1050" b="1" i="0" u="none" strike="noStrike">
                          <a:solidFill>
                            <a:srgbClr val="000000"/>
                          </a:solidFill>
                          <a:effectLst/>
                          <a:latin typeface="Arial" panose="020B0604020202020204" pitchFamily="34" charset="0"/>
                        </a:rPr>
                        <a:t>In-Network Coinsurance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7C8CA"/>
                    </a:solidFill>
                  </a:tcPr>
                </a:tc>
                <a:tc>
                  <a:txBody>
                    <a:bodyPr/>
                    <a:lstStyle/>
                    <a:p>
                      <a:pPr algn="ctr" fontAlgn="ctr">
                        <a:buNone/>
                      </a:pPr>
                      <a:r>
                        <a:rPr lang="en-US" sz="1000" b="0" i="0" u="none" strike="noStrike">
                          <a:solidFill>
                            <a:srgbClr val="000000"/>
                          </a:solidFill>
                          <a:effectLst/>
                          <a:latin typeface="Arial" panose="020B0604020202020204" pitchFamily="34" charset="0"/>
                        </a:rPr>
                        <a:t>None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Arial" panose="020B0604020202020204" pitchFamily="34" charset="0"/>
                        </a:rPr>
                        <a:t>None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kern="1200">
                          <a:solidFill>
                            <a:srgbClr val="000000"/>
                          </a:solidFill>
                          <a:effectLst/>
                          <a:latin typeface="Arial" panose="020B0604020202020204" pitchFamily="34" charset="0"/>
                          <a:ea typeface="+mn-ea"/>
                          <a:cs typeface="+mn-cs"/>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Arial" panose="020B0604020202020204" pitchFamily="34" charset="0"/>
                        </a:rPr>
                        <a:t>None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79956221"/>
                  </a:ext>
                </a:extLst>
              </a:tr>
              <a:tr h="313416">
                <a:tc>
                  <a:txBody>
                    <a:bodyPr/>
                    <a:lstStyle/>
                    <a:p>
                      <a:pPr algn="l" rtl="0" fontAlgn="ctr">
                        <a:buNone/>
                      </a:pPr>
                      <a:r>
                        <a:rPr lang="en-US" sz="1050" b="1" i="0" u="none" strike="noStrike">
                          <a:solidFill>
                            <a:srgbClr val="000000"/>
                          </a:solidFill>
                          <a:effectLst/>
                          <a:latin typeface="Arial" panose="020B0604020202020204" pitchFamily="34" charset="0"/>
                        </a:rPr>
                        <a:t>In-Network Out-of-Pocket Maximum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7C8CA"/>
                    </a:solidFill>
                  </a:tcPr>
                </a:tc>
                <a:tc>
                  <a:txBody>
                    <a:bodyPr/>
                    <a:lstStyle/>
                    <a:p>
                      <a:pPr algn="ctr" fontAlgn="ctr">
                        <a:buNone/>
                      </a:pPr>
                      <a:r>
                        <a:rPr lang="en-US" sz="1000" b="0" i="0" u="none" strike="noStrike">
                          <a:solidFill>
                            <a:srgbClr val="000000"/>
                          </a:solidFill>
                          <a:effectLst/>
                          <a:latin typeface="Arial" panose="020B0604020202020204" pitchFamily="34" charset="0"/>
                        </a:rPr>
                        <a:t>$5,000/$10,000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dirty="0">
                          <a:solidFill>
                            <a:srgbClr val="000000"/>
                          </a:solidFill>
                          <a:effectLst/>
                          <a:latin typeface="Arial" panose="020B0604020202020204" pitchFamily="34" charset="0"/>
                        </a:rPr>
                        <a:t>$9,200/$18,400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kern="1200" dirty="0">
                          <a:solidFill>
                            <a:srgbClr val="000000"/>
                          </a:solidFill>
                          <a:effectLst/>
                          <a:latin typeface="Arial" panose="020B0604020202020204" pitchFamily="34" charset="0"/>
                          <a:ea typeface="+mn-ea"/>
                          <a:cs typeface="+mn-cs"/>
                        </a:rPr>
                        <a:t>$8,250/$16,500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Arial" panose="020B0604020202020204" pitchFamily="34" charset="0"/>
                        </a:rPr>
                        <a:t>$8,000/$16,000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64597028"/>
                  </a:ext>
                </a:extLst>
              </a:tr>
              <a:tr h="428886">
                <a:tc>
                  <a:txBody>
                    <a:bodyPr/>
                    <a:lstStyle/>
                    <a:p>
                      <a:pPr algn="l" rtl="0" fontAlgn="ctr">
                        <a:buNone/>
                      </a:pPr>
                      <a:r>
                        <a:rPr lang="en-US" sz="1050" b="1" i="0" u="none" strike="noStrike">
                          <a:solidFill>
                            <a:srgbClr val="000000"/>
                          </a:solidFill>
                          <a:effectLst/>
                          <a:latin typeface="Arial" panose="020B0604020202020204" pitchFamily="34" charset="0"/>
                        </a:rPr>
                        <a:t>In-Network Individual enrolled in Family Plan Out-of-Pocket Maximum Cap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7C8CA"/>
                    </a:solidFill>
                  </a:tcPr>
                </a:tc>
                <a:tc>
                  <a:txBody>
                    <a:bodyPr/>
                    <a:lstStyle/>
                    <a:p>
                      <a:pPr algn="ctr" fontAlgn="ctr">
                        <a:buNone/>
                      </a:pPr>
                      <a:r>
                        <a:rPr lang="en-US" sz="1000" b="0" i="0" u="none" strike="noStrike">
                          <a:solidFill>
                            <a:srgbClr val="000000"/>
                          </a:solidFill>
                          <a:effectLst/>
                          <a:latin typeface="Arial" panose="020B0604020202020204" pitchFamily="34" charset="0"/>
                        </a:rPr>
                        <a:t>$5,000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dirty="0">
                          <a:solidFill>
                            <a:srgbClr val="000000"/>
                          </a:solidFill>
                          <a:effectLst/>
                          <a:latin typeface="Arial" panose="020B0604020202020204" pitchFamily="34" charset="0"/>
                        </a:rPr>
                        <a:t>$9,200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kern="1200" dirty="0">
                          <a:solidFill>
                            <a:srgbClr val="000000"/>
                          </a:solidFill>
                          <a:effectLst/>
                          <a:latin typeface="Arial" panose="020B0604020202020204" pitchFamily="34" charset="0"/>
                          <a:ea typeface="+mn-ea"/>
                          <a:cs typeface="+mn-cs"/>
                        </a:rPr>
                        <a:t>$8,250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dirty="0">
                          <a:solidFill>
                            <a:srgbClr val="000000"/>
                          </a:solidFill>
                          <a:effectLst/>
                          <a:latin typeface="Arial" panose="020B0604020202020204" pitchFamily="34" charset="0"/>
                        </a:rPr>
                        <a:t>$8,500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68558517"/>
                  </a:ext>
                </a:extLst>
              </a:tr>
              <a:tr h="457754">
                <a:tc>
                  <a:txBody>
                    <a:bodyPr/>
                    <a:lstStyle/>
                    <a:p>
                      <a:pPr algn="l" rtl="0" fontAlgn="ctr">
                        <a:buNone/>
                      </a:pPr>
                      <a:r>
                        <a:rPr lang="en-US" sz="1050" b="1" i="0" u="none" strike="noStrike">
                          <a:solidFill>
                            <a:srgbClr val="000000"/>
                          </a:solidFill>
                          <a:effectLst/>
                          <a:latin typeface="Arial" panose="020B0604020202020204" pitchFamily="34" charset="0"/>
                        </a:rPr>
                        <a:t>Out-of-Network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7C8CA"/>
                    </a:solidFill>
                  </a:tcPr>
                </a:tc>
                <a:tc>
                  <a:txBody>
                    <a:bodyPr/>
                    <a:lstStyle/>
                    <a:p>
                      <a:pPr algn="ctr" fontAlgn="ctr">
                        <a:buNone/>
                      </a:pPr>
                      <a:r>
                        <a:rPr lang="en-US" sz="1000" b="0" i="0" u="none" strike="noStrike">
                          <a:solidFill>
                            <a:srgbClr val="000000"/>
                          </a:solidFill>
                          <a:effectLst/>
                          <a:latin typeface="Arial" panose="020B0604020202020204" pitchFamily="34" charset="0"/>
                        </a:rPr>
                        <a:t>Covered at 80%, subject to the deductible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Arial" panose="020B0604020202020204" pitchFamily="34" charset="0"/>
                        </a:rPr>
                        <a:t>Covered at 80%, subject to the deductible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kern="1200" dirty="0">
                          <a:solidFill>
                            <a:srgbClr val="000000"/>
                          </a:solidFill>
                          <a:effectLst/>
                          <a:latin typeface="Arial" panose="020B0604020202020204" pitchFamily="34" charset="0"/>
                          <a:ea typeface="+mn-ea"/>
                          <a:cs typeface="+mn-cs"/>
                        </a:rPr>
                        <a:t>Covered at 60%, subject to the deductible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Arial" panose="020B0604020202020204" pitchFamily="34" charset="0"/>
                        </a:rPr>
                        <a:t>Covered at 60%, subject to the deductible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17727084"/>
                  </a:ext>
                </a:extLst>
              </a:tr>
              <a:tr h="307135">
                <a:tc>
                  <a:txBody>
                    <a:bodyPr/>
                    <a:lstStyle/>
                    <a:p>
                      <a:pPr algn="l" rtl="0" fontAlgn="ctr">
                        <a:buNone/>
                      </a:pPr>
                      <a:r>
                        <a:rPr lang="en-US" sz="1050" b="1" i="0" u="none" strike="noStrike">
                          <a:solidFill>
                            <a:srgbClr val="000000"/>
                          </a:solidFill>
                          <a:effectLst/>
                          <a:latin typeface="Arial" panose="020B0604020202020204" pitchFamily="34" charset="0"/>
                        </a:rPr>
                        <a: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7C8CA"/>
                    </a:solidFill>
                  </a:tcPr>
                </a:tc>
                <a:tc>
                  <a:txBody>
                    <a:bodyPr/>
                    <a:lstStyle/>
                    <a:p>
                      <a:pPr algn="ctr" fontAlgn="ctr">
                        <a:buNone/>
                      </a:pPr>
                      <a:r>
                        <a:rPr lang="en-US" sz="1000" b="0" i="0" u="none" strike="noStrike">
                          <a:solidFill>
                            <a:srgbClr val="000000"/>
                          </a:solidFill>
                          <a:effectLst/>
                          <a:latin typeface="Arial" panose="020B0604020202020204" pitchFamily="34" charset="0"/>
                        </a:rPr>
                        <a:t>$300 copay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Arial" panose="020B0604020202020204" pitchFamily="34" charset="0"/>
                        </a:rPr>
                        <a:t>$650 copay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kern="1200" dirty="0">
                          <a:solidFill>
                            <a:srgbClr val="00B050"/>
                          </a:solidFill>
                          <a:effectLst/>
                          <a:latin typeface="Arial" panose="020B0604020202020204" pitchFamily="34" charset="0"/>
                          <a:ea typeface="+mn-ea"/>
                          <a:cs typeface="+mn-cs"/>
                        </a:rPr>
                        <a:t>$300 copay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Arial" panose="020B0604020202020204" pitchFamily="34" charset="0"/>
                        </a:rPr>
                        <a:t>$350 copay, subject to the deductible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15544357"/>
                  </a:ext>
                </a:extLst>
              </a:tr>
              <a:tr h="307135">
                <a:tc>
                  <a:txBody>
                    <a:bodyPr/>
                    <a:lstStyle/>
                    <a:p>
                      <a:pPr algn="l" rtl="0" fontAlgn="ctr">
                        <a:buNone/>
                      </a:pPr>
                      <a:r>
                        <a:rPr lang="en-US" sz="1050" b="1" i="0" u="none" strike="noStrike">
                          <a:solidFill>
                            <a:srgbClr val="000000"/>
                          </a:solidFill>
                          <a:effectLst/>
                          <a:latin typeface="Arial" panose="020B0604020202020204" pitchFamily="34" charset="0"/>
                        </a:rPr>
                        <a:t>Urgent Care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7C8CA"/>
                    </a:solidFill>
                  </a:tcPr>
                </a:tc>
                <a:tc>
                  <a:txBody>
                    <a:bodyPr/>
                    <a:lstStyle/>
                    <a:p>
                      <a:pPr algn="ctr" fontAlgn="ctr">
                        <a:buNone/>
                      </a:pPr>
                      <a:r>
                        <a:rPr lang="en-US" sz="1000" b="0" i="0" u="none" strike="noStrike">
                          <a:solidFill>
                            <a:srgbClr val="000000"/>
                          </a:solidFill>
                          <a:effectLst/>
                          <a:latin typeface="Arial" panose="020B0604020202020204" pitchFamily="34" charset="0"/>
                        </a:rPr>
                        <a:t>$40 copay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Arial" panose="020B0604020202020204" pitchFamily="34" charset="0"/>
                        </a:rPr>
                        <a:t>$70 copay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kern="1200" dirty="0">
                          <a:solidFill>
                            <a:srgbClr val="000000"/>
                          </a:solidFill>
                          <a:effectLst/>
                          <a:latin typeface="Arial" panose="020B0604020202020204" pitchFamily="34" charset="0"/>
                          <a:ea typeface="+mn-ea"/>
                          <a:cs typeface="+mn-cs"/>
                        </a:rPr>
                        <a:t>$70 copay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dirty="0">
                          <a:solidFill>
                            <a:srgbClr val="000000"/>
                          </a:solidFill>
                          <a:effectLst/>
                          <a:latin typeface="Arial" panose="020B0604020202020204" pitchFamily="34" charset="0"/>
                        </a:rPr>
                        <a:t>$50 copay, subject to the deductible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45119577"/>
                  </a:ext>
                </a:extLst>
              </a:tr>
            </a:tbl>
          </a:graphicData>
        </a:graphic>
      </p:graphicFrame>
    </p:spTree>
    <p:extLst>
      <p:ext uri="{BB962C8B-B14F-4D97-AF65-F5344CB8AC3E}">
        <p14:creationId xmlns:p14="http://schemas.microsoft.com/office/powerpoint/2010/main" val="8478396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Left Align with Line">
  <a:themeElements>
    <a:clrScheme name="Brown &amp; Brown Retail">
      <a:dk1>
        <a:srgbClr val="002855"/>
      </a:dk1>
      <a:lt1>
        <a:srgbClr val="FFFFFF"/>
      </a:lt1>
      <a:dk2>
        <a:srgbClr val="000000"/>
      </a:dk2>
      <a:lt2>
        <a:srgbClr val="73A641"/>
      </a:lt2>
      <a:accent1>
        <a:srgbClr val="194F90"/>
      </a:accent1>
      <a:accent2>
        <a:srgbClr val="7BA5DE"/>
      </a:accent2>
      <a:accent3>
        <a:srgbClr val="BA2031"/>
      </a:accent3>
      <a:accent4>
        <a:srgbClr val="F9B746"/>
      </a:accent4>
      <a:accent5>
        <a:srgbClr val="C7C8CA"/>
      </a:accent5>
      <a:accent6>
        <a:srgbClr val="6D6E71"/>
      </a:accent6>
      <a:hlink>
        <a:srgbClr val="194F90"/>
      </a:hlink>
      <a:folHlink>
        <a:srgbClr val="194F9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Large Group Renewal Presentation-New template 1.31.22  -  Read-Only" id="{BAEAA1D6-ED9E-432F-B689-5831AFED3325}" vid="{5F811B1E-E4FF-45EF-87D4-C6991EDCA8C0}"/>
    </a:ext>
  </a:extLst>
</a:theme>
</file>

<file path=ppt/theme/theme3.xml><?xml version="1.0" encoding="utf-8"?>
<a:theme xmlns:a="http://schemas.openxmlformats.org/drawingml/2006/main" name="Left Align with Line">
  <a:themeElements>
    <a:clrScheme name="Brown &amp; Brown Retail">
      <a:dk1>
        <a:srgbClr val="002855"/>
      </a:dk1>
      <a:lt1>
        <a:srgbClr val="FFFFFF"/>
      </a:lt1>
      <a:dk2>
        <a:srgbClr val="000000"/>
      </a:dk2>
      <a:lt2>
        <a:srgbClr val="73A641"/>
      </a:lt2>
      <a:accent1>
        <a:srgbClr val="194F90"/>
      </a:accent1>
      <a:accent2>
        <a:srgbClr val="7BA5DE"/>
      </a:accent2>
      <a:accent3>
        <a:srgbClr val="BA2031"/>
      </a:accent3>
      <a:accent4>
        <a:srgbClr val="F9B746"/>
      </a:accent4>
      <a:accent5>
        <a:srgbClr val="C7C8CA"/>
      </a:accent5>
      <a:accent6>
        <a:srgbClr val="6D6E71"/>
      </a:accent6>
      <a:hlink>
        <a:srgbClr val="194F90"/>
      </a:hlink>
      <a:folHlink>
        <a:srgbClr val="194F9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lank">
  <a:themeElements>
    <a:clrScheme name="Brown &amp; Brown Retail">
      <a:dk1>
        <a:srgbClr val="002855"/>
      </a:dk1>
      <a:lt1>
        <a:srgbClr val="FFFFFF"/>
      </a:lt1>
      <a:dk2>
        <a:srgbClr val="000000"/>
      </a:dk2>
      <a:lt2>
        <a:srgbClr val="73A641"/>
      </a:lt2>
      <a:accent1>
        <a:srgbClr val="194F90"/>
      </a:accent1>
      <a:accent2>
        <a:srgbClr val="7BA5DE"/>
      </a:accent2>
      <a:accent3>
        <a:srgbClr val="BA2031"/>
      </a:accent3>
      <a:accent4>
        <a:srgbClr val="F9B746"/>
      </a:accent4>
      <a:accent5>
        <a:srgbClr val="C7C8CA"/>
      </a:accent5>
      <a:accent6>
        <a:srgbClr val="6D6E71"/>
      </a:accent6>
      <a:hlink>
        <a:srgbClr val="194F90"/>
      </a:hlink>
      <a:folHlink>
        <a:srgbClr val="194F9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Left Align with Line">
  <a:themeElements>
    <a:clrScheme name="Brown &amp; Brown - One Brand">
      <a:dk1>
        <a:srgbClr val="002855"/>
      </a:dk1>
      <a:lt1>
        <a:srgbClr val="FFFFFF"/>
      </a:lt1>
      <a:dk2>
        <a:srgbClr val="000000"/>
      </a:dk2>
      <a:lt2>
        <a:srgbClr val="5FAF4A"/>
      </a:lt2>
      <a:accent1>
        <a:srgbClr val="0066CC"/>
      </a:accent1>
      <a:accent2>
        <a:srgbClr val="6AC6FF"/>
      </a:accent2>
      <a:accent3>
        <a:srgbClr val="BA2031"/>
      </a:accent3>
      <a:accent4>
        <a:srgbClr val="014421"/>
      </a:accent4>
      <a:accent5>
        <a:srgbClr val="C7C8CA"/>
      </a:accent5>
      <a:accent6>
        <a:srgbClr val="6D6E71"/>
      </a:accent6>
      <a:hlink>
        <a:srgbClr val="194F90"/>
      </a:hlink>
      <a:folHlink>
        <a:srgbClr val="194F9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rown &amp; Brown">
    <a:dk1>
      <a:sysClr val="windowText" lastClr="000000"/>
    </a:dk1>
    <a:lt1>
      <a:srgbClr val="FFFFFF"/>
    </a:lt1>
    <a:dk2>
      <a:srgbClr val="6D6E71"/>
    </a:dk2>
    <a:lt2>
      <a:srgbClr val="7BA5DE"/>
    </a:lt2>
    <a:accent1>
      <a:srgbClr val="002855"/>
    </a:accent1>
    <a:accent2>
      <a:srgbClr val="C7C8CA"/>
    </a:accent2>
    <a:accent3>
      <a:srgbClr val="BA2031"/>
    </a:accent3>
    <a:accent4>
      <a:srgbClr val="F9B746"/>
    </a:accent4>
    <a:accent5>
      <a:srgbClr val="6D6E71"/>
    </a:accent5>
    <a:accent6>
      <a:srgbClr val="7BA5DE"/>
    </a:accent6>
    <a:hlink>
      <a:srgbClr val="000000"/>
    </a:hlink>
    <a:folHlink>
      <a:srgbClr val="7BA5D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Brown &amp; Brown">
    <a:dk1>
      <a:sysClr val="windowText" lastClr="000000"/>
    </a:dk1>
    <a:lt1>
      <a:srgbClr val="FFFFFF"/>
    </a:lt1>
    <a:dk2>
      <a:srgbClr val="6D6E71"/>
    </a:dk2>
    <a:lt2>
      <a:srgbClr val="7BA5DE"/>
    </a:lt2>
    <a:accent1>
      <a:srgbClr val="002855"/>
    </a:accent1>
    <a:accent2>
      <a:srgbClr val="C7C8CA"/>
    </a:accent2>
    <a:accent3>
      <a:srgbClr val="BA2031"/>
    </a:accent3>
    <a:accent4>
      <a:srgbClr val="F9B746"/>
    </a:accent4>
    <a:accent5>
      <a:srgbClr val="6D6E71"/>
    </a:accent5>
    <a:accent6>
      <a:srgbClr val="7BA5DE"/>
    </a:accent6>
    <a:hlink>
      <a:srgbClr val="000000"/>
    </a:hlink>
    <a:folHlink>
      <a:srgbClr val="7BA5D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Brown &amp; Brown">
    <a:dk1>
      <a:sysClr val="windowText" lastClr="000000"/>
    </a:dk1>
    <a:lt1>
      <a:srgbClr val="FFFFFF"/>
    </a:lt1>
    <a:dk2>
      <a:srgbClr val="6D6E71"/>
    </a:dk2>
    <a:lt2>
      <a:srgbClr val="7BA5DE"/>
    </a:lt2>
    <a:accent1>
      <a:srgbClr val="002855"/>
    </a:accent1>
    <a:accent2>
      <a:srgbClr val="C7C8CA"/>
    </a:accent2>
    <a:accent3>
      <a:srgbClr val="BA2031"/>
    </a:accent3>
    <a:accent4>
      <a:srgbClr val="F9B746"/>
    </a:accent4>
    <a:accent5>
      <a:srgbClr val="6D6E71"/>
    </a:accent5>
    <a:accent6>
      <a:srgbClr val="7BA5DE"/>
    </a:accent6>
    <a:hlink>
      <a:srgbClr val="000000"/>
    </a:hlink>
    <a:folHlink>
      <a:srgbClr val="7BA5D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Brown &amp; Brown">
    <a:dk1>
      <a:sysClr val="windowText" lastClr="000000"/>
    </a:dk1>
    <a:lt1>
      <a:srgbClr val="FFFFFF"/>
    </a:lt1>
    <a:dk2>
      <a:srgbClr val="6D6E71"/>
    </a:dk2>
    <a:lt2>
      <a:srgbClr val="7BA5DE"/>
    </a:lt2>
    <a:accent1>
      <a:srgbClr val="002855"/>
    </a:accent1>
    <a:accent2>
      <a:srgbClr val="C7C8CA"/>
    </a:accent2>
    <a:accent3>
      <a:srgbClr val="BA2031"/>
    </a:accent3>
    <a:accent4>
      <a:srgbClr val="F9B746"/>
    </a:accent4>
    <a:accent5>
      <a:srgbClr val="6D6E71"/>
    </a:accent5>
    <a:accent6>
      <a:srgbClr val="7BA5DE"/>
    </a:accent6>
    <a:hlink>
      <a:srgbClr val="000000"/>
    </a:hlink>
    <a:folHlink>
      <a:srgbClr val="7BA5D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Brown &amp; Brown">
    <a:dk1>
      <a:sysClr val="windowText" lastClr="000000"/>
    </a:dk1>
    <a:lt1>
      <a:srgbClr val="FFFFFF"/>
    </a:lt1>
    <a:dk2>
      <a:srgbClr val="6D6E71"/>
    </a:dk2>
    <a:lt2>
      <a:srgbClr val="7BA5DE"/>
    </a:lt2>
    <a:accent1>
      <a:srgbClr val="002855"/>
    </a:accent1>
    <a:accent2>
      <a:srgbClr val="C7C8CA"/>
    </a:accent2>
    <a:accent3>
      <a:srgbClr val="BA2031"/>
    </a:accent3>
    <a:accent4>
      <a:srgbClr val="F9B746"/>
    </a:accent4>
    <a:accent5>
      <a:srgbClr val="6D6E71"/>
    </a:accent5>
    <a:accent6>
      <a:srgbClr val="7BA5DE"/>
    </a:accent6>
    <a:hlink>
      <a:srgbClr val="000000"/>
    </a:hlink>
    <a:folHlink>
      <a:srgbClr val="7BA5D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Brown &amp; Brown Retail">
    <a:dk1>
      <a:srgbClr val="002855"/>
    </a:dk1>
    <a:lt1>
      <a:srgbClr val="FFFFFF"/>
    </a:lt1>
    <a:dk2>
      <a:srgbClr val="000000"/>
    </a:dk2>
    <a:lt2>
      <a:srgbClr val="73A641"/>
    </a:lt2>
    <a:accent1>
      <a:srgbClr val="194F90"/>
    </a:accent1>
    <a:accent2>
      <a:srgbClr val="7BA5DE"/>
    </a:accent2>
    <a:accent3>
      <a:srgbClr val="BA2031"/>
    </a:accent3>
    <a:accent4>
      <a:srgbClr val="F9B746"/>
    </a:accent4>
    <a:accent5>
      <a:srgbClr val="C7C8CA"/>
    </a:accent5>
    <a:accent6>
      <a:srgbClr val="6D6E71"/>
    </a:accent6>
    <a:hlink>
      <a:srgbClr val="194F90"/>
    </a:hlink>
    <a:folHlink>
      <a:srgbClr val="194F9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2C91D2C167C3B4CAE5E11C2EF592B96" ma:contentTypeVersion="19" ma:contentTypeDescription="Create a new document." ma:contentTypeScope="" ma:versionID="3df05e0638b0f08c59cf484089ceabf0">
  <xsd:schema xmlns:xsd="http://www.w3.org/2001/XMLSchema" xmlns:xs="http://www.w3.org/2001/XMLSchema" xmlns:p="http://schemas.microsoft.com/office/2006/metadata/properties" xmlns:ns1="http://schemas.microsoft.com/sharepoint/v3" xmlns:ns2="af3b673e-7d18-4869-ba9b-1de9777a42fc" xmlns:ns3="2cb440fd-bd81-4f72-b9f1-e5aba8d9727e" targetNamespace="http://schemas.microsoft.com/office/2006/metadata/properties" ma:root="true" ma:fieldsID="fa1f02184727566699b1171ed3028e56" ns1:_="" ns2:_="" ns3:_="">
    <xsd:import namespace="http://schemas.microsoft.com/sharepoint/v3"/>
    <xsd:import namespace="af3b673e-7d18-4869-ba9b-1de9777a42fc"/>
    <xsd:import namespace="2cb440fd-bd81-4f72-b9f1-e5aba8d9727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1:_ip_UnifiedCompliancePolicyProperties" minOccurs="0"/>
                <xsd:element ref="ns1:_ip_UnifiedCompliancePolicyUIAc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f3b673e-7d18-4869-ba9b-1de9777a42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c8cf1c0-73f6-4b47-a830-15ce2263149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cb440fd-bd81-4f72-b9f1-e5aba8d9727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a5dd1190-e83a-4d59-bb36-33c6886ff3bb}" ma:internalName="TaxCatchAll" ma:showField="CatchAllData" ma:web="2cb440fd-bd81-4f72-b9f1-e5aba8d972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2cb440fd-bd81-4f72-b9f1-e5aba8d9727e" xsi:nil="true"/>
    <lcf76f155ced4ddcb4097134ff3c332f xmlns="af3b673e-7d18-4869-ba9b-1de9777a42f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3672F49-7C3E-4541-94A8-FD0620D828E6}">
  <ds:schemaRefs>
    <ds:schemaRef ds:uri="http://schemas.microsoft.com/sharepoint/v3/contenttype/forms"/>
  </ds:schemaRefs>
</ds:datastoreItem>
</file>

<file path=customXml/itemProps2.xml><?xml version="1.0" encoding="utf-8"?>
<ds:datastoreItem xmlns:ds="http://schemas.openxmlformats.org/officeDocument/2006/customXml" ds:itemID="{025AB914-1498-490D-956B-41D2D222DF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f3b673e-7d18-4869-ba9b-1de9777a42fc"/>
    <ds:schemaRef ds:uri="2cb440fd-bd81-4f72-b9f1-e5aba8d972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8E5E3A6-9C13-4CF8-83A0-6F5D9E629EFF}">
  <ds:schemaRefs>
    <ds:schemaRef ds:uri="http://purl.org/dc/dcmitype/"/>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2cb440fd-bd81-4f72-b9f1-e5aba8d9727e"/>
    <ds:schemaRef ds:uri="http://schemas.microsoft.com/sharepoint/v3"/>
    <ds:schemaRef ds:uri="http://purl.org/dc/terms/"/>
    <ds:schemaRef ds:uri="http://schemas.microsoft.com/office/infopath/2007/PartnerControls"/>
    <ds:schemaRef ds:uri="af3b673e-7d18-4869-ba9b-1de9777a42f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1350</TotalTime>
  <Words>7354</Words>
  <Application>Microsoft Office PowerPoint</Application>
  <PresentationFormat>Widescreen</PresentationFormat>
  <Paragraphs>1423</Paragraphs>
  <Slides>34</Slides>
  <Notes>24</Notes>
  <HiddenSlides>0</HiddenSlides>
  <MMClips>0</MMClips>
  <ScaleCrop>false</ScaleCrop>
  <HeadingPairs>
    <vt:vector size="8" baseType="variant">
      <vt:variant>
        <vt:lpstr>Fonts Used</vt:lpstr>
      </vt:variant>
      <vt:variant>
        <vt:i4>9</vt:i4>
      </vt:variant>
      <vt:variant>
        <vt:lpstr>Theme</vt:lpstr>
      </vt:variant>
      <vt:variant>
        <vt:i4>5</vt:i4>
      </vt:variant>
      <vt:variant>
        <vt:lpstr>Embedded OLE Servers</vt:lpstr>
      </vt:variant>
      <vt:variant>
        <vt:i4>1</vt:i4>
      </vt:variant>
      <vt:variant>
        <vt:lpstr>Slide Titles</vt:lpstr>
      </vt:variant>
      <vt:variant>
        <vt:i4>34</vt:i4>
      </vt:variant>
    </vt:vector>
  </HeadingPairs>
  <TitlesOfParts>
    <vt:vector size="49" baseType="lpstr">
      <vt:lpstr>Arial</vt:lpstr>
      <vt:lpstr>Calibri</vt:lpstr>
      <vt:lpstr>Calibri Light</vt:lpstr>
      <vt:lpstr>Calibri Regular</vt:lpstr>
      <vt:lpstr>Cambria</vt:lpstr>
      <vt:lpstr>Courier New</vt:lpstr>
      <vt:lpstr>Gill Sans MT</vt:lpstr>
      <vt:lpstr>Neris Light</vt:lpstr>
      <vt:lpstr>Wingdings</vt:lpstr>
      <vt:lpstr>Office Theme</vt:lpstr>
      <vt:lpstr>1_Left Align with Line</vt:lpstr>
      <vt:lpstr>Left Align with Line</vt:lpstr>
      <vt:lpstr>Blank</vt:lpstr>
      <vt:lpstr>2_Left Align with Line</vt:lpstr>
      <vt:lpstr>Worksheet</vt:lpstr>
      <vt:lpstr>PowerPoint Presentation</vt:lpstr>
      <vt:lpstr>PowerPoint Presentation</vt:lpstr>
      <vt:lpstr>PowerPoint Presentation</vt:lpstr>
      <vt:lpstr>PowerPoint Presentation</vt:lpstr>
      <vt:lpstr>PowerPoint Presentation</vt:lpstr>
      <vt:lpstr>2026 Medicare Plan vs. FLMHIT</vt:lpstr>
      <vt:lpstr>Prospective FLMHIT Consortium Member Next Steps</vt:lpstr>
      <vt:lpstr>PowerPoint Presentation</vt:lpstr>
      <vt:lpstr>PowerPoint Presentation</vt:lpstr>
      <vt:lpstr>FLMHIT Consortium Members</vt:lpstr>
      <vt:lpstr>PowerPoint Presentation</vt:lpstr>
      <vt:lpstr>PowerPoint Presentation</vt:lpstr>
      <vt:lpstr>PowerPoint Presentation</vt:lpstr>
      <vt:lpstr>PowerPoint Presentation</vt:lpstr>
      <vt:lpstr>PowerPoint Presentation</vt:lpstr>
      <vt:lpstr>PowerPoint Presentation</vt:lpstr>
      <vt:lpstr>FLMHIT Medicare Consortium Structure</vt:lpstr>
      <vt:lpstr>Advantages of Consortium Purchasing</vt:lpstr>
      <vt:lpstr>FLMHIT Custom Owned Medicare Plan Menu</vt:lpstr>
      <vt:lpstr>FLMHIT Custom Owned Medicare Plan Menu</vt:lpstr>
      <vt:lpstr>FLMHIT Medicare Consortium Growth Discounts</vt:lpstr>
      <vt:lpstr>PowerPoint Presentation</vt:lpstr>
      <vt:lpstr>Dental - Value-added Choice through B&amp;B Consortiums </vt:lpstr>
      <vt:lpstr>Specified Disease Benefit (Highlights) Through Guardian</vt:lpstr>
      <vt:lpstr>Accident Benefit (Highlights) Through Guardian</vt:lpstr>
      <vt:lpstr>Employee Education</vt:lpstr>
      <vt:lpstr>Employment Law “On-Call” Resource </vt:lpstr>
      <vt:lpstr>Our Compliance Services</vt:lpstr>
      <vt:lpstr>Disclaimer</vt:lpstr>
      <vt:lpstr>Disclaimer</vt:lpstr>
      <vt:lpstr>Disclaimer</vt:lpstr>
      <vt:lpstr>Marketing Disclaimer</vt:lpstr>
      <vt:lpstr>Premium Payment Disclosure</vt:lpstr>
      <vt:lpstr>Member Enrollment Disclosure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Tanya Stevens</dc:creator>
  <cp:lastModifiedBy>Nick Steblenko</cp:lastModifiedBy>
  <cp:revision>13</cp:revision>
  <cp:lastPrinted>2025-02-11T16:03:13Z</cp:lastPrinted>
  <dcterms:created xsi:type="dcterms:W3CDTF">2023-08-23T13:49:17Z</dcterms:created>
  <dcterms:modified xsi:type="dcterms:W3CDTF">2026-04-27T16:51:33Z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0x010100C2C91D2C167C3B4CAE5E11C2EF592B96</vt:lpwstr>
  </property>
  <property fmtid="{D5CDD505-2E9C-101B-9397-08002B2CF9AE}" pid="3" name="MediaServiceImageTags">
    <vt:lpwstr/>
  </property>
</Properties>
</file>